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1"/>
  </p:sldMasterIdLst>
  <p:notesMasterIdLst>
    <p:notesMasterId r:id="rId51"/>
  </p:notesMasterIdLst>
  <p:sldIdLst>
    <p:sldId id="2076138181" r:id="rId2"/>
    <p:sldId id="1684" r:id="rId3"/>
    <p:sldId id="2147479969" r:id="rId4"/>
    <p:sldId id="2147480003" r:id="rId5"/>
    <p:sldId id="2147479840" r:id="rId6"/>
    <p:sldId id="2147480144" r:id="rId7"/>
    <p:sldId id="2147480145" r:id="rId8"/>
    <p:sldId id="2147480146" r:id="rId9"/>
    <p:sldId id="2147480039" r:id="rId10"/>
    <p:sldId id="2147480043" r:id="rId11"/>
    <p:sldId id="2147480044" r:id="rId12"/>
    <p:sldId id="2147480045" r:id="rId13"/>
    <p:sldId id="2147480147" r:id="rId14"/>
    <p:sldId id="2147480049" r:id="rId15"/>
    <p:sldId id="2147480050" r:id="rId16"/>
    <p:sldId id="2147480051" r:id="rId17"/>
    <p:sldId id="2147480064" r:id="rId18"/>
    <p:sldId id="2147480148" r:id="rId19"/>
    <p:sldId id="2147480149" r:id="rId20"/>
    <p:sldId id="2147480150" r:id="rId21"/>
    <p:sldId id="2147479841" r:id="rId22"/>
    <p:sldId id="2147480151" r:id="rId23"/>
    <p:sldId id="2147480152" r:id="rId24"/>
    <p:sldId id="2147480153" r:id="rId25"/>
    <p:sldId id="2147480055" r:id="rId26"/>
    <p:sldId id="2147480154" r:id="rId27"/>
    <p:sldId id="2147480155" r:id="rId28"/>
    <p:sldId id="2147480156" r:id="rId29"/>
    <p:sldId id="2147480076" r:id="rId30"/>
    <p:sldId id="2147480077" r:id="rId31"/>
    <p:sldId id="2147480157" r:id="rId32"/>
    <p:sldId id="2147480158" r:id="rId33"/>
    <p:sldId id="2147480084" r:id="rId34"/>
    <p:sldId id="2147480159" r:id="rId35"/>
    <p:sldId id="2147480160" r:id="rId36"/>
    <p:sldId id="2147479892" r:id="rId37"/>
    <p:sldId id="2147480079" r:id="rId38"/>
    <p:sldId id="2147480161" r:id="rId39"/>
    <p:sldId id="2147480162" r:id="rId40"/>
    <p:sldId id="2147480163" r:id="rId41"/>
    <p:sldId id="2147480141" r:id="rId42"/>
    <p:sldId id="2147479655" r:id="rId43"/>
    <p:sldId id="2147480002" r:id="rId44"/>
    <p:sldId id="2147479894" r:id="rId45"/>
    <p:sldId id="2147480142" r:id="rId46"/>
    <p:sldId id="2147480164" r:id="rId47"/>
    <p:sldId id="2147480165" r:id="rId48"/>
    <p:sldId id="2147479832" r:id="rId49"/>
    <p:sldId id="2147480166" r:id="rId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89B5E19-21AA-D941-93CB-8F1027484969}" v="142" dt="2025-05-02T20:42:41.33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902"/>
    <p:restoredTop sz="56876"/>
  </p:normalViewPr>
  <p:slideViewPr>
    <p:cSldViewPr snapToGrid="0">
      <p:cViewPr varScale="1">
        <p:scale>
          <a:sx n="51" d="100"/>
          <a:sy n="51" d="100"/>
        </p:scale>
        <p:origin x="1896" y="2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microsoft.com/office/2015/10/relationships/revisionInfo" Target="revisionInfo.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06181DD-6CA1-2246-A20A-8DCE06749DCC}" type="datetimeFigureOut">
              <a:rPr lang="en-US" smtClean="0"/>
              <a:t>5/13/2025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723439D-F94D-194A-B332-C610DCE9889B}" type="slidenum">
              <a:rPr lang="en-US" smtClean="0"/>
              <a:t>‹#›</a:t>
            </a:fld>
            <a:endParaRPr lang="en-US"/>
          </a:p>
        </p:txBody>
      </p:sp>
    </p:spTree>
    <p:extLst>
      <p:ext uri="{BB962C8B-B14F-4D97-AF65-F5344CB8AC3E}">
        <p14:creationId xmlns:p14="http://schemas.microsoft.com/office/powerpoint/2010/main" val="21504713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8" Type="http://schemas.openxmlformats.org/officeDocument/2006/relationships/hyperlink" Target="https://learn.microsoft.com/en-us/training/modules/manage-sensitive-data-security-policies/6-knowledge-check" TargetMode="External"/><Relationship Id="rId3" Type="http://schemas.openxmlformats.org/officeDocument/2006/relationships/hyperlink" Target="https://learn.microsoft.com/en-us/training/modules/manage-sensitive-data-security-policies/1-introduction" TargetMode="External"/><Relationship Id="rId7" Type="http://schemas.openxmlformats.org/officeDocument/2006/relationships/hyperlink" Target="https://learn.microsoft.com/en-us/training/modules/manage-sensitive-data-security-policies/5-exercise" TargetMode="External"/><Relationship Id="rId2" Type="http://schemas.openxmlformats.org/officeDocument/2006/relationships/slide" Target="../slides/slide2.xml"/><Relationship Id="rId1" Type="http://schemas.openxmlformats.org/officeDocument/2006/relationships/notesMaster" Target="../notesMasters/notesMaster1.xml"/><Relationship Id="rId6" Type="http://schemas.openxmlformats.org/officeDocument/2006/relationships/hyperlink" Target="https://learn.microsoft.com/en-us/training/modules/manage-sensitive-data-security-policies/4-report-logs" TargetMode="External"/><Relationship Id="rId5" Type="http://schemas.openxmlformats.org/officeDocument/2006/relationships/hyperlink" Target="https://learn.microsoft.com/en-us/training/modules/manage-sensitive-data-security-policies/3-scrub-sensitive-data-from-repository" TargetMode="External"/><Relationship Id="rId4" Type="http://schemas.openxmlformats.org/officeDocument/2006/relationships/hyperlink" Target="https://learn.microsoft.com/en-us/training/modules/manage-sensitive-data-security-policies/2-set-security-policies" TargetMode="External"/><Relationship Id="rId9" Type="http://schemas.openxmlformats.org/officeDocument/2006/relationships/hyperlink" Target="https://learn.microsoft.com/en-us/training/modules/manage-sensitive-data-security-policies/7-summary" TargetMode="Externa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https://</a:t>
            </a:r>
            <a:r>
              <a:rPr lang="en-US" dirty="0" err="1"/>
              <a:t>learn.microsoft.com</a:t>
            </a:r>
            <a:r>
              <a:rPr lang="en-US" dirty="0"/>
              <a:t>/</a:t>
            </a:r>
            <a:r>
              <a:rPr lang="en-US" dirty="0" err="1"/>
              <a:t>en</a:t>
            </a:r>
            <a:r>
              <a:rPr lang="en-US" dirty="0"/>
              <a:t>-us/training/paths/github-admin-2/github-admin-2</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13732019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93C462-26C9-8D7C-9053-00BD38E19A6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6C74C70-5DAD-2F96-C18F-ABFAEEC6489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BAFA57C-1324-7895-2E93-8A925222B023}"/>
              </a:ext>
            </a:extLst>
          </p:cNvPr>
          <p:cNvSpPr>
            <a:spLocks noGrp="1"/>
          </p:cNvSpPr>
          <p:nvPr>
            <p:ph type="body" idx="1"/>
          </p:nvPr>
        </p:nvSpPr>
        <p:spPr/>
        <p:txBody>
          <a:bodyPr/>
          <a:lstStyle/>
          <a:p>
            <a:r>
              <a:rPr lang="en-US" dirty="0"/>
              <a:t>When a secret—like an API key or password—slips into your Git history, you must treat it as compromised and remove it from every commit, not just the latest. There are two main approaches:</a:t>
            </a:r>
          </a:p>
          <a:p>
            <a:endParaRPr lang="en-US" dirty="0"/>
          </a:p>
          <a:p>
            <a:pPr marL="171450" indent="-171450">
              <a:buFont typeface="Arial" panose="020B0604020202020204" pitchFamily="34" charset="0"/>
              <a:buChar char="•"/>
            </a:pPr>
            <a:r>
              <a:rPr lang="en-US" b="1" dirty="0"/>
              <a:t>Legacy method:</a:t>
            </a:r>
            <a:r>
              <a:rPr lang="en-US" dirty="0"/>
              <a:t> You can use git filter-branch to rewrite history by removing the file across all branches and tags. The command shown removes path/to/</a:t>
            </a:r>
            <a:r>
              <a:rPr lang="en-US" dirty="0" err="1"/>
              <a:t>sensitive_file</a:t>
            </a:r>
            <a:r>
              <a:rPr lang="en-US" dirty="0"/>
              <a:t> from every commit, pruning empty commits and updating tags. However, this approach can be slow and error‑prone on large repos.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b="1" dirty="0"/>
              <a:t>Recommended method:</a:t>
            </a:r>
            <a:r>
              <a:rPr lang="en-US" dirty="0"/>
              <a:t> The </a:t>
            </a:r>
            <a:r>
              <a:rPr lang="en-US" b="1" dirty="0"/>
              <a:t>BFG Repo‑Cleaner</a:t>
            </a:r>
            <a:r>
              <a:rPr lang="en-US" dirty="0"/>
              <a:t> offers a faster, more user‑friendly alternative. You point it at your repo to delete specific files, or supply a </a:t>
            </a:r>
            <a:r>
              <a:rPr lang="en-US" dirty="0" err="1"/>
              <a:t>passwords.txt</a:t>
            </a:r>
            <a:r>
              <a:rPr lang="en-US" dirty="0"/>
              <a:t> with strings to replace. BFG rewrites your entire history in minutes and handles large repositories far more efficiently than filter-branch.</a:t>
            </a:r>
          </a:p>
          <a:p>
            <a:pPr>
              <a:buFont typeface="Arial" panose="020B0604020202020204" pitchFamily="34" charset="0"/>
              <a:buChar char="•"/>
            </a:pPr>
            <a:endParaRPr lang="en-US" dirty="0"/>
          </a:p>
          <a:p>
            <a:r>
              <a:rPr lang="en-US" dirty="0"/>
              <a:t>Once you’ve run either tool, you need to:</a:t>
            </a:r>
          </a:p>
          <a:p>
            <a:pPr marL="228600" indent="-228600">
              <a:buFont typeface="+mj-lt"/>
              <a:buAutoNum type="arabicPeriod"/>
            </a:pPr>
            <a:r>
              <a:rPr lang="en-US" dirty="0"/>
              <a:t>Expire your </a:t>
            </a:r>
            <a:r>
              <a:rPr lang="en-US" dirty="0" err="1"/>
              <a:t>reflog</a:t>
            </a:r>
            <a:r>
              <a:rPr lang="en-US" dirty="0"/>
              <a:t> and garbage‑collect unreferenced objects (git </a:t>
            </a:r>
            <a:r>
              <a:rPr lang="en-US" dirty="0" err="1"/>
              <a:t>reflog</a:t>
            </a:r>
            <a:r>
              <a:rPr lang="en-US" dirty="0"/>
              <a:t> expire --expire=now --all and git </a:t>
            </a:r>
            <a:r>
              <a:rPr lang="en-US" dirty="0" err="1"/>
              <a:t>gc</a:t>
            </a:r>
            <a:r>
              <a:rPr lang="en-US" dirty="0"/>
              <a:t> --prune=now --aggressive).</a:t>
            </a:r>
          </a:p>
          <a:p>
            <a:pPr marL="228600" indent="-228600">
              <a:buFont typeface="+mj-lt"/>
              <a:buAutoNum type="arabicPeriod"/>
            </a:pPr>
            <a:r>
              <a:rPr lang="en-US" dirty="0"/>
              <a:t>Force‑push the rewritten history back to the remote (git push origin --force --all).</a:t>
            </a:r>
          </a:p>
          <a:p>
            <a:pPr>
              <a:buFont typeface="+mj-lt"/>
              <a:buAutoNum type="arabicPeriod"/>
            </a:pPr>
            <a:endParaRPr lang="en-US" dirty="0"/>
          </a:p>
          <a:p>
            <a:r>
              <a:rPr lang="en-US" b="1" dirty="0"/>
              <a:t>Important:</a:t>
            </a:r>
            <a:r>
              <a:rPr lang="en-US" dirty="0"/>
              <a:t> After scrubbing, immediately rotate any exposed credentials, inform your team, and have all collaborators </a:t>
            </a:r>
            <a:r>
              <a:rPr lang="en-US" dirty="0" err="1"/>
              <a:t>reclone</a:t>
            </a:r>
            <a:r>
              <a:rPr lang="en-US" dirty="0"/>
              <a:t> the cleaned repository. If you run into issues or need assistance, GitHub Support can help ensure the sensitive data is fully purged from GitHub’s backend.</a:t>
            </a:r>
          </a:p>
          <a:p>
            <a:endParaRPr lang="en-US" dirty="0"/>
          </a:p>
        </p:txBody>
      </p:sp>
      <p:sp>
        <p:nvSpPr>
          <p:cNvPr id="4" name="Header Placeholder 3">
            <a:extLst>
              <a:ext uri="{FF2B5EF4-FFF2-40B4-BE49-F238E27FC236}">
                <a16:creationId xmlns:a16="http://schemas.microsoft.com/office/drawing/2014/main" id="{14A187CF-6184-14DA-E95C-09CD51F1140B}"/>
              </a:ext>
            </a:extLst>
          </p:cNvPr>
          <p:cNvSpPr>
            <a:spLocks noGrp="1"/>
          </p:cNvSpPr>
          <p:nvPr>
            <p:ph type="hdr" sz="quarter" idx="10"/>
          </p:nvPr>
        </p:nvSpPr>
        <p:spPr/>
        <p:txBody>
          <a:bodyPr/>
          <a:lstStyle/>
          <a:p>
            <a:endParaRPr lang="en-US" dirty="0"/>
          </a:p>
        </p:txBody>
      </p:sp>
      <p:sp>
        <p:nvSpPr>
          <p:cNvPr id="5" name="Footer Placeholder 4">
            <a:extLst>
              <a:ext uri="{FF2B5EF4-FFF2-40B4-BE49-F238E27FC236}">
                <a16:creationId xmlns:a16="http://schemas.microsoft.com/office/drawing/2014/main" id="{036B99F8-5C91-B067-9B6D-B0A16237C8D6}"/>
              </a:ext>
            </a:extLst>
          </p:cNvPr>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68E494B2-1B29-B441-AB21-93F7FE53C6B4}"/>
              </a:ext>
            </a:extLst>
          </p:cNvPr>
          <p:cNvSpPr>
            <a:spLocks noGrp="1"/>
          </p:cNvSpPr>
          <p:nvPr>
            <p:ph type="dt" idx="12"/>
          </p:nvPr>
        </p:nvSpPr>
        <p:spPr/>
        <p:txBody>
          <a:bodyPr/>
          <a:lstStyle/>
          <a:p>
            <a:fld id="{C9F26854-F9AE-4E32-B2A5-59EE421C280D}" type="datetime8">
              <a:rPr lang="en-US" smtClean="0"/>
              <a:t>5/13/2025 8:07 AM</a:t>
            </a:fld>
            <a:endParaRPr lang="en-US" dirty="0"/>
          </a:p>
        </p:txBody>
      </p:sp>
      <p:sp>
        <p:nvSpPr>
          <p:cNvPr id="7" name="Slide Number Placeholder 6">
            <a:extLst>
              <a:ext uri="{FF2B5EF4-FFF2-40B4-BE49-F238E27FC236}">
                <a16:creationId xmlns:a16="http://schemas.microsoft.com/office/drawing/2014/main" id="{C69B0D97-2408-F70F-468B-E7E5961A288A}"/>
              </a:ext>
            </a:extLst>
          </p:cNvPr>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2006074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93C462-26C9-8D7C-9053-00BD38E19A6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6C74C70-5DAD-2F96-C18F-ABFAEEC6489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BAFA57C-1324-7895-2E93-8A925222B023}"/>
              </a:ext>
            </a:extLst>
          </p:cNvPr>
          <p:cNvSpPr>
            <a:spLocks noGrp="1"/>
          </p:cNvSpPr>
          <p:nvPr>
            <p:ph type="body" idx="1"/>
          </p:nvPr>
        </p:nvSpPr>
        <p:spPr/>
        <p:txBody>
          <a:bodyPr/>
          <a:lstStyle/>
          <a:p>
            <a:r>
              <a:rPr lang="en-US" dirty="0"/>
              <a:t>Even if you scrub your Git history, there’s still a chance that the sensitive data is cached somewhere on GitHub’s servers—or has been picked up by search engines.</a:t>
            </a:r>
          </a:p>
          <a:p>
            <a:endParaRPr lang="en-US" dirty="0"/>
          </a:p>
          <a:p>
            <a:r>
              <a:rPr lang="en-US" dirty="0"/>
              <a:t>In these cases, it’s time to </a:t>
            </a:r>
            <a:r>
              <a:rPr lang="en-US" b="1" dirty="0"/>
              <a:t>contact GitHub Support</a:t>
            </a:r>
            <a:r>
              <a:rPr lang="en-US" dirty="0"/>
              <a:t>.</a:t>
            </a:r>
          </a:p>
          <a:p>
            <a:endParaRPr lang="en-US" dirty="0"/>
          </a:p>
          <a:p>
            <a:r>
              <a:rPr lang="en-US" dirty="0"/>
              <a:t>You’ll need to:</a:t>
            </a:r>
          </a:p>
          <a:p>
            <a:pPr>
              <a:buFont typeface="Arial" panose="020B0604020202020204" pitchFamily="34" charset="0"/>
              <a:buChar char="•"/>
            </a:pPr>
            <a:endParaRPr lang="en-US" dirty="0"/>
          </a:p>
          <a:p>
            <a:pPr marL="171450" indent="-171450">
              <a:buFont typeface="Arial" panose="020B0604020202020204" pitchFamily="34" charset="0"/>
              <a:buChar char="•"/>
            </a:pPr>
            <a:r>
              <a:rPr lang="en-US" dirty="0"/>
              <a:t>Delete the repo (if the leak is critical).</a:t>
            </a:r>
          </a:p>
          <a:p>
            <a:pPr marL="171450" indent="-171450">
              <a:buFont typeface="Arial" panose="020B0604020202020204" pitchFamily="34" charset="0"/>
              <a:buChar char="•"/>
            </a:pPr>
            <a:r>
              <a:rPr lang="en-US" dirty="0"/>
              <a:t>Rewrite history and force-push the changes.</a:t>
            </a:r>
          </a:p>
          <a:p>
            <a:pPr marL="171450" indent="-171450">
              <a:buFont typeface="Arial" panose="020B0604020202020204" pitchFamily="34" charset="0"/>
              <a:buChar char="•"/>
            </a:pPr>
            <a:r>
              <a:rPr lang="en-US" dirty="0"/>
              <a:t>Provide GitHub with the repo name, specific commits, and confirmation that you’ve cleaned the history.</a:t>
            </a:r>
          </a:p>
          <a:p>
            <a:endParaRPr lang="en-US" dirty="0"/>
          </a:p>
          <a:p>
            <a:r>
              <a:rPr lang="en-US" dirty="0"/>
              <a:t>Then, request GitHub to </a:t>
            </a:r>
            <a:r>
              <a:rPr lang="en-US" b="1" dirty="0"/>
              <a:t>flush their caches</a:t>
            </a:r>
            <a:r>
              <a:rPr lang="en-US" dirty="0"/>
              <a:t> and remove indexed content. The sooner you act, the more effective this process will be.</a:t>
            </a:r>
          </a:p>
          <a:p>
            <a:pPr algn="l">
              <a:spcBef>
                <a:spcPts val="2400"/>
              </a:spcBef>
              <a:spcAft>
                <a:spcPts val="900"/>
              </a:spcAft>
            </a:pPr>
            <a:endParaRPr lang="en-US" b="0" i="0" dirty="0">
              <a:solidFill>
                <a:srgbClr val="161616"/>
              </a:solidFill>
              <a:effectLst/>
              <a:latin typeface="Segoe UI" panose="020B0502040204020203" pitchFamily="34" charset="0"/>
            </a:endParaRPr>
          </a:p>
        </p:txBody>
      </p:sp>
      <p:sp>
        <p:nvSpPr>
          <p:cNvPr id="4" name="Header Placeholder 3">
            <a:extLst>
              <a:ext uri="{FF2B5EF4-FFF2-40B4-BE49-F238E27FC236}">
                <a16:creationId xmlns:a16="http://schemas.microsoft.com/office/drawing/2014/main" id="{14A187CF-6184-14DA-E95C-09CD51F1140B}"/>
              </a:ext>
            </a:extLst>
          </p:cNvPr>
          <p:cNvSpPr>
            <a:spLocks noGrp="1"/>
          </p:cNvSpPr>
          <p:nvPr>
            <p:ph type="hdr" sz="quarter" idx="10"/>
          </p:nvPr>
        </p:nvSpPr>
        <p:spPr/>
        <p:txBody>
          <a:bodyPr/>
          <a:lstStyle/>
          <a:p>
            <a:endParaRPr lang="en-US" dirty="0"/>
          </a:p>
        </p:txBody>
      </p:sp>
      <p:sp>
        <p:nvSpPr>
          <p:cNvPr id="5" name="Footer Placeholder 4">
            <a:extLst>
              <a:ext uri="{FF2B5EF4-FFF2-40B4-BE49-F238E27FC236}">
                <a16:creationId xmlns:a16="http://schemas.microsoft.com/office/drawing/2014/main" id="{036B99F8-5C91-B067-9B6D-B0A16237C8D6}"/>
              </a:ext>
            </a:extLst>
          </p:cNvPr>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68E494B2-1B29-B441-AB21-93F7FE53C6B4}"/>
              </a:ext>
            </a:extLst>
          </p:cNvPr>
          <p:cNvSpPr>
            <a:spLocks noGrp="1"/>
          </p:cNvSpPr>
          <p:nvPr>
            <p:ph type="dt" idx="12"/>
          </p:nvPr>
        </p:nvSpPr>
        <p:spPr/>
        <p:txBody>
          <a:bodyPr/>
          <a:lstStyle/>
          <a:p>
            <a:fld id="{C9F26854-F9AE-4E32-B2A5-59EE421C280D}" type="datetime8">
              <a:rPr lang="en-US" smtClean="0"/>
              <a:t>5/13/2025 8:07 AM</a:t>
            </a:fld>
            <a:endParaRPr lang="en-US" dirty="0"/>
          </a:p>
        </p:txBody>
      </p:sp>
      <p:sp>
        <p:nvSpPr>
          <p:cNvPr id="7" name="Slide Number Placeholder 6">
            <a:extLst>
              <a:ext uri="{FF2B5EF4-FFF2-40B4-BE49-F238E27FC236}">
                <a16:creationId xmlns:a16="http://schemas.microsoft.com/office/drawing/2014/main" id="{C69B0D97-2408-F70F-468B-E7E5961A288A}"/>
              </a:ext>
            </a:extLst>
          </p:cNvPr>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10599220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DC0192-F9EF-4EF3-255F-56670B8BA54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E0F7FBB-4C95-4D0B-7F1E-686C214B6BB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F8C7964-D8C0-513C-5055-08CDA988616B}"/>
              </a:ext>
            </a:extLst>
          </p:cNvPr>
          <p:cNvSpPr>
            <a:spLocks noGrp="1"/>
          </p:cNvSpPr>
          <p:nvPr>
            <p:ph type="body" idx="1"/>
          </p:nvPr>
        </p:nvSpPr>
        <p:spPr/>
        <p:txBody>
          <a:bodyPr/>
          <a:lstStyle/>
          <a:p>
            <a:r>
              <a:rPr lang="en-US" dirty="0"/>
              <a:t>The best way to deal with sensitive data leaks is to </a:t>
            </a:r>
            <a:r>
              <a:rPr lang="en-US" b="1" dirty="0"/>
              <a:t>not commit them in the first place</a:t>
            </a:r>
            <a:r>
              <a:rPr lang="en-US" dirty="0"/>
              <a:t>.</a:t>
            </a:r>
          </a:p>
          <a:p>
            <a:pPr>
              <a:buFont typeface="Arial" panose="020B0604020202020204" pitchFamily="34" charset="0"/>
              <a:buChar char="•"/>
            </a:pPr>
            <a:endParaRPr lang="en-US" dirty="0"/>
          </a:p>
          <a:p>
            <a:pPr marL="171450" indent="-171450">
              <a:buFont typeface="Arial" panose="020B0604020202020204" pitchFamily="34" charset="0"/>
              <a:buChar char="•"/>
            </a:pPr>
            <a:r>
              <a:rPr lang="en-US" dirty="0"/>
              <a:t>Use a .</a:t>
            </a:r>
            <a:r>
              <a:rPr lang="en-US" dirty="0" err="1"/>
              <a:t>gitignore</a:t>
            </a:r>
            <a:r>
              <a:rPr lang="en-US" dirty="0"/>
              <a:t> file to keep secrets out of the repo entirely.</a:t>
            </a:r>
          </a:p>
          <a:p>
            <a:pPr marL="171450" indent="-171450">
              <a:buFont typeface="Arial" panose="020B0604020202020204" pitchFamily="34" charset="0"/>
              <a:buChar char="•"/>
            </a:pPr>
            <a:r>
              <a:rPr lang="en-US" dirty="0"/>
              <a:t>Store secrets in </a:t>
            </a:r>
            <a:r>
              <a:rPr lang="en-US" b="1" dirty="0"/>
              <a:t>environment variables</a:t>
            </a:r>
            <a:r>
              <a:rPr lang="en-US" dirty="0"/>
              <a:t> or tools like </a:t>
            </a:r>
            <a:r>
              <a:rPr lang="en-US" b="1" dirty="0"/>
              <a:t>GitHub Secrets</a:t>
            </a:r>
            <a:r>
              <a:rPr lang="en-US" dirty="0"/>
              <a:t> or </a:t>
            </a:r>
            <a:r>
              <a:rPr lang="en-US" b="1" dirty="0"/>
              <a:t>AWS Secrets Manager</a:t>
            </a:r>
            <a:r>
              <a:rPr lang="en-US" dirty="0"/>
              <a:t>.</a:t>
            </a:r>
          </a:p>
          <a:p>
            <a:pPr marL="171450" indent="-171450">
              <a:buFont typeface="Arial" panose="020B0604020202020204" pitchFamily="34" charset="0"/>
              <a:buChar char="•"/>
            </a:pPr>
            <a:r>
              <a:rPr lang="en-US" dirty="0"/>
              <a:t>Run tools like </a:t>
            </a:r>
            <a:r>
              <a:rPr lang="en-US" b="1" dirty="0" err="1"/>
              <a:t>GitGuardian</a:t>
            </a:r>
            <a:r>
              <a:rPr lang="en-US" dirty="0"/>
              <a:t> or </a:t>
            </a:r>
            <a:r>
              <a:rPr lang="en-US" b="1" dirty="0" err="1"/>
              <a:t>truffleHog</a:t>
            </a:r>
            <a:r>
              <a:rPr lang="en-US" dirty="0"/>
              <a:t> to audit your repos regularly for anything sensitive that may have slipped through.</a:t>
            </a:r>
          </a:p>
          <a:p>
            <a:endParaRPr lang="en-US" dirty="0"/>
          </a:p>
          <a:p>
            <a:r>
              <a:rPr lang="en-US" dirty="0"/>
              <a:t>These practices help you stay ahead of issues and keep your repositories secure by default.</a:t>
            </a:r>
          </a:p>
          <a:p>
            <a:endParaRPr lang="en-US" dirty="0"/>
          </a:p>
        </p:txBody>
      </p:sp>
      <p:sp>
        <p:nvSpPr>
          <p:cNvPr id="4" name="Header Placeholder 3">
            <a:extLst>
              <a:ext uri="{FF2B5EF4-FFF2-40B4-BE49-F238E27FC236}">
                <a16:creationId xmlns:a16="http://schemas.microsoft.com/office/drawing/2014/main" id="{CDD359EC-6632-5D36-7A3B-286600CD0C73}"/>
              </a:ext>
            </a:extLst>
          </p:cNvPr>
          <p:cNvSpPr>
            <a:spLocks noGrp="1"/>
          </p:cNvSpPr>
          <p:nvPr>
            <p:ph type="hdr" sz="quarter"/>
          </p:nvPr>
        </p:nvSpPr>
        <p:spPr/>
        <p:txBody>
          <a:bodyPr/>
          <a:lstStyle/>
          <a:p>
            <a:endParaRPr lang="en-US" dirty="0"/>
          </a:p>
        </p:txBody>
      </p:sp>
      <p:sp>
        <p:nvSpPr>
          <p:cNvPr id="5" name="Footer Placeholder 4">
            <a:extLst>
              <a:ext uri="{FF2B5EF4-FFF2-40B4-BE49-F238E27FC236}">
                <a16:creationId xmlns:a16="http://schemas.microsoft.com/office/drawing/2014/main" id="{251221ED-3351-43B6-460C-D1E78560C990}"/>
              </a:ext>
            </a:extLst>
          </p:cNvPr>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65B3F174-2F7F-E032-F2AD-434935BEB298}"/>
              </a:ext>
            </a:extLst>
          </p:cNvPr>
          <p:cNvSpPr>
            <a:spLocks noGrp="1"/>
          </p:cNvSpPr>
          <p:nvPr>
            <p:ph type="dt" idx="1"/>
          </p:nvPr>
        </p:nvSpPr>
        <p:spPr/>
        <p:txBody>
          <a:bodyPr/>
          <a:lstStyle/>
          <a:p>
            <a:fld id="{61486BA7-839C-4D2B-BD52-EF0BBA8433FD}" type="datetime8">
              <a:rPr lang="en-US" smtClean="0"/>
              <a:t>5/13/2025 8:07 AM</a:t>
            </a:fld>
            <a:endParaRPr lang="en-US" dirty="0"/>
          </a:p>
        </p:txBody>
      </p:sp>
      <p:sp>
        <p:nvSpPr>
          <p:cNvPr id="7" name="Slide Number Placeholder 6">
            <a:extLst>
              <a:ext uri="{FF2B5EF4-FFF2-40B4-BE49-F238E27FC236}">
                <a16:creationId xmlns:a16="http://schemas.microsoft.com/office/drawing/2014/main" id="{E6833F79-CCE0-8679-EA16-0A1FF7060364}"/>
              </a:ext>
            </a:extLst>
          </p:cNvPr>
          <p:cNvSpPr>
            <a:spLocks noGrp="1"/>
          </p:cNvSpPr>
          <p:nvPr>
            <p:ph type="sldNum" sz="quarter" idx="5"/>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22490431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F1EACA-91F2-947E-5311-77D1C398DF9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2643248-3BA9-91FD-23FD-CF63DF385AA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ED0F7C6-D9B5-5102-72DC-22CFCF848785}"/>
              </a:ext>
            </a:extLst>
          </p:cNvPr>
          <p:cNvSpPr>
            <a:spLocks noGrp="1"/>
          </p:cNvSpPr>
          <p:nvPr>
            <p:ph type="body" idx="1"/>
          </p:nvPr>
        </p:nvSpPr>
        <p:spPr/>
        <p:txBody>
          <a:bodyPr/>
          <a:lstStyle/>
          <a:p>
            <a:r>
              <a:rPr lang="en-US" dirty="0"/>
              <a:t>When your team uncovers a vulnerability, GitHub Security Advisories provide a private workspace to collaborate on a fix before any public disclosure. </a:t>
            </a:r>
          </a:p>
          <a:p>
            <a:endParaRPr lang="en-US" dirty="0"/>
          </a:p>
          <a:p>
            <a:pPr marL="228600" indent="-228600">
              <a:buFont typeface="+mj-lt"/>
              <a:buAutoNum type="arabicPeriod"/>
            </a:pPr>
            <a:r>
              <a:rPr lang="en-US" dirty="0"/>
              <a:t>First, you can </a:t>
            </a:r>
            <a:r>
              <a:rPr lang="en-US" b="1" dirty="0"/>
              <a:t>privately collaborate</a:t>
            </a:r>
            <a:r>
              <a:rPr lang="en-US" dirty="0"/>
              <a:t> with maintainers to draft patches and discuss technical details without tipping off potential attackers. </a:t>
            </a:r>
          </a:p>
          <a:p>
            <a:pPr marL="228600" indent="-228600">
              <a:buFont typeface="+mj-lt"/>
              <a:buAutoNum type="arabicPeriod"/>
            </a:pPr>
            <a:r>
              <a:rPr lang="en-US" dirty="0"/>
              <a:t>Then, when you’re ready, you use the same advisory to </a:t>
            </a:r>
            <a:r>
              <a:rPr lang="en-US" b="1" dirty="0"/>
              <a:t>clearly communicate</a:t>
            </a:r>
            <a:r>
              <a:rPr lang="en-US" dirty="0"/>
              <a:t> the issue to your users—laying out what’s affected, the severity level, and any workarounds. </a:t>
            </a:r>
          </a:p>
          <a:p>
            <a:pPr marL="228600" indent="-228600">
              <a:buFont typeface="+mj-lt"/>
              <a:buAutoNum type="arabicPeriod"/>
            </a:pPr>
            <a:r>
              <a:rPr lang="en-US" dirty="0"/>
              <a:t>Finally, you </a:t>
            </a:r>
            <a:r>
              <a:rPr lang="en-US" b="1" dirty="0"/>
              <a:t>document mitigation steps</a:t>
            </a:r>
            <a:r>
              <a:rPr lang="en-US" dirty="0"/>
              <a:t> and link to CVE entries so downstream projects can automate notifications and updates.</a:t>
            </a:r>
          </a:p>
          <a:p>
            <a:endParaRPr lang="en-US" dirty="0"/>
          </a:p>
          <a:p>
            <a:r>
              <a:rPr lang="en-US" dirty="0"/>
              <a:t>A robust advisory should always include:</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b="1" dirty="0"/>
              <a:t>Affected versions</a:t>
            </a:r>
            <a:r>
              <a:rPr lang="en-US" dirty="0"/>
              <a:t> so users know if they’re at risk</a:t>
            </a:r>
          </a:p>
          <a:p>
            <a:pPr marL="171450" indent="-171450">
              <a:buFont typeface="Arial" panose="020B0604020202020204" pitchFamily="34" charset="0"/>
              <a:buChar char="•"/>
            </a:pPr>
            <a:r>
              <a:rPr lang="en-US" b="1" dirty="0"/>
              <a:t>Severity classification</a:t>
            </a:r>
            <a:r>
              <a:rPr lang="en-US" dirty="0"/>
              <a:t> to help prioritize responses</a:t>
            </a:r>
          </a:p>
          <a:p>
            <a:pPr marL="171450" indent="-171450">
              <a:buFont typeface="Arial" panose="020B0604020202020204" pitchFamily="34" charset="0"/>
              <a:buChar char="•"/>
            </a:pPr>
            <a:r>
              <a:rPr lang="en-US" b="1" dirty="0"/>
              <a:t>Patch status</a:t>
            </a:r>
            <a:r>
              <a:rPr lang="en-US" dirty="0"/>
              <a:t> indicating whether a fix is available</a:t>
            </a:r>
          </a:p>
          <a:p>
            <a:pPr marL="171450" indent="-171450">
              <a:buFont typeface="Arial" panose="020B0604020202020204" pitchFamily="34" charset="0"/>
              <a:buChar char="•"/>
            </a:pPr>
            <a:r>
              <a:rPr lang="en-US" b="1" dirty="0"/>
              <a:t>CVE references</a:t>
            </a:r>
            <a:r>
              <a:rPr lang="en-US" dirty="0"/>
              <a:t> for consistency with industry databases</a:t>
            </a:r>
          </a:p>
          <a:p>
            <a:pPr>
              <a:buFont typeface="Arial" panose="020B0604020202020204" pitchFamily="34" charset="0"/>
              <a:buChar char="•"/>
            </a:pPr>
            <a:endParaRPr lang="en-US" dirty="0"/>
          </a:p>
          <a:p>
            <a:r>
              <a:rPr lang="en-US" dirty="0"/>
              <a:t>By leveraging GitHub’s built‑in advisory workflow—from draft through publication—you streamline the entire process, ensuring you handle vulnerabilities both quickly and transparently.</a:t>
            </a:r>
          </a:p>
          <a:p>
            <a:pPr algn="l">
              <a:spcBef>
                <a:spcPts val="2400"/>
              </a:spcBef>
              <a:spcAft>
                <a:spcPts val="900"/>
              </a:spcAft>
            </a:pPr>
            <a:endParaRPr lang="en-US" b="0" i="0" dirty="0">
              <a:solidFill>
                <a:srgbClr val="161616"/>
              </a:solidFill>
              <a:effectLst/>
              <a:latin typeface="Segoe UI" panose="020B0502040204020203" pitchFamily="34" charset="0"/>
            </a:endParaRPr>
          </a:p>
        </p:txBody>
      </p:sp>
      <p:sp>
        <p:nvSpPr>
          <p:cNvPr id="4" name="Header Placeholder 3">
            <a:extLst>
              <a:ext uri="{FF2B5EF4-FFF2-40B4-BE49-F238E27FC236}">
                <a16:creationId xmlns:a16="http://schemas.microsoft.com/office/drawing/2014/main" id="{7229F097-4FFE-0FC6-B3D7-BF35B761E832}"/>
              </a:ext>
            </a:extLst>
          </p:cNvPr>
          <p:cNvSpPr>
            <a:spLocks noGrp="1"/>
          </p:cNvSpPr>
          <p:nvPr>
            <p:ph type="hdr" sz="quarter"/>
          </p:nvPr>
        </p:nvSpPr>
        <p:spPr/>
        <p:txBody>
          <a:bodyPr/>
          <a:lstStyle/>
          <a:p>
            <a:endParaRPr lang="en-US" dirty="0"/>
          </a:p>
        </p:txBody>
      </p:sp>
      <p:sp>
        <p:nvSpPr>
          <p:cNvPr id="5" name="Footer Placeholder 4">
            <a:extLst>
              <a:ext uri="{FF2B5EF4-FFF2-40B4-BE49-F238E27FC236}">
                <a16:creationId xmlns:a16="http://schemas.microsoft.com/office/drawing/2014/main" id="{735845DA-44AE-5EE8-0252-4E3D5F7DABB7}"/>
              </a:ext>
            </a:extLst>
          </p:cNvPr>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70461713-7AB6-80D0-F7BE-822FF0FD6BD1}"/>
              </a:ext>
            </a:extLst>
          </p:cNvPr>
          <p:cNvSpPr>
            <a:spLocks noGrp="1"/>
          </p:cNvSpPr>
          <p:nvPr>
            <p:ph type="dt" idx="1"/>
          </p:nvPr>
        </p:nvSpPr>
        <p:spPr/>
        <p:txBody>
          <a:bodyPr/>
          <a:lstStyle/>
          <a:p>
            <a:fld id="{61486BA7-839C-4D2B-BD52-EF0BBA8433FD}" type="datetime8">
              <a:rPr lang="en-US" smtClean="0"/>
              <a:t>5/13/2025 8:07 AM</a:t>
            </a:fld>
            <a:endParaRPr lang="en-US" dirty="0"/>
          </a:p>
        </p:txBody>
      </p:sp>
      <p:sp>
        <p:nvSpPr>
          <p:cNvPr id="7" name="Slide Number Placeholder 6">
            <a:extLst>
              <a:ext uri="{FF2B5EF4-FFF2-40B4-BE49-F238E27FC236}">
                <a16:creationId xmlns:a16="http://schemas.microsoft.com/office/drawing/2014/main" id="{32FA517E-2E70-5620-B27B-F5C5420B2D9D}"/>
              </a:ext>
            </a:extLst>
          </p:cNvPr>
          <p:cNvSpPr>
            <a:spLocks noGrp="1"/>
          </p:cNvSpPr>
          <p:nvPr>
            <p:ph type="sldNum" sz="quarter" idx="5"/>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10597084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F1EACA-91F2-947E-5311-77D1C398DF9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2643248-3BA9-91FD-23FD-CF63DF385AA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ED0F7C6-D9B5-5102-72DC-22CFCF848785}"/>
              </a:ext>
            </a:extLst>
          </p:cNvPr>
          <p:cNvSpPr>
            <a:spLocks noGrp="1"/>
          </p:cNvSpPr>
          <p:nvPr>
            <p:ph type="body" idx="1"/>
          </p:nvPr>
        </p:nvSpPr>
        <p:spPr/>
        <p:txBody>
          <a:bodyPr/>
          <a:lstStyle/>
          <a:p>
            <a:r>
              <a:rPr lang="en-US" dirty="0"/>
              <a:t>In real‑world environments, the right balance between security and productivity varies by team and regulatory requirements. We can think of security policies along a spectrum—from </a:t>
            </a:r>
            <a:r>
              <a:rPr lang="en-US" b="1" dirty="0"/>
              <a:t>Low Control</a:t>
            </a:r>
            <a:r>
              <a:rPr lang="en-US" dirty="0"/>
              <a:t>, where we provide guidance and best practices, to </a:t>
            </a:r>
            <a:r>
              <a:rPr lang="en-US" b="1" dirty="0"/>
              <a:t>High Control</a:t>
            </a:r>
            <a:r>
              <a:rPr lang="en-US" dirty="0"/>
              <a:t>, where we enforce strict compliance measures.</a:t>
            </a:r>
          </a:p>
          <a:p>
            <a:endParaRPr lang="en-US" dirty="0"/>
          </a:p>
          <a:p>
            <a:pPr marL="171450" indent="-171450">
              <a:buFont typeface="Arial" panose="020B0604020202020204" pitchFamily="34" charset="0"/>
              <a:buChar char="•"/>
            </a:pPr>
            <a:r>
              <a:rPr lang="en-US" b="1" dirty="0"/>
              <a:t>Low Control</a:t>
            </a:r>
            <a:r>
              <a:rPr lang="en-US" dirty="0"/>
              <a:t>: Here, we equip teams with advisory tools—security advisories, </a:t>
            </a:r>
            <a:r>
              <a:rPr lang="en-US" dirty="0" err="1"/>
              <a:t>CodeQL</a:t>
            </a:r>
            <a:r>
              <a:rPr lang="en-US" dirty="0"/>
              <a:t> code scanning, </a:t>
            </a:r>
            <a:r>
              <a:rPr lang="en-US" dirty="0" err="1"/>
              <a:t>Dependabot</a:t>
            </a:r>
            <a:r>
              <a:rPr lang="en-US" dirty="0"/>
              <a:t> alerts, and optional branch protection reviews. This approach works well for agile teams that value flexibility but still want to follow solid security practices without mandatory gates.</a:t>
            </a:r>
          </a:p>
          <a:p>
            <a:pPr marL="171450" indent="-171450">
              <a:buFont typeface="Arial" panose="020B0604020202020204" pitchFamily="34" charset="0"/>
              <a:buChar char="•"/>
            </a:pPr>
            <a:r>
              <a:rPr lang="en-US" b="1" dirty="0"/>
              <a:t>Moderate Control</a:t>
            </a:r>
            <a:r>
              <a:rPr lang="en-US" dirty="0"/>
              <a:t>: At this level, we turn on enforced rules: required branch protections, commit signing, organization‑wide security policies, and monitoring webhooks. Developers retain autonomy within their feature branches, but we ensure that every merge meets agreed‑upon standards. This model suits teams who need governance without micromanaging day‑to‑day development.</a:t>
            </a:r>
          </a:p>
          <a:p>
            <a:pPr marL="171450" indent="-171450">
              <a:buFont typeface="Arial" panose="020B0604020202020204" pitchFamily="34" charset="0"/>
              <a:buChar char="•"/>
            </a:pPr>
            <a:r>
              <a:rPr lang="en-US" b="1" dirty="0"/>
              <a:t>High Control</a:t>
            </a:r>
            <a:r>
              <a:rPr lang="en-US" dirty="0"/>
              <a:t>: For industries with strict compliance mandates—like finance, healthcare, or government—we dial up to the most restrictive settings: mandatory SAML SSO and two‑factor authentication, disabled forking or limited visibility, required pull‑request approvals, no force‑pushes, and comprehensive CI/CD security checks. This environment minimizes risk and provides the audit trails necessary for certifications like SOC 2 or ISO 27001.</a:t>
            </a:r>
          </a:p>
          <a:p>
            <a:endParaRPr lang="en-US" dirty="0"/>
          </a:p>
          <a:p>
            <a:r>
              <a:rPr lang="en-US" dirty="0"/>
              <a:t>By categorizing policies this way, you can tailor your organization’s security posture to match both your risk tolerance and your team’s working style—scaling from light‑touch guidance all the way to enterprise‑grade enforcement.</a:t>
            </a:r>
          </a:p>
          <a:p>
            <a:pPr algn="l">
              <a:spcBef>
                <a:spcPts val="2400"/>
              </a:spcBef>
              <a:spcAft>
                <a:spcPts val="900"/>
              </a:spcAft>
            </a:pPr>
            <a:endParaRPr lang="en-US" b="0" i="0" dirty="0">
              <a:solidFill>
                <a:srgbClr val="161616"/>
              </a:solidFill>
              <a:effectLst/>
              <a:latin typeface="Segoe UI" panose="020B0502040204020203" pitchFamily="34" charset="0"/>
            </a:endParaRPr>
          </a:p>
        </p:txBody>
      </p:sp>
      <p:sp>
        <p:nvSpPr>
          <p:cNvPr id="4" name="Header Placeholder 3">
            <a:extLst>
              <a:ext uri="{FF2B5EF4-FFF2-40B4-BE49-F238E27FC236}">
                <a16:creationId xmlns:a16="http://schemas.microsoft.com/office/drawing/2014/main" id="{7229F097-4FFE-0FC6-B3D7-BF35B761E832}"/>
              </a:ext>
            </a:extLst>
          </p:cNvPr>
          <p:cNvSpPr>
            <a:spLocks noGrp="1"/>
          </p:cNvSpPr>
          <p:nvPr>
            <p:ph type="hdr" sz="quarter"/>
          </p:nvPr>
        </p:nvSpPr>
        <p:spPr/>
        <p:txBody>
          <a:bodyPr/>
          <a:lstStyle/>
          <a:p>
            <a:endParaRPr lang="en-US" dirty="0"/>
          </a:p>
        </p:txBody>
      </p:sp>
      <p:sp>
        <p:nvSpPr>
          <p:cNvPr id="5" name="Footer Placeholder 4">
            <a:extLst>
              <a:ext uri="{FF2B5EF4-FFF2-40B4-BE49-F238E27FC236}">
                <a16:creationId xmlns:a16="http://schemas.microsoft.com/office/drawing/2014/main" id="{735845DA-44AE-5EE8-0252-4E3D5F7DABB7}"/>
              </a:ext>
            </a:extLst>
          </p:cNvPr>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70461713-7AB6-80D0-F7BE-822FF0FD6BD1}"/>
              </a:ext>
            </a:extLst>
          </p:cNvPr>
          <p:cNvSpPr>
            <a:spLocks noGrp="1"/>
          </p:cNvSpPr>
          <p:nvPr>
            <p:ph type="dt" idx="1"/>
          </p:nvPr>
        </p:nvSpPr>
        <p:spPr/>
        <p:txBody>
          <a:bodyPr/>
          <a:lstStyle/>
          <a:p>
            <a:fld id="{61486BA7-839C-4D2B-BD52-EF0BBA8433FD}" type="datetime8">
              <a:rPr lang="en-US" smtClean="0"/>
              <a:t>5/13/2025 8:07 AM</a:t>
            </a:fld>
            <a:endParaRPr lang="en-US" dirty="0"/>
          </a:p>
        </p:txBody>
      </p:sp>
      <p:sp>
        <p:nvSpPr>
          <p:cNvPr id="7" name="Slide Number Placeholder 6">
            <a:extLst>
              <a:ext uri="{FF2B5EF4-FFF2-40B4-BE49-F238E27FC236}">
                <a16:creationId xmlns:a16="http://schemas.microsoft.com/office/drawing/2014/main" id="{32FA517E-2E70-5620-B27B-F5C5420B2D9D}"/>
              </a:ext>
            </a:extLst>
          </p:cNvPr>
          <p:cNvSpPr>
            <a:spLocks noGrp="1"/>
          </p:cNvSpPr>
          <p:nvPr>
            <p:ph type="sldNum" sz="quarter" idx="5"/>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19856582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F1EACA-91F2-947E-5311-77D1C398DF9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2643248-3BA9-91FD-23FD-CF63DF385AA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ED0F7C6-D9B5-5102-72DC-22CFCF848785}"/>
              </a:ext>
            </a:extLst>
          </p:cNvPr>
          <p:cNvSpPr>
            <a:spLocks noGrp="1"/>
          </p:cNvSpPr>
          <p:nvPr>
            <p:ph type="body" idx="1"/>
          </p:nvPr>
        </p:nvSpPr>
        <p:spPr/>
        <p:txBody>
          <a:bodyPr/>
          <a:lstStyle/>
          <a:p>
            <a:r>
              <a:rPr lang="en-US" dirty="0"/>
              <a:t>Now let’s break down what tools GitHub gives you to enforce those policies.</a:t>
            </a:r>
          </a:p>
          <a:p>
            <a:endParaRPr lang="en-US" dirty="0"/>
          </a:p>
          <a:p>
            <a:pPr>
              <a:buFont typeface="+mj-lt"/>
              <a:buAutoNum type="arabicPeriod"/>
            </a:pPr>
            <a:r>
              <a:rPr lang="en-US" b="1" dirty="0"/>
              <a:t>Secure Code Development</a:t>
            </a:r>
            <a:endParaRPr lang="en-US" dirty="0"/>
          </a:p>
          <a:p>
            <a:pPr marL="742950" lvl="1" indent="-285750">
              <a:buFont typeface="+mj-lt"/>
              <a:buAutoNum type="arabicPeriod"/>
            </a:pPr>
            <a:r>
              <a:rPr lang="en-US" b="1" dirty="0"/>
              <a:t>Code scanning</a:t>
            </a:r>
            <a:r>
              <a:rPr lang="en-US" dirty="0"/>
              <a:t> finds vulnerabilities before code is merged.</a:t>
            </a:r>
          </a:p>
          <a:p>
            <a:pPr marL="742950" lvl="1" indent="-285750">
              <a:buFont typeface="+mj-lt"/>
              <a:buAutoNum type="arabicPeriod"/>
            </a:pPr>
            <a:r>
              <a:rPr lang="en-US" b="1" dirty="0"/>
              <a:t>Secret scanning</a:t>
            </a:r>
            <a:r>
              <a:rPr lang="en-US" dirty="0"/>
              <a:t> helps prevent exposed credentials.</a:t>
            </a:r>
          </a:p>
          <a:p>
            <a:pPr marL="742950" lvl="1" indent="-285750">
              <a:buFont typeface="+mj-lt"/>
              <a:buAutoNum type="arabicPeriod"/>
            </a:pPr>
            <a:r>
              <a:rPr lang="en-US" b="1" dirty="0"/>
              <a:t>Dependency review</a:t>
            </a:r>
            <a:r>
              <a:rPr lang="en-US" dirty="0"/>
              <a:t> and </a:t>
            </a:r>
            <a:r>
              <a:rPr lang="en-US" b="1" dirty="0" err="1"/>
              <a:t>Dependabot</a:t>
            </a:r>
            <a:r>
              <a:rPr lang="en-US" dirty="0"/>
              <a:t> keep your third-party libraries secure and up to date.</a:t>
            </a:r>
          </a:p>
          <a:p>
            <a:pPr marL="742950" lvl="1" indent="-285750">
              <a:buFont typeface="+mj-lt"/>
              <a:buAutoNum type="arabicPeriod"/>
            </a:pPr>
            <a:endParaRPr lang="en-US" dirty="0"/>
          </a:p>
          <a:p>
            <a:pPr marL="742950" lvl="1" indent="-285750">
              <a:buFont typeface="+mj-lt"/>
              <a:buAutoNum type="arabicPeriod"/>
            </a:pPr>
            <a:endParaRPr lang="en-US" dirty="0"/>
          </a:p>
          <a:p>
            <a:pPr>
              <a:buFont typeface="+mj-lt"/>
              <a:buAutoNum type="arabicPeriod"/>
            </a:pPr>
            <a:r>
              <a:rPr lang="en-US" b="1" dirty="0"/>
              <a:t>Enforcing Compliance Policies</a:t>
            </a:r>
            <a:endParaRPr lang="en-US" dirty="0"/>
          </a:p>
          <a:p>
            <a:pPr marL="742950" lvl="1" indent="-285750">
              <a:buFont typeface="+mj-lt"/>
              <a:buAutoNum type="arabicPeriod"/>
            </a:pPr>
            <a:r>
              <a:rPr lang="en-US" dirty="0"/>
              <a:t>Use </a:t>
            </a:r>
            <a:r>
              <a:rPr lang="en-US" b="1" dirty="0"/>
              <a:t>branch protection rules</a:t>
            </a:r>
            <a:r>
              <a:rPr lang="en-US" dirty="0"/>
              <a:t> to require reviews and prevent risky merges.</a:t>
            </a:r>
          </a:p>
          <a:p>
            <a:pPr marL="742950" lvl="1" indent="-285750">
              <a:buFont typeface="+mj-lt"/>
              <a:buAutoNum type="arabicPeriod"/>
            </a:pPr>
            <a:r>
              <a:rPr lang="en-US" b="1" dirty="0"/>
              <a:t>Security rulesets</a:t>
            </a:r>
            <a:r>
              <a:rPr lang="en-US" dirty="0"/>
              <a:t> let you apply policies across multiple repositories.</a:t>
            </a:r>
          </a:p>
          <a:p>
            <a:pPr marL="742950" lvl="1" indent="-285750">
              <a:buFont typeface="+mj-lt"/>
              <a:buAutoNum type="arabicPeriod"/>
            </a:pPr>
            <a:r>
              <a:rPr lang="en-US" b="1" dirty="0"/>
              <a:t>Audit logs</a:t>
            </a:r>
            <a:r>
              <a:rPr lang="en-US" dirty="0"/>
              <a:t> and </a:t>
            </a:r>
            <a:r>
              <a:rPr lang="en-US" b="1" dirty="0"/>
              <a:t>API monitoring</a:t>
            </a:r>
            <a:r>
              <a:rPr lang="en-US" dirty="0"/>
              <a:t> give visibility into who did what and when.</a:t>
            </a:r>
          </a:p>
          <a:p>
            <a:pPr marL="742950" lvl="1" indent="-285750">
              <a:buFont typeface="+mj-lt"/>
              <a:buAutoNum type="arabicPeriod"/>
            </a:pPr>
            <a:endParaRPr lang="en-US" dirty="0"/>
          </a:p>
          <a:p>
            <a:pPr marL="742950" lvl="1" indent="-285750">
              <a:buFont typeface="+mj-lt"/>
              <a:buAutoNum type="arabicPeriod"/>
            </a:pPr>
            <a:endParaRPr lang="en-US" dirty="0"/>
          </a:p>
          <a:p>
            <a:pPr>
              <a:buFont typeface="+mj-lt"/>
              <a:buAutoNum type="arabicPeriod"/>
            </a:pPr>
            <a:r>
              <a:rPr lang="en-US" b="1" dirty="0"/>
              <a:t>Controlling Access &amp; Authentication</a:t>
            </a:r>
            <a:endParaRPr lang="en-US" dirty="0"/>
          </a:p>
          <a:p>
            <a:pPr marL="742950" lvl="1" indent="-285750">
              <a:buFont typeface="+mj-lt"/>
              <a:buAutoNum type="arabicPeriod"/>
            </a:pPr>
            <a:r>
              <a:rPr lang="en-US" dirty="0"/>
              <a:t>Enforce </a:t>
            </a:r>
            <a:r>
              <a:rPr lang="en-US" b="1" dirty="0"/>
              <a:t>SAML SSO and 2FA</a:t>
            </a:r>
            <a:r>
              <a:rPr lang="en-US" dirty="0"/>
              <a:t> to lock down user access.</a:t>
            </a:r>
          </a:p>
          <a:p>
            <a:pPr marL="742950" lvl="1" indent="-285750">
              <a:buFont typeface="+mj-lt"/>
              <a:buAutoNum type="arabicPeriod"/>
            </a:pPr>
            <a:r>
              <a:rPr lang="en-US" dirty="0"/>
              <a:t>Control </a:t>
            </a:r>
            <a:r>
              <a:rPr lang="en-US" b="1" dirty="0"/>
              <a:t>repository visibility</a:t>
            </a:r>
            <a:r>
              <a:rPr lang="en-US" dirty="0"/>
              <a:t> so only the right people see the right code.</a:t>
            </a:r>
          </a:p>
          <a:p>
            <a:pPr marL="742950" lvl="1" indent="-285750">
              <a:buFont typeface="+mj-lt"/>
              <a:buAutoNum type="arabicPeriod"/>
            </a:pPr>
            <a:r>
              <a:rPr lang="en-US" dirty="0"/>
              <a:t>Apply </a:t>
            </a:r>
            <a:r>
              <a:rPr lang="en-US" b="1" dirty="0"/>
              <a:t>fine-grained permissions</a:t>
            </a:r>
            <a:r>
              <a:rPr lang="en-US" dirty="0"/>
              <a:t> by project or team to limit risk.</a:t>
            </a:r>
          </a:p>
          <a:p>
            <a:pPr marL="742950" lvl="1" indent="-285750">
              <a:buFont typeface="+mj-lt"/>
              <a:buAutoNum type="arabicPeriod"/>
            </a:pPr>
            <a:endParaRPr lang="en-US" dirty="0"/>
          </a:p>
          <a:p>
            <a:pPr marL="742950" lvl="1" indent="-285750">
              <a:buFont typeface="+mj-lt"/>
              <a:buAutoNum type="arabicPeriod"/>
            </a:pPr>
            <a:endParaRPr lang="en-US" dirty="0"/>
          </a:p>
          <a:p>
            <a:r>
              <a:rPr lang="en-US" dirty="0"/>
              <a:t>All of this gives you a toolkit to secure code and ensure compliance—without disrupting productivity.</a:t>
            </a:r>
          </a:p>
          <a:p>
            <a:pPr algn="l">
              <a:spcBef>
                <a:spcPts val="2400"/>
              </a:spcBef>
              <a:spcAft>
                <a:spcPts val="900"/>
              </a:spcAft>
            </a:pPr>
            <a:endParaRPr lang="en-US" b="0" i="0" dirty="0">
              <a:solidFill>
                <a:srgbClr val="161616"/>
              </a:solidFill>
              <a:effectLst/>
              <a:latin typeface="Segoe UI" panose="020B0502040204020203" pitchFamily="34" charset="0"/>
            </a:endParaRPr>
          </a:p>
        </p:txBody>
      </p:sp>
      <p:sp>
        <p:nvSpPr>
          <p:cNvPr id="4" name="Header Placeholder 3">
            <a:extLst>
              <a:ext uri="{FF2B5EF4-FFF2-40B4-BE49-F238E27FC236}">
                <a16:creationId xmlns:a16="http://schemas.microsoft.com/office/drawing/2014/main" id="{7229F097-4FFE-0FC6-B3D7-BF35B761E832}"/>
              </a:ext>
            </a:extLst>
          </p:cNvPr>
          <p:cNvSpPr>
            <a:spLocks noGrp="1"/>
          </p:cNvSpPr>
          <p:nvPr>
            <p:ph type="hdr" sz="quarter"/>
          </p:nvPr>
        </p:nvSpPr>
        <p:spPr/>
        <p:txBody>
          <a:bodyPr/>
          <a:lstStyle/>
          <a:p>
            <a:endParaRPr lang="en-US" dirty="0"/>
          </a:p>
        </p:txBody>
      </p:sp>
      <p:sp>
        <p:nvSpPr>
          <p:cNvPr id="5" name="Footer Placeholder 4">
            <a:extLst>
              <a:ext uri="{FF2B5EF4-FFF2-40B4-BE49-F238E27FC236}">
                <a16:creationId xmlns:a16="http://schemas.microsoft.com/office/drawing/2014/main" id="{735845DA-44AE-5EE8-0252-4E3D5F7DABB7}"/>
              </a:ext>
            </a:extLst>
          </p:cNvPr>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70461713-7AB6-80D0-F7BE-822FF0FD6BD1}"/>
              </a:ext>
            </a:extLst>
          </p:cNvPr>
          <p:cNvSpPr>
            <a:spLocks noGrp="1"/>
          </p:cNvSpPr>
          <p:nvPr>
            <p:ph type="dt" idx="1"/>
          </p:nvPr>
        </p:nvSpPr>
        <p:spPr/>
        <p:txBody>
          <a:bodyPr/>
          <a:lstStyle/>
          <a:p>
            <a:fld id="{61486BA7-839C-4D2B-BD52-EF0BBA8433FD}" type="datetime8">
              <a:rPr lang="en-US" smtClean="0"/>
              <a:t>5/13/2025 8:07 AM</a:t>
            </a:fld>
            <a:endParaRPr lang="en-US" dirty="0"/>
          </a:p>
        </p:txBody>
      </p:sp>
      <p:sp>
        <p:nvSpPr>
          <p:cNvPr id="7" name="Slide Number Placeholder 6">
            <a:extLst>
              <a:ext uri="{FF2B5EF4-FFF2-40B4-BE49-F238E27FC236}">
                <a16:creationId xmlns:a16="http://schemas.microsoft.com/office/drawing/2014/main" id="{32FA517E-2E70-5620-B27B-F5C5420B2D9D}"/>
              </a:ext>
            </a:extLst>
          </p:cNvPr>
          <p:cNvSpPr>
            <a:spLocks noGrp="1"/>
          </p:cNvSpPr>
          <p:nvPr>
            <p:ph type="sldNum" sz="quarter" idx="5"/>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31308220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DC0192-F9EF-4EF3-255F-56670B8BA54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E0F7FBB-4C95-4D0B-7F1E-686C214B6BB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F8C7964-D8C0-513C-5055-08CDA988616B}"/>
              </a:ext>
            </a:extLst>
          </p:cNvPr>
          <p:cNvSpPr>
            <a:spLocks noGrp="1"/>
          </p:cNvSpPr>
          <p:nvPr>
            <p:ph type="body" idx="1"/>
          </p:nvPr>
        </p:nvSpPr>
        <p:spPr/>
        <p:txBody>
          <a:bodyPr/>
          <a:lstStyle/>
          <a:p>
            <a:r>
              <a:rPr lang="en-US" dirty="0"/>
              <a:t>So when do you apply these different policy levels?</a:t>
            </a:r>
          </a:p>
          <a:p>
            <a:pPr>
              <a:buFont typeface="Arial" panose="020B0604020202020204" pitchFamily="34" charset="0"/>
              <a:buChar char="•"/>
            </a:pPr>
            <a:endParaRPr lang="en-US" dirty="0"/>
          </a:p>
          <a:p>
            <a:pPr marL="171450" indent="-171450">
              <a:buFont typeface="Arial" panose="020B0604020202020204" pitchFamily="34" charset="0"/>
              <a:buChar char="•"/>
            </a:pPr>
            <a:r>
              <a:rPr lang="en-US" dirty="0"/>
              <a:t>If you’re a </a:t>
            </a:r>
            <a:r>
              <a:rPr lang="en-US" b="1" dirty="0"/>
              <a:t>startup or smaller dev team</a:t>
            </a:r>
            <a:r>
              <a:rPr lang="en-US" dirty="0"/>
              <a:t>, start with </a:t>
            </a:r>
            <a:r>
              <a:rPr lang="en-US" b="1" dirty="0"/>
              <a:t>moderate control</a:t>
            </a:r>
            <a:r>
              <a:rPr lang="en-US" dirty="0"/>
              <a:t>: secret scanning, </a:t>
            </a:r>
            <a:r>
              <a:rPr lang="en-US" dirty="0" err="1"/>
              <a:t>Dependabot</a:t>
            </a:r>
            <a:r>
              <a:rPr lang="en-US" dirty="0"/>
              <a:t>, and branch protection go a long way.</a:t>
            </a:r>
          </a:p>
          <a:p>
            <a:pPr marL="171450" indent="-171450">
              <a:buFont typeface="Arial" panose="020B0604020202020204" pitchFamily="34" charset="0"/>
              <a:buChar char="•"/>
            </a:pPr>
            <a:r>
              <a:rPr lang="en-US" dirty="0"/>
              <a:t>For </a:t>
            </a:r>
            <a:r>
              <a:rPr lang="en-US" b="1" dirty="0"/>
              <a:t>enterprises or regulated industries</a:t>
            </a:r>
            <a:r>
              <a:rPr lang="en-US" dirty="0"/>
              <a:t>, go big: enforce SAML, require audits, and apply strict rules across every repo.</a:t>
            </a:r>
          </a:p>
          <a:p>
            <a:pPr marL="171450" indent="-171450">
              <a:buFont typeface="Arial" panose="020B0604020202020204" pitchFamily="34" charset="0"/>
              <a:buChar char="•"/>
            </a:pPr>
            <a:r>
              <a:rPr lang="en-US" dirty="0"/>
              <a:t>If you're managing an </a:t>
            </a:r>
            <a:r>
              <a:rPr lang="en-US" b="1" dirty="0"/>
              <a:t>open-source project</a:t>
            </a:r>
            <a:r>
              <a:rPr lang="en-US" dirty="0"/>
              <a:t>, you'll still want solid protections—like branch rules, code scanning, and dependency updates—but with enough flexibility to allow collaboration.</a:t>
            </a:r>
          </a:p>
          <a:p>
            <a:endParaRPr lang="en-US" dirty="0"/>
          </a:p>
          <a:p>
            <a:r>
              <a:rPr lang="en-US" dirty="0"/>
              <a:t>Matching the policy level to your environment keeps things secure without creating unnecessary friction.</a:t>
            </a:r>
          </a:p>
          <a:p>
            <a:endParaRPr lang="en-US" dirty="0"/>
          </a:p>
        </p:txBody>
      </p:sp>
      <p:sp>
        <p:nvSpPr>
          <p:cNvPr id="4" name="Header Placeholder 3">
            <a:extLst>
              <a:ext uri="{FF2B5EF4-FFF2-40B4-BE49-F238E27FC236}">
                <a16:creationId xmlns:a16="http://schemas.microsoft.com/office/drawing/2014/main" id="{CDD359EC-6632-5D36-7A3B-286600CD0C73}"/>
              </a:ext>
            </a:extLst>
          </p:cNvPr>
          <p:cNvSpPr>
            <a:spLocks noGrp="1"/>
          </p:cNvSpPr>
          <p:nvPr>
            <p:ph type="hdr" sz="quarter"/>
          </p:nvPr>
        </p:nvSpPr>
        <p:spPr/>
        <p:txBody>
          <a:bodyPr/>
          <a:lstStyle/>
          <a:p>
            <a:endParaRPr lang="en-US" dirty="0"/>
          </a:p>
        </p:txBody>
      </p:sp>
      <p:sp>
        <p:nvSpPr>
          <p:cNvPr id="5" name="Footer Placeholder 4">
            <a:extLst>
              <a:ext uri="{FF2B5EF4-FFF2-40B4-BE49-F238E27FC236}">
                <a16:creationId xmlns:a16="http://schemas.microsoft.com/office/drawing/2014/main" id="{251221ED-3351-43B6-460C-D1E78560C990}"/>
              </a:ext>
            </a:extLst>
          </p:cNvPr>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65B3F174-2F7F-E032-F2AD-434935BEB298}"/>
              </a:ext>
            </a:extLst>
          </p:cNvPr>
          <p:cNvSpPr>
            <a:spLocks noGrp="1"/>
          </p:cNvSpPr>
          <p:nvPr>
            <p:ph type="dt" idx="1"/>
          </p:nvPr>
        </p:nvSpPr>
        <p:spPr/>
        <p:txBody>
          <a:bodyPr/>
          <a:lstStyle/>
          <a:p>
            <a:fld id="{61486BA7-839C-4D2B-BD52-EF0BBA8433FD}" type="datetime8">
              <a:rPr lang="en-US" smtClean="0"/>
              <a:t>5/13/2025 8:07 AM</a:t>
            </a:fld>
            <a:endParaRPr lang="en-US" dirty="0"/>
          </a:p>
        </p:txBody>
      </p:sp>
      <p:sp>
        <p:nvSpPr>
          <p:cNvPr id="7" name="Slide Number Placeholder 6">
            <a:extLst>
              <a:ext uri="{FF2B5EF4-FFF2-40B4-BE49-F238E27FC236}">
                <a16:creationId xmlns:a16="http://schemas.microsoft.com/office/drawing/2014/main" id="{E6833F79-CCE0-8679-EA16-0A1FF7060364}"/>
              </a:ext>
            </a:extLst>
          </p:cNvPr>
          <p:cNvSpPr>
            <a:spLocks noGrp="1"/>
          </p:cNvSpPr>
          <p:nvPr>
            <p:ph type="sldNum" sz="quarter" idx="5"/>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23885785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A319AD-6128-488E-45F4-0B4C569DDDB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32F98D2-6844-54A6-5319-F8433A9D298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DB4409B-9BAB-046B-0894-60247B59902D}"/>
              </a:ext>
            </a:extLst>
          </p:cNvPr>
          <p:cNvSpPr>
            <a:spLocks noGrp="1"/>
          </p:cNvSpPr>
          <p:nvPr>
            <p:ph type="body" idx="1"/>
          </p:nvPr>
        </p:nvSpPr>
        <p:spPr/>
        <p:txBody>
          <a:bodyPr/>
          <a:lstStyle/>
          <a:p>
            <a:pPr marL="228600" indent="-228600">
              <a:buFont typeface="+mj-lt"/>
              <a:buAutoNum type="arabicPeriod"/>
            </a:pPr>
            <a:r>
              <a:rPr lang="en-US" dirty="0"/>
              <a:t>Let’s begin with the security backbone of organizational policies—</a:t>
            </a:r>
            <a:r>
              <a:rPr lang="en-US" b="1" dirty="0"/>
              <a:t>access control</a:t>
            </a:r>
            <a:r>
              <a:rPr lang="en-US" dirty="0"/>
              <a:t>.</a:t>
            </a:r>
          </a:p>
          <a:p>
            <a:endParaRPr lang="en-US" dirty="0"/>
          </a:p>
          <a:p>
            <a:pPr lvl="1"/>
            <a:r>
              <a:rPr lang="en-US" dirty="0"/>
              <a:t>These policies enforce </a:t>
            </a:r>
            <a:r>
              <a:rPr lang="en-US" b="1" dirty="0"/>
              <a:t>SAML SSO and 2FA</a:t>
            </a:r>
            <a:r>
              <a:rPr lang="en-US" dirty="0"/>
              <a:t>, ensuring users are properly authenticated. You can also manage </a:t>
            </a:r>
            <a:r>
              <a:rPr lang="en-US" b="1" dirty="0"/>
              <a:t>repository visibility</a:t>
            </a:r>
            <a:r>
              <a:rPr lang="en-US" dirty="0"/>
              <a:t> to keep sensitive code private and use </a:t>
            </a:r>
            <a:r>
              <a:rPr lang="en-US" b="1" dirty="0"/>
              <a:t>role-based access control (RBAC)</a:t>
            </a:r>
            <a:r>
              <a:rPr lang="en-US" dirty="0"/>
              <a:t> to ensure users and teams have only the access they need.</a:t>
            </a:r>
          </a:p>
          <a:p>
            <a:pPr lvl="1"/>
            <a:endParaRPr lang="en-US" dirty="0"/>
          </a:p>
          <a:p>
            <a:pPr lvl="1"/>
            <a:r>
              <a:rPr lang="en-US" dirty="0"/>
              <a:t>The goal here is to protect your environment by keeping control tightly aligned with responsibilities—no more, no less.</a:t>
            </a:r>
            <a:endParaRPr lang="en-US" b="0" i="0" dirty="0">
              <a:solidFill>
                <a:srgbClr val="161616"/>
              </a:solidFill>
              <a:effectLst/>
              <a:latin typeface="Segoe UI" panose="020B0502040204020203" pitchFamily="34" charset="0"/>
            </a:endParaRPr>
          </a:p>
          <a:p>
            <a:pPr lvl="1"/>
            <a:endParaRPr lang="en-US" b="0" i="0" dirty="0">
              <a:solidFill>
                <a:srgbClr val="161616"/>
              </a:solidFill>
              <a:effectLst/>
              <a:latin typeface="Segoe UI" panose="020B0502040204020203" pitchFamily="34" charset="0"/>
            </a:endParaRPr>
          </a:p>
          <a:p>
            <a:pPr marL="228600" indent="-228600">
              <a:buFont typeface="+mj-lt"/>
              <a:buAutoNum type="arabicPeriod" startAt="2"/>
            </a:pPr>
            <a:r>
              <a:rPr lang="en-US" dirty="0"/>
              <a:t>Next up is compliance—something that becomes more important as your team scales or works in regulated industries.</a:t>
            </a:r>
          </a:p>
          <a:p>
            <a:endParaRPr lang="en-US" dirty="0"/>
          </a:p>
          <a:p>
            <a:pPr lvl="1"/>
            <a:r>
              <a:rPr lang="en-US" dirty="0"/>
              <a:t>Policies like </a:t>
            </a:r>
            <a:r>
              <a:rPr lang="en-US" b="1" dirty="0"/>
              <a:t>audit logging</a:t>
            </a:r>
            <a:r>
              <a:rPr lang="en-US" dirty="0"/>
              <a:t> help you track who did what and when. You can enforce </a:t>
            </a:r>
            <a:r>
              <a:rPr lang="en-US" b="1" dirty="0"/>
              <a:t>branch protection rules</a:t>
            </a:r>
            <a:r>
              <a:rPr lang="en-US" dirty="0"/>
              <a:t> to make sure every change is reviewed, and require </a:t>
            </a:r>
            <a:r>
              <a:rPr lang="en-US" b="1" dirty="0"/>
              <a:t>signed commits</a:t>
            </a:r>
            <a:r>
              <a:rPr lang="en-US" dirty="0"/>
              <a:t> so you can verify the identity of contributors.</a:t>
            </a:r>
          </a:p>
          <a:p>
            <a:pPr lvl="1"/>
            <a:endParaRPr lang="en-US" dirty="0"/>
          </a:p>
          <a:p>
            <a:pPr lvl="1"/>
            <a:r>
              <a:rPr lang="en-US" dirty="0"/>
              <a:t>These rules don’t just help with audits—they keep your development process transparent and trustworthy.</a:t>
            </a:r>
          </a:p>
          <a:p>
            <a:pPr lvl="1"/>
            <a:endParaRPr lang="en-US" dirty="0"/>
          </a:p>
          <a:p>
            <a:pPr marL="228600" indent="-228600">
              <a:buFont typeface="+mj-lt"/>
              <a:buAutoNum type="arabicPeriod" startAt="3"/>
            </a:pPr>
            <a:r>
              <a:rPr lang="en-US" dirty="0"/>
              <a:t>Policies also help you standardize and streamline how teams work.</a:t>
            </a:r>
          </a:p>
          <a:p>
            <a:endParaRPr lang="en-US" dirty="0"/>
          </a:p>
          <a:p>
            <a:pPr lvl="1"/>
            <a:r>
              <a:rPr lang="en-US" dirty="0"/>
              <a:t>For example, you can require </a:t>
            </a:r>
            <a:r>
              <a:rPr lang="en-US" b="1" dirty="0"/>
              <a:t>pull request approvals</a:t>
            </a:r>
            <a:r>
              <a:rPr lang="en-US" dirty="0"/>
              <a:t> before merging changes and use </a:t>
            </a:r>
            <a:r>
              <a:rPr lang="en-US" b="1" dirty="0"/>
              <a:t>security rulesets</a:t>
            </a:r>
            <a:r>
              <a:rPr lang="en-US" dirty="0"/>
              <a:t> to automatically enforce coding best practices. You can even manage </a:t>
            </a:r>
            <a:r>
              <a:rPr lang="en-US" b="1" dirty="0"/>
              <a:t>CI/CD behavior</a:t>
            </a:r>
            <a:r>
              <a:rPr lang="en-US" dirty="0"/>
              <a:t> using GitHub Actions policies—defining what’s allowed, what needs approval, and what can run automatically.</a:t>
            </a:r>
          </a:p>
          <a:p>
            <a:pPr lvl="1"/>
            <a:endParaRPr lang="en-US" dirty="0"/>
          </a:p>
          <a:p>
            <a:pPr lvl="1"/>
            <a:r>
              <a:rPr lang="en-US" dirty="0"/>
              <a:t>This ensures that no matter which team is shipping code, the process stays consistent and secure.</a:t>
            </a:r>
          </a:p>
          <a:p>
            <a:pPr lvl="0"/>
            <a:endParaRPr lang="en-US" dirty="0"/>
          </a:p>
          <a:p>
            <a:pPr marL="228600" indent="-228600">
              <a:buFont typeface="+mj-lt"/>
              <a:buAutoNum type="arabicPeriod" startAt="4"/>
            </a:pPr>
            <a:r>
              <a:rPr lang="en-US" dirty="0"/>
              <a:t>Let’s talk about protecting your </a:t>
            </a:r>
            <a:r>
              <a:rPr lang="en-US" b="1" dirty="0"/>
              <a:t>codebase and its dependencies</a:t>
            </a:r>
            <a:r>
              <a:rPr lang="en-US" dirty="0"/>
              <a:t>.</a:t>
            </a:r>
          </a:p>
          <a:p>
            <a:pPr marL="228600" indent="-228600">
              <a:buFont typeface="+mj-lt"/>
              <a:buAutoNum type="arabicPeriod" startAt="4"/>
            </a:pPr>
            <a:endParaRPr lang="en-US" dirty="0"/>
          </a:p>
          <a:p>
            <a:pPr lvl="1"/>
            <a:r>
              <a:rPr lang="en-US" dirty="0"/>
              <a:t>Organization policies can enforce </a:t>
            </a:r>
            <a:r>
              <a:rPr lang="en-US" b="1" dirty="0"/>
              <a:t>code scanning</a:t>
            </a:r>
            <a:r>
              <a:rPr lang="en-US" dirty="0"/>
              <a:t> and </a:t>
            </a:r>
            <a:r>
              <a:rPr lang="en-US" b="1" dirty="0"/>
              <a:t>secret scanning</a:t>
            </a:r>
            <a:r>
              <a:rPr lang="en-US" dirty="0"/>
              <a:t>, which help catch vulnerabilities and sensitive information before it becomes a problem. Tools like </a:t>
            </a:r>
            <a:r>
              <a:rPr lang="en-US" b="1" dirty="0" err="1"/>
              <a:t>Dependabot</a:t>
            </a:r>
            <a:r>
              <a:rPr lang="en-US" dirty="0"/>
              <a:t> help you stay on top of third-party dependencies.</a:t>
            </a:r>
          </a:p>
          <a:p>
            <a:pPr lvl="1"/>
            <a:endParaRPr lang="en-US" dirty="0"/>
          </a:p>
          <a:p>
            <a:pPr lvl="1"/>
            <a:r>
              <a:rPr lang="en-US" dirty="0"/>
              <a:t>And to reduce risk, you can </a:t>
            </a:r>
            <a:r>
              <a:rPr lang="en-US" b="1" dirty="0"/>
              <a:t>restrict the use of third-party GitHub Actions</a:t>
            </a:r>
            <a:r>
              <a:rPr lang="en-US" dirty="0"/>
              <a:t>—only allowing trusted tools into your automation workflows.</a:t>
            </a:r>
          </a:p>
          <a:p>
            <a:pPr lvl="1"/>
            <a:endParaRPr lang="en-US" dirty="0"/>
          </a:p>
          <a:p>
            <a:pPr lvl="1"/>
            <a:r>
              <a:rPr lang="en-US" dirty="0"/>
              <a:t>These policies work behind the scenes to improve security without slowing developers down.</a:t>
            </a:r>
          </a:p>
          <a:p>
            <a:pPr marL="228600" lvl="0" indent="-228600">
              <a:buFont typeface="+mj-lt"/>
              <a:buAutoNum type="arabicPeriod" startAt="2"/>
            </a:pPr>
            <a:endParaRPr lang="en-US" b="0" i="0" dirty="0">
              <a:solidFill>
                <a:srgbClr val="161616"/>
              </a:solidFill>
              <a:effectLst/>
              <a:latin typeface="Segoe UI" panose="020B0502040204020203" pitchFamily="34" charset="0"/>
            </a:endParaRPr>
          </a:p>
        </p:txBody>
      </p:sp>
      <p:sp>
        <p:nvSpPr>
          <p:cNvPr id="4" name="Header Placeholder 3">
            <a:extLst>
              <a:ext uri="{FF2B5EF4-FFF2-40B4-BE49-F238E27FC236}">
                <a16:creationId xmlns:a16="http://schemas.microsoft.com/office/drawing/2014/main" id="{76CE4D83-7232-2EA7-A68E-962BBC5B171A}"/>
              </a:ext>
            </a:extLst>
          </p:cNvPr>
          <p:cNvSpPr>
            <a:spLocks noGrp="1"/>
          </p:cNvSpPr>
          <p:nvPr>
            <p:ph type="hdr" sz="quarter" idx="10"/>
          </p:nvPr>
        </p:nvSpPr>
        <p:spPr/>
        <p:txBody>
          <a:bodyPr/>
          <a:lstStyle/>
          <a:p>
            <a:endParaRPr lang="en-US" dirty="0"/>
          </a:p>
        </p:txBody>
      </p:sp>
      <p:sp>
        <p:nvSpPr>
          <p:cNvPr id="5" name="Footer Placeholder 4">
            <a:extLst>
              <a:ext uri="{FF2B5EF4-FFF2-40B4-BE49-F238E27FC236}">
                <a16:creationId xmlns:a16="http://schemas.microsoft.com/office/drawing/2014/main" id="{E13100AD-4ADC-4F9F-913D-B9020847E11C}"/>
              </a:ext>
            </a:extLst>
          </p:cNvPr>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37279995-C4F4-293A-9CFC-AD663F4AE390}"/>
              </a:ext>
            </a:extLst>
          </p:cNvPr>
          <p:cNvSpPr>
            <a:spLocks noGrp="1"/>
          </p:cNvSpPr>
          <p:nvPr>
            <p:ph type="dt" idx="12"/>
          </p:nvPr>
        </p:nvSpPr>
        <p:spPr/>
        <p:txBody>
          <a:bodyPr/>
          <a:lstStyle/>
          <a:p>
            <a:fld id="{C9F26854-F9AE-4E32-B2A5-59EE421C280D}" type="datetime8">
              <a:rPr lang="en-US" smtClean="0"/>
              <a:t>5/13/2025 8:07 AM</a:t>
            </a:fld>
            <a:endParaRPr lang="en-US" dirty="0"/>
          </a:p>
        </p:txBody>
      </p:sp>
      <p:sp>
        <p:nvSpPr>
          <p:cNvPr id="7" name="Slide Number Placeholder 6">
            <a:extLst>
              <a:ext uri="{FF2B5EF4-FFF2-40B4-BE49-F238E27FC236}">
                <a16:creationId xmlns:a16="http://schemas.microsoft.com/office/drawing/2014/main" id="{1401B23B-D90F-7C7D-D96B-9C157228C999}"/>
              </a:ext>
            </a:extLst>
          </p:cNvPr>
          <p:cNvSpPr>
            <a:spLocks noGrp="1"/>
          </p:cNvSpPr>
          <p:nvPr>
            <p:ph type="sldNum" sz="quarter" idx="13"/>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32672023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unit, we’re moving beyond individual branch protections to a more scalable model: </a:t>
            </a:r>
            <a:r>
              <a:rPr lang="en-US" b="1" dirty="0"/>
              <a:t>repository rulesets</a:t>
            </a:r>
            <a:r>
              <a:rPr lang="en-US" dirty="0"/>
              <a:t>. You’ll learn how to bundle multiple security rules—status checks, required reviews, push restrictions, and more—into a single, named ruleset that you can apply to any combination of branches or tags. This approach simplifies administration by letting you toggle entire sets of rules on or off, clone them across repos, or update them in one place without touching each protection individually.</a:t>
            </a:r>
          </a:p>
          <a:p>
            <a:endParaRPr lang="en-US" dirty="0"/>
          </a:p>
          <a:p>
            <a:r>
              <a:rPr lang="en-US" dirty="0"/>
              <a:t>As a GitHub administrator, you often need fine‑grained control over who can push, delete, or rename branches and tags. Rulesets give you that precision, complementing existing branch‑ and tag‑protection settings with a unified, layered approach to repository security. By the end of this unit, you’ll be comfortable creating, configuring, and managing rulesets—so you can enforce the right safeguards consistently across all your critical code paths.</a:t>
            </a:r>
          </a:p>
          <a:p>
            <a:pPr algn="l"/>
            <a:endParaRPr lang="en-US" b="1" i="0" dirty="0">
              <a:solidFill>
                <a:srgbClr val="161616"/>
              </a:solidFill>
              <a:effectLst/>
              <a:latin typeface="Segoe UI" panose="020B0502040204020203" pitchFamily="34" charset="0"/>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5/13/2025 8:07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34201223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F1EACA-91F2-947E-5311-77D1C398DF9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2643248-3BA9-91FD-23FD-CF63DF385AA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ED0F7C6-D9B5-5102-72DC-22CFCF848785}"/>
              </a:ext>
            </a:extLst>
          </p:cNvPr>
          <p:cNvSpPr>
            <a:spLocks noGrp="1"/>
          </p:cNvSpPr>
          <p:nvPr>
            <p:ph type="body" idx="1"/>
          </p:nvPr>
        </p:nvSpPr>
        <p:spPr/>
        <p:txBody>
          <a:bodyPr/>
          <a:lstStyle/>
          <a:p>
            <a:r>
              <a:rPr lang="en-US" dirty="0"/>
              <a:t>A </a:t>
            </a:r>
            <a:r>
              <a:rPr lang="en-US" b="1" dirty="0"/>
              <a:t>repository ruleset</a:t>
            </a:r>
            <a:r>
              <a:rPr lang="en-US" dirty="0"/>
              <a:t> is a named bundle of branch‐ and tag‐protection settings that you can apply, reuse, and toggle as a single unit. Instead of configuring each protection rule one by one on every branch, you:</a:t>
            </a:r>
          </a:p>
          <a:p>
            <a:pPr marL="171450" indent="-171450">
              <a:buFont typeface="Arial" panose="020B0604020202020204" pitchFamily="34" charset="0"/>
              <a:buChar char="•"/>
            </a:pPr>
            <a:r>
              <a:rPr lang="en-US" b="1" dirty="0"/>
              <a:t>Select targets</a:t>
            </a:r>
            <a:r>
              <a:rPr lang="en-US" dirty="0"/>
              <a:t> (e.g., feature/* branches or v*.* tags)</a:t>
            </a:r>
          </a:p>
          <a:p>
            <a:pPr marL="171450" indent="-171450">
              <a:buFont typeface="Arial" panose="020B0604020202020204" pitchFamily="34" charset="0"/>
              <a:buChar char="•"/>
            </a:pPr>
            <a:r>
              <a:rPr lang="en-US" b="1" dirty="0"/>
              <a:t>Define rules</a:t>
            </a:r>
            <a:r>
              <a:rPr lang="en-US" dirty="0"/>
              <a:t> such as requiring status checks, enforcing signed commits, blocking force pushes, and more</a:t>
            </a:r>
          </a:p>
          <a:p>
            <a:pPr marL="171450" indent="-171450">
              <a:buFont typeface="Arial" panose="020B0604020202020204" pitchFamily="34" charset="0"/>
              <a:buChar char="•"/>
            </a:pPr>
            <a:r>
              <a:rPr lang="en-US" b="1" dirty="0"/>
              <a:t>Grant bypass permissions</a:t>
            </a:r>
            <a:r>
              <a:rPr lang="en-US" dirty="0"/>
              <a:t> to specific roles—like repository admins, teams, or GitHub Apps—so they can override certain rules when necessary</a:t>
            </a:r>
          </a:p>
          <a:p>
            <a:pPr>
              <a:buFont typeface="Arial" panose="020B0604020202020204" pitchFamily="34" charset="0"/>
              <a:buChar char="•"/>
            </a:pPr>
            <a:endParaRPr lang="en-US" dirty="0"/>
          </a:p>
          <a:p>
            <a:r>
              <a:rPr lang="en-US" dirty="0"/>
              <a:t>For example, you might create a “Feature‑Branch Security” ruleset that enforces signed commits and prevents force pushes on all feature/* branches, but allows admins to bypass those checks. You can also import existing tag‑protection rules into a ruleset, making it easy to migrate or standardize your current protections across multiple branches and repositories. By grouping related rules into a ruleset, you gain a clearer, more scalable way to manage repository security.</a:t>
            </a:r>
          </a:p>
          <a:p>
            <a:pPr algn="l">
              <a:spcBef>
                <a:spcPts val="2400"/>
              </a:spcBef>
              <a:spcAft>
                <a:spcPts val="900"/>
              </a:spcAft>
            </a:pPr>
            <a:endParaRPr lang="en-US" b="0" i="0" dirty="0">
              <a:solidFill>
                <a:srgbClr val="161616"/>
              </a:solidFill>
              <a:effectLst/>
              <a:latin typeface="Segoe UI" panose="020B0502040204020203" pitchFamily="34" charset="0"/>
            </a:endParaRPr>
          </a:p>
        </p:txBody>
      </p:sp>
      <p:sp>
        <p:nvSpPr>
          <p:cNvPr id="4" name="Header Placeholder 3">
            <a:extLst>
              <a:ext uri="{FF2B5EF4-FFF2-40B4-BE49-F238E27FC236}">
                <a16:creationId xmlns:a16="http://schemas.microsoft.com/office/drawing/2014/main" id="{7229F097-4FFE-0FC6-B3D7-BF35B761E832}"/>
              </a:ext>
            </a:extLst>
          </p:cNvPr>
          <p:cNvSpPr>
            <a:spLocks noGrp="1"/>
          </p:cNvSpPr>
          <p:nvPr>
            <p:ph type="hdr" sz="quarter"/>
          </p:nvPr>
        </p:nvSpPr>
        <p:spPr/>
        <p:txBody>
          <a:bodyPr/>
          <a:lstStyle/>
          <a:p>
            <a:endParaRPr lang="en-US" dirty="0"/>
          </a:p>
        </p:txBody>
      </p:sp>
      <p:sp>
        <p:nvSpPr>
          <p:cNvPr id="5" name="Footer Placeholder 4">
            <a:extLst>
              <a:ext uri="{FF2B5EF4-FFF2-40B4-BE49-F238E27FC236}">
                <a16:creationId xmlns:a16="http://schemas.microsoft.com/office/drawing/2014/main" id="{735845DA-44AE-5EE8-0252-4E3D5F7DABB7}"/>
              </a:ext>
            </a:extLst>
          </p:cNvPr>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70461713-7AB6-80D0-F7BE-822FF0FD6BD1}"/>
              </a:ext>
            </a:extLst>
          </p:cNvPr>
          <p:cNvSpPr>
            <a:spLocks noGrp="1"/>
          </p:cNvSpPr>
          <p:nvPr>
            <p:ph type="dt" idx="1"/>
          </p:nvPr>
        </p:nvSpPr>
        <p:spPr/>
        <p:txBody>
          <a:bodyPr/>
          <a:lstStyle/>
          <a:p>
            <a:fld id="{61486BA7-839C-4D2B-BD52-EF0BBA8433FD}" type="datetime8">
              <a:rPr lang="en-US" smtClean="0"/>
              <a:t>5/13/2025 8:07 AM</a:t>
            </a:fld>
            <a:endParaRPr lang="en-US" dirty="0"/>
          </a:p>
        </p:txBody>
      </p:sp>
      <p:sp>
        <p:nvSpPr>
          <p:cNvPr id="7" name="Slide Number Placeholder 6">
            <a:extLst>
              <a:ext uri="{FF2B5EF4-FFF2-40B4-BE49-F238E27FC236}">
                <a16:creationId xmlns:a16="http://schemas.microsoft.com/office/drawing/2014/main" id="{32FA517E-2E70-5620-B27B-F5C5420B2D9D}"/>
              </a:ext>
            </a:extLst>
          </p:cNvPr>
          <p:cNvSpPr>
            <a:spLocks noGrp="1"/>
          </p:cNvSpPr>
          <p:nvPr>
            <p:ph type="sldNum" sz="quarter" idx="5"/>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16181771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a:buFont typeface="+mj-lt"/>
              <a:buNone/>
            </a:pPr>
            <a:r>
              <a:rPr lang="en-US" b="1" dirty="0"/>
              <a:t>Title: </a:t>
            </a:r>
            <a:r>
              <a:rPr lang="en-US" dirty="0">
                <a:latin typeface="Quattrocento Sans" panose="020B0502050000020003" pitchFamily="34" charset="0"/>
              </a:rPr>
              <a:t>Module 5: Manage sensitive data and security policies within GitHub</a:t>
            </a:r>
          </a:p>
          <a:p>
            <a:pPr marL="0" indent="0" algn="l">
              <a:buFont typeface="+mj-lt"/>
              <a:buNone/>
            </a:pPr>
            <a:r>
              <a:rPr lang="en-US" b="1" dirty="0"/>
              <a:t>Learning Objectives:</a:t>
            </a:r>
          </a:p>
          <a:p>
            <a:pPr marL="0" indent="0" algn="l">
              <a:buFont typeface="+mj-lt"/>
              <a:buNone/>
            </a:pPr>
            <a:r>
              <a:rPr lang="en-US" dirty="0"/>
              <a:t>By the end of this unit, you'll be able to:</a:t>
            </a:r>
          </a:p>
          <a:p>
            <a:pPr marL="171450" indent="-171450" algn="l">
              <a:buFont typeface="Arial" panose="020B0604020202020204" pitchFamily="34" charset="0"/>
              <a:buChar char="•"/>
            </a:pPr>
            <a:r>
              <a:rPr lang="en-US" b="0" i="0" dirty="0">
                <a:solidFill>
                  <a:srgbClr val="161616"/>
                </a:solidFill>
                <a:effectLst/>
                <a:highlight>
                  <a:srgbClr val="FFFFFF"/>
                </a:highlight>
                <a:latin typeface="Segoe UI" panose="020B0502040204020203" pitchFamily="34" charset="0"/>
              </a:rPr>
              <a:t>Create documentation that details security guidelines and useful information for collaborators.</a:t>
            </a:r>
          </a:p>
          <a:p>
            <a:pPr marL="171450" indent="-171450" algn="l">
              <a:buFont typeface="Arial" panose="020B0604020202020204" pitchFamily="34" charset="0"/>
              <a:buChar char="•"/>
            </a:pPr>
            <a:r>
              <a:rPr lang="en-US" b="0" i="0" dirty="0">
                <a:solidFill>
                  <a:srgbClr val="161616"/>
                </a:solidFill>
                <a:effectLst/>
                <a:highlight>
                  <a:srgbClr val="FFFFFF"/>
                </a:highlight>
                <a:latin typeface="Segoe UI" panose="020B0502040204020203" pitchFamily="34" charset="0"/>
              </a:rPr>
              <a:t>Set permissions and other rules.</a:t>
            </a:r>
          </a:p>
          <a:p>
            <a:pPr marL="171450" indent="-171450" algn="l">
              <a:buFont typeface="Arial" panose="020B0604020202020204" pitchFamily="34" charset="0"/>
              <a:buChar char="•"/>
            </a:pPr>
            <a:r>
              <a:rPr lang="en-US" b="0" i="0" dirty="0">
                <a:solidFill>
                  <a:srgbClr val="161616"/>
                </a:solidFill>
                <a:effectLst/>
                <a:highlight>
                  <a:srgbClr val="FFFFFF"/>
                </a:highlight>
                <a:latin typeface="Segoe UI" panose="020B0502040204020203" pitchFamily="34" charset="0"/>
              </a:rPr>
              <a:t>Automate processes that prevent security breaches.</a:t>
            </a:r>
          </a:p>
          <a:p>
            <a:pPr marL="171450" indent="-171450" algn="l">
              <a:buFont typeface="Arial" panose="020B0604020202020204" pitchFamily="34" charset="0"/>
              <a:buChar char="•"/>
            </a:pPr>
            <a:r>
              <a:rPr lang="en-US" b="0" i="0" dirty="0">
                <a:solidFill>
                  <a:srgbClr val="161616"/>
                </a:solidFill>
                <a:effectLst/>
                <a:highlight>
                  <a:srgbClr val="FFFFFF"/>
                </a:highlight>
                <a:latin typeface="Segoe UI" panose="020B0502040204020203" pitchFamily="34" charset="0"/>
              </a:rPr>
              <a:t>Respond to security breaches.</a:t>
            </a:r>
            <a:endParaRPr lang="en-US" dirty="0"/>
          </a:p>
          <a:p>
            <a:pPr marL="0" indent="0" algn="l">
              <a:buFont typeface="+mj-lt"/>
              <a:buNone/>
            </a:pPr>
            <a:r>
              <a:rPr lang="en-US" b="1" dirty="0"/>
              <a:t>Module Units</a:t>
            </a:r>
          </a:p>
          <a:p>
            <a:pPr marL="171450" indent="-171450" algn="l">
              <a:buFont typeface="Arial" panose="020B0604020202020204" pitchFamily="34" charset="0"/>
              <a:buChar char="•"/>
            </a:pPr>
            <a:r>
              <a:rPr lang="en-US" b="0" i="0" u="sng" dirty="0">
                <a:solidFill>
                  <a:srgbClr val="161616"/>
                </a:solidFill>
                <a:effectLst/>
                <a:highlight>
                  <a:srgbClr val="FFFFFF"/>
                </a:highlight>
                <a:latin typeface="Segoe UI" panose="020B0502040204020203" pitchFamily="34" charset="0"/>
                <a:hlinkClick r:id="rId3"/>
              </a:rPr>
              <a:t>Introduction</a:t>
            </a:r>
            <a:r>
              <a:rPr lang="en-US" b="0" i="0" u="sng" dirty="0">
                <a:solidFill>
                  <a:srgbClr val="161616"/>
                </a:solidFill>
                <a:effectLst/>
                <a:highlight>
                  <a:srgbClr val="FFFFFF"/>
                </a:highlight>
                <a:latin typeface="Segoe UI" panose="020B0502040204020203" pitchFamily="34" charset="0"/>
              </a:rPr>
              <a:t> - </a:t>
            </a:r>
            <a:r>
              <a:rPr lang="en-US" b="0" i="0" dirty="0">
                <a:solidFill>
                  <a:srgbClr val="161616"/>
                </a:solidFill>
                <a:effectLst/>
                <a:highlight>
                  <a:srgbClr val="FFFFFF"/>
                </a:highlight>
                <a:latin typeface="Segoe UI" panose="020B0502040204020203" pitchFamily="34" charset="0"/>
              </a:rPr>
              <a:t>1 min</a:t>
            </a:r>
          </a:p>
          <a:p>
            <a:pPr marL="171450" indent="-171450" algn="l">
              <a:buFont typeface="Arial" panose="020B0604020202020204" pitchFamily="34" charset="0"/>
              <a:buChar char="•"/>
            </a:pPr>
            <a:r>
              <a:rPr lang="en-US" b="0" i="0" u="none" strike="noStrike" dirty="0">
                <a:solidFill>
                  <a:srgbClr val="161616"/>
                </a:solidFill>
                <a:effectLst/>
                <a:highlight>
                  <a:srgbClr val="FFFFFF"/>
                </a:highlight>
                <a:latin typeface="Segoe UI" panose="020B0502040204020203" pitchFamily="34" charset="0"/>
                <a:hlinkClick r:id="rId4"/>
              </a:rPr>
              <a:t>Setting security policies</a:t>
            </a:r>
            <a:r>
              <a:rPr lang="en-US" b="0" i="0" u="none" strike="noStrike" dirty="0">
                <a:solidFill>
                  <a:srgbClr val="161616"/>
                </a:solidFill>
                <a:effectLst/>
                <a:highlight>
                  <a:srgbClr val="FFFFFF"/>
                </a:highlight>
                <a:latin typeface="Segoe UI" panose="020B0502040204020203" pitchFamily="34" charset="0"/>
              </a:rPr>
              <a:t> - </a:t>
            </a:r>
            <a:r>
              <a:rPr lang="en-US" b="0" i="0" dirty="0">
                <a:solidFill>
                  <a:srgbClr val="161616"/>
                </a:solidFill>
                <a:effectLst/>
                <a:highlight>
                  <a:srgbClr val="FFFFFF"/>
                </a:highlight>
                <a:latin typeface="Segoe UI" panose="020B0502040204020203" pitchFamily="34" charset="0"/>
              </a:rPr>
              <a:t>15 min</a:t>
            </a:r>
          </a:p>
          <a:p>
            <a:pPr marL="171450" indent="-171450" algn="l">
              <a:buFont typeface="Arial" panose="020B0604020202020204" pitchFamily="34" charset="0"/>
              <a:buChar char="•"/>
            </a:pPr>
            <a:r>
              <a:rPr lang="en-US" b="0" i="0" u="none" strike="noStrike" dirty="0">
                <a:solidFill>
                  <a:srgbClr val="161616"/>
                </a:solidFill>
                <a:effectLst/>
                <a:highlight>
                  <a:srgbClr val="FFFFFF"/>
                </a:highlight>
                <a:latin typeface="Segoe UI" panose="020B0502040204020203" pitchFamily="34" charset="0"/>
                <a:hlinkClick r:id="rId5"/>
              </a:rPr>
              <a:t>Create and manage repository rulesets</a:t>
            </a:r>
            <a:r>
              <a:rPr lang="en-US" b="0" i="0" u="none" strike="noStrike" dirty="0">
                <a:solidFill>
                  <a:srgbClr val="161616"/>
                </a:solidFill>
                <a:effectLst/>
                <a:highlight>
                  <a:srgbClr val="FFFFFF"/>
                </a:highlight>
                <a:latin typeface="Segoe UI" panose="020B0502040204020203" pitchFamily="34" charset="0"/>
              </a:rPr>
              <a:t> - </a:t>
            </a:r>
            <a:r>
              <a:rPr lang="en-US" b="0" i="0" dirty="0">
                <a:solidFill>
                  <a:srgbClr val="161616"/>
                </a:solidFill>
                <a:effectLst/>
                <a:highlight>
                  <a:srgbClr val="FFFFFF"/>
                </a:highlight>
                <a:latin typeface="Segoe UI" panose="020B0502040204020203" pitchFamily="34" charset="0"/>
              </a:rPr>
              <a:t>25 min</a:t>
            </a:r>
          </a:p>
          <a:p>
            <a:pPr marL="171450" indent="-171450" algn="l">
              <a:buFont typeface="Arial" panose="020B0604020202020204" pitchFamily="34" charset="0"/>
              <a:buChar char="•"/>
            </a:pPr>
            <a:r>
              <a:rPr lang="en-US" b="0" i="0" u="none" strike="noStrike" dirty="0">
                <a:solidFill>
                  <a:srgbClr val="161616"/>
                </a:solidFill>
                <a:effectLst/>
                <a:highlight>
                  <a:srgbClr val="FFFFFF"/>
                </a:highlight>
                <a:latin typeface="Segoe UI" panose="020B0502040204020203" pitchFamily="34" charset="0"/>
                <a:hlinkClick r:id="rId6"/>
              </a:rPr>
              <a:t>Reporting and logging</a:t>
            </a:r>
            <a:r>
              <a:rPr lang="en-US" b="0" i="0" u="none" strike="noStrike" dirty="0">
                <a:solidFill>
                  <a:srgbClr val="161616"/>
                </a:solidFill>
                <a:effectLst/>
                <a:highlight>
                  <a:srgbClr val="FFFFFF"/>
                </a:highlight>
                <a:latin typeface="Segoe UI" panose="020B0502040204020203" pitchFamily="34" charset="0"/>
              </a:rPr>
              <a:t> - </a:t>
            </a:r>
            <a:r>
              <a:rPr lang="en-US" b="0" i="0" dirty="0">
                <a:solidFill>
                  <a:srgbClr val="161616"/>
                </a:solidFill>
                <a:effectLst/>
                <a:highlight>
                  <a:srgbClr val="FFFFFF"/>
                </a:highlight>
                <a:latin typeface="Segoe UI" panose="020B0502040204020203" pitchFamily="34" charset="0"/>
              </a:rPr>
              <a:t>25 min</a:t>
            </a:r>
          </a:p>
          <a:p>
            <a:pPr marL="171450" indent="-171450" algn="l">
              <a:buFont typeface="Arial" panose="020B0604020202020204" pitchFamily="34" charset="0"/>
              <a:buChar char="•"/>
            </a:pPr>
            <a:r>
              <a:rPr lang="en-US" b="0" i="0" u="none" strike="noStrike" dirty="0">
                <a:solidFill>
                  <a:srgbClr val="161616"/>
                </a:solidFill>
                <a:effectLst/>
                <a:highlight>
                  <a:srgbClr val="FFFFFF"/>
                </a:highlight>
                <a:latin typeface="Segoe UI" panose="020B0502040204020203" pitchFamily="34" charset="0"/>
                <a:hlinkClick r:id="rId7"/>
              </a:rPr>
              <a:t>Exercise</a:t>
            </a:r>
            <a:r>
              <a:rPr lang="en-US" b="0" i="0" u="none" strike="noStrike" dirty="0">
                <a:solidFill>
                  <a:srgbClr val="161616"/>
                </a:solidFill>
                <a:effectLst/>
                <a:highlight>
                  <a:srgbClr val="FFFFFF"/>
                </a:highlight>
                <a:latin typeface="Segoe UI" panose="020B0502040204020203" pitchFamily="34" charset="0"/>
              </a:rPr>
              <a:t> - </a:t>
            </a:r>
            <a:r>
              <a:rPr lang="en-US" b="0" i="0" dirty="0">
                <a:solidFill>
                  <a:srgbClr val="161616"/>
                </a:solidFill>
                <a:effectLst/>
                <a:highlight>
                  <a:srgbClr val="FFFFFF"/>
                </a:highlight>
                <a:latin typeface="Segoe UI" panose="020B0502040204020203" pitchFamily="34" charset="0"/>
              </a:rPr>
              <a:t>20 min</a:t>
            </a:r>
          </a:p>
          <a:p>
            <a:pPr marL="171450" indent="-171450" algn="l">
              <a:buFont typeface="Arial" panose="020B0604020202020204" pitchFamily="34" charset="0"/>
              <a:buChar char="•"/>
            </a:pPr>
            <a:r>
              <a:rPr lang="en-US" b="0" i="0" u="none" strike="noStrike" dirty="0">
                <a:solidFill>
                  <a:srgbClr val="161616"/>
                </a:solidFill>
                <a:effectLst/>
                <a:highlight>
                  <a:srgbClr val="FFFFFF"/>
                </a:highlight>
                <a:latin typeface="Segoe UI" panose="020B0502040204020203" pitchFamily="34" charset="0"/>
                <a:hlinkClick r:id="rId8"/>
              </a:rPr>
              <a:t>Module assessment</a:t>
            </a:r>
            <a:r>
              <a:rPr lang="en-US" b="0" i="0" u="none" strike="noStrike" dirty="0">
                <a:solidFill>
                  <a:srgbClr val="161616"/>
                </a:solidFill>
                <a:effectLst/>
                <a:highlight>
                  <a:srgbClr val="FFFFFF"/>
                </a:highlight>
                <a:latin typeface="Segoe UI" panose="020B0502040204020203" pitchFamily="34" charset="0"/>
              </a:rPr>
              <a:t> - </a:t>
            </a:r>
            <a:r>
              <a:rPr lang="en-US" b="0" i="0" dirty="0">
                <a:solidFill>
                  <a:srgbClr val="161616"/>
                </a:solidFill>
                <a:effectLst/>
                <a:highlight>
                  <a:srgbClr val="FFFFFF"/>
                </a:highlight>
                <a:latin typeface="Segoe UI" panose="020B0502040204020203" pitchFamily="34" charset="0"/>
              </a:rPr>
              <a:t>5 min</a:t>
            </a:r>
          </a:p>
          <a:p>
            <a:pPr marL="171450" indent="-171450" algn="l">
              <a:buFont typeface="Arial" panose="020B0604020202020204" pitchFamily="34" charset="0"/>
              <a:buChar char="•"/>
            </a:pPr>
            <a:r>
              <a:rPr lang="en-US" b="0" i="0" u="none" strike="noStrike" dirty="0">
                <a:solidFill>
                  <a:srgbClr val="161616"/>
                </a:solidFill>
                <a:effectLst/>
                <a:highlight>
                  <a:srgbClr val="FFFFFF"/>
                </a:highlight>
                <a:latin typeface="Segoe UI" panose="020B0502040204020203" pitchFamily="34" charset="0"/>
                <a:hlinkClick r:id="rId9"/>
              </a:rPr>
              <a:t>Summary</a:t>
            </a:r>
            <a:r>
              <a:rPr lang="en-US" b="0" i="0" u="none" strike="noStrike" dirty="0">
                <a:solidFill>
                  <a:srgbClr val="161616"/>
                </a:solidFill>
                <a:effectLst/>
                <a:highlight>
                  <a:srgbClr val="FFFFFF"/>
                </a:highlight>
                <a:latin typeface="Segoe UI" panose="020B0502040204020203" pitchFamily="34" charset="0"/>
              </a:rPr>
              <a:t> - </a:t>
            </a:r>
            <a:r>
              <a:rPr lang="en-US" b="0" i="0" dirty="0">
                <a:solidFill>
                  <a:srgbClr val="161616"/>
                </a:solidFill>
                <a:effectLst/>
                <a:highlight>
                  <a:srgbClr val="FFFFFF"/>
                </a:highlight>
                <a:latin typeface="Segoe UI" panose="020B0502040204020203" pitchFamily="34" charset="0"/>
              </a:rPr>
              <a:t>5 min</a:t>
            </a:r>
          </a:p>
          <a:p>
            <a:pPr marL="0" indent="0" algn="l">
              <a:buFont typeface="+mj-lt"/>
              <a:buNone/>
            </a:pPr>
            <a:endParaRPr lang="en-US" b="1"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220986899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Traditional branch protection rules let you apply a single set of controls—like required reviews or status checks—directly to one branch or tag. But they’re limited: you can’t layer multiple independent rule sets on the same target, you must delete and recreate rules to change them, and only administrators can even see those settings.</a:t>
            </a:r>
          </a:p>
          <a:p>
            <a:endParaRPr lang="en-US" dirty="0"/>
          </a:p>
          <a:p>
            <a:r>
              <a:rPr lang="en-US" b="1" dirty="0"/>
              <a:t>Repository rulesets</a:t>
            </a:r>
            <a:r>
              <a:rPr lang="en-US" dirty="0"/>
              <a:t> solve these drawbacks by allowing you to bundle multiple rules together under a named profile, apply them to any combination of branches or tags, and toggle them on or off without deletion. You can have several rulesets coexisting—each governing different aspects of the same branch—and you can even import existing tag protections into a ruleset for reuse. Crucially, rulesets are visible to anyone with read access, so developers and auditors alike have full transparency into the active security policies.</a:t>
            </a:r>
          </a:p>
          <a:p>
            <a:endParaRPr lang="en-US" dirty="0"/>
          </a:p>
          <a:p>
            <a:r>
              <a:rPr lang="en-US" dirty="0"/>
              <a:t>The key advantages of rulesets are:</a:t>
            </a:r>
          </a:p>
          <a:p>
            <a:pPr marL="171450" indent="-171450">
              <a:buFont typeface="Arial" panose="020B0604020202020204" pitchFamily="34" charset="0"/>
              <a:buChar char="•"/>
            </a:pPr>
            <a:r>
              <a:rPr lang="en-US" b="1" dirty="0"/>
              <a:t>Layering:</a:t>
            </a:r>
            <a:r>
              <a:rPr lang="en-US" dirty="0"/>
              <a:t> They aggregate rules from multiple sources—branch protections, tag protections, or direct ruleset definitions—with the strictest setting winning out.</a:t>
            </a:r>
          </a:p>
          <a:p>
            <a:pPr marL="171450" indent="-171450">
              <a:buFont typeface="Arial" panose="020B0604020202020204" pitchFamily="34" charset="0"/>
              <a:buChar char="•"/>
            </a:pPr>
            <a:r>
              <a:rPr lang="en-US" b="1" dirty="0"/>
              <a:t>Statuses:</a:t>
            </a:r>
            <a:r>
              <a:rPr lang="en-US" dirty="0"/>
              <a:t> You can enable, disable, or put a ruleset into “evaluate” mode for testing, without disrupting the underlying configuration.</a:t>
            </a:r>
          </a:p>
          <a:p>
            <a:pPr marL="171450" indent="-171450">
              <a:buFont typeface="Arial" panose="020B0604020202020204" pitchFamily="34" charset="0"/>
              <a:buChar char="•"/>
            </a:pPr>
            <a:r>
              <a:rPr lang="en-US" b="1" dirty="0"/>
              <a:t>Transparency:</a:t>
            </a:r>
            <a:r>
              <a:rPr lang="en-US" dirty="0"/>
              <a:t> Since rulesets are readable by anyone with repo access, there’s no hidden admin‑only policy: every contributor can see which safeguards are in place.</a:t>
            </a:r>
          </a:p>
          <a:p>
            <a:endParaRPr lang="en-US" dirty="0"/>
          </a:p>
          <a:p>
            <a:r>
              <a:rPr lang="en-US" dirty="0"/>
              <a:t>By adopting rulesets, you gain a scalable, flexible, and auditable framework for securing your branches and tags—without the administrative friction of one‑off, manually managed protections.</a:t>
            </a:r>
          </a:p>
          <a:p>
            <a:pPr algn="l"/>
            <a:endParaRPr lang="en-US" b="1" i="0" dirty="0">
              <a:solidFill>
                <a:srgbClr val="161616"/>
              </a:solidFill>
              <a:effectLst/>
              <a:latin typeface="Segoe UI" panose="020B0502040204020203" pitchFamily="34" charset="0"/>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5/13/2025 8:07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154524147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FA50EA-5DEA-66A9-213E-56EEB75A02A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C5F5F3B-0483-A4FB-AF66-16C0B5918C6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59B1968-8B46-BF28-89CE-61C72D54ECD4}"/>
              </a:ext>
            </a:extLst>
          </p:cNvPr>
          <p:cNvSpPr>
            <a:spLocks noGrp="1"/>
          </p:cNvSpPr>
          <p:nvPr>
            <p:ph type="body" idx="1"/>
          </p:nvPr>
        </p:nvSpPr>
        <p:spPr/>
        <p:txBody>
          <a:bodyPr/>
          <a:lstStyle/>
          <a:p>
            <a:r>
              <a:rPr lang="en-US" dirty="0"/>
              <a:t>Let’s set up your first repository ruleset, which will let you enforce multiple protections in one place. </a:t>
            </a:r>
          </a:p>
          <a:p>
            <a:endParaRPr lang="en-US" dirty="0"/>
          </a:p>
          <a:p>
            <a:r>
              <a:rPr lang="en-US" dirty="0"/>
              <a:t>Start by navigating to </a:t>
            </a:r>
            <a:r>
              <a:rPr lang="en-US" b="1" dirty="0"/>
              <a:t>Settings → Code and automation → Rulesets</a:t>
            </a:r>
            <a:r>
              <a:rPr lang="en-US" dirty="0"/>
              <a:t>, and choose whether you’re targeting branches or tags. Give your ruleset a descriptive name—like “Feature-Branch Security”—and then specify the branch or tag patterns it applies to (for example, feature/* or v1.*).</a:t>
            </a:r>
          </a:p>
          <a:p>
            <a:endParaRPr lang="en-US" dirty="0"/>
          </a:p>
          <a:p>
            <a:r>
              <a:rPr lang="en-US" dirty="0"/>
              <a:t>Next, toggle on the protections you need: require passing status checks to ensure builds and tests succeed before merge, enforce signed commits to guarantee authorship integrity, and block force pushes to protect your commit history. You can also assign bypass permissions so that trusted roles—such as repository admins or your CI application—can override specific rules when necessary.</a:t>
            </a:r>
          </a:p>
          <a:p>
            <a:endParaRPr lang="en-US" dirty="0"/>
          </a:p>
          <a:p>
            <a:r>
              <a:rPr lang="en-US" dirty="0"/>
              <a:t>Once you click </a:t>
            </a:r>
            <a:r>
              <a:rPr lang="en-US" b="1" dirty="0"/>
              <a:t>Create</a:t>
            </a:r>
            <a:r>
              <a:rPr lang="en-US" dirty="0"/>
              <a:t>, your ruleset is active. For release branches (release/*), a good practice is to require at least two successful status checks and block force pushes—this combination keeps your releases stable while still allowing you to patch critical fixes under controlled conditions. With rulesets in place, you have a flexible, transparent framework for securing your most important branches and tags.</a:t>
            </a:r>
          </a:p>
          <a:p>
            <a:pPr algn="l">
              <a:spcBef>
                <a:spcPts val="2400"/>
              </a:spcBef>
              <a:spcAft>
                <a:spcPts val="900"/>
              </a:spcAft>
            </a:pPr>
            <a:endParaRPr lang="en-US" b="0" i="0" dirty="0">
              <a:solidFill>
                <a:srgbClr val="161616"/>
              </a:solidFill>
              <a:effectLst/>
              <a:latin typeface="Segoe UI" panose="020B0502040204020203" pitchFamily="34" charset="0"/>
            </a:endParaRPr>
          </a:p>
        </p:txBody>
      </p:sp>
      <p:sp>
        <p:nvSpPr>
          <p:cNvPr id="4" name="Header Placeholder 3">
            <a:extLst>
              <a:ext uri="{FF2B5EF4-FFF2-40B4-BE49-F238E27FC236}">
                <a16:creationId xmlns:a16="http://schemas.microsoft.com/office/drawing/2014/main" id="{698DC4DE-7179-E328-F4C4-8182CE138ED0}"/>
              </a:ext>
            </a:extLst>
          </p:cNvPr>
          <p:cNvSpPr>
            <a:spLocks noGrp="1"/>
          </p:cNvSpPr>
          <p:nvPr>
            <p:ph type="hdr" sz="quarter" idx="10"/>
          </p:nvPr>
        </p:nvSpPr>
        <p:spPr/>
        <p:txBody>
          <a:bodyPr/>
          <a:lstStyle/>
          <a:p>
            <a:endParaRPr lang="en-US" dirty="0"/>
          </a:p>
        </p:txBody>
      </p:sp>
      <p:sp>
        <p:nvSpPr>
          <p:cNvPr id="5" name="Footer Placeholder 4">
            <a:extLst>
              <a:ext uri="{FF2B5EF4-FFF2-40B4-BE49-F238E27FC236}">
                <a16:creationId xmlns:a16="http://schemas.microsoft.com/office/drawing/2014/main" id="{E38B77F1-6D4E-A295-EB03-253F297EDC82}"/>
              </a:ext>
            </a:extLst>
          </p:cNvPr>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AD0A69F3-0ACD-8032-B521-F58985432B9B}"/>
              </a:ext>
            </a:extLst>
          </p:cNvPr>
          <p:cNvSpPr>
            <a:spLocks noGrp="1"/>
          </p:cNvSpPr>
          <p:nvPr>
            <p:ph type="dt" idx="12"/>
          </p:nvPr>
        </p:nvSpPr>
        <p:spPr/>
        <p:txBody>
          <a:bodyPr/>
          <a:lstStyle/>
          <a:p>
            <a:fld id="{C9F26854-F9AE-4E32-B2A5-59EE421C280D}" type="datetime8">
              <a:rPr lang="en-US" smtClean="0"/>
              <a:t>5/13/2025 8:07 AM</a:t>
            </a:fld>
            <a:endParaRPr lang="en-US" dirty="0"/>
          </a:p>
        </p:txBody>
      </p:sp>
      <p:sp>
        <p:nvSpPr>
          <p:cNvPr id="7" name="Slide Number Placeholder 6">
            <a:extLst>
              <a:ext uri="{FF2B5EF4-FFF2-40B4-BE49-F238E27FC236}">
                <a16:creationId xmlns:a16="http://schemas.microsoft.com/office/drawing/2014/main" id="{CB336D2B-A54C-D296-79D2-690671EE57E2}"/>
              </a:ext>
            </a:extLst>
          </p:cNvPr>
          <p:cNvSpPr>
            <a:spLocks noGrp="1"/>
          </p:cNvSpPr>
          <p:nvPr>
            <p:ph type="sldNum" sz="quarter" idx="13"/>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69801711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FA50EA-5DEA-66A9-213E-56EEB75A02A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C5F5F3B-0483-A4FB-AF66-16C0B5918C6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59B1968-8B46-BF28-89CE-61C72D54ECD4}"/>
              </a:ext>
            </a:extLst>
          </p:cNvPr>
          <p:cNvSpPr>
            <a:spLocks noGrp="1"/>
          </p:cNvSpPr>
          <p:nvPr>
            <p:ph type="body" idx="1"/>
          </p:nvPr>
        </p:nvSpPr>
        <p:spPr/>
        <p:txBody>
          <a:bodyPr/>
          <a:lstStyle/>
          <a:p>
            <a:r>
              <a:rPr lang="en-US" dirty="0"/>
              <a:t>Once your rulesets are in place, ongoing management keeps them aligned with your evolving workflows. On the </a:t>
            </a:r>
            <a:r>
              <a:rPr lang="en-US" b="1" dirty="0"/>
              <a:t>Rulesets</a:t>
            </a:r>
            <a:r>
              <a:rPr lang="en-US" dirty="0"/>
              <a:t> page, you’ll see every active ruleset and the specific branches or tags it targets—making it easy to verify coverage at a glance.</a:t>
            </a:r>
          </a:p>
          <a:p>
            <a:endParaRPr lang="en-US" dirty="0"/>
          </a:p>
          <a:p>
            <a:r>
              <a:rPr lang="en-US" dirty="0"/>
              <a:t>To update a ruleset, simply click its name, tweak the target patterns or protection rules as needed, and hit </a:t>
            </a:r>
            <a:r>
              <a:rPr lang="en-US" b="1" dirty="0"/>
              <a:t>Save changes</a:t>
            </a:r>
            <a:r>
              <a:rPr lang="en-US" dirty="0"/>
              <a:t>—no deletion required. If a ruleset needs to be paused—for example, to troubleshoot a failing status check—you can toggle it </a:t>
            </a:r>
            <a:r>
              <a:rPr lang="en-US" b="1" dirty="0"/>
              <a:t>off</a:t>
            </a:r>
            <a:r>
              <a:rPr lang="en-US" dirty="0"/>
              <a:t> and then </a:t>
            </a:r>
            <a:r>
              <a:rPr lang="en-US" b="1" dirty="0"/>
              <a:t>on</a:t>
            </a:r>
            <a:r>
              <a:rPr lang="en-US" dirty="0"/>
              <a:t> again later. And when a ruleset becomes obsolete—perhaps a long‑lived release branch is retired—you can remove it entirely with the </a:t>
            </a:r>
            <a:r>
              <a:rPr lang="en-US" b="1" dirty="0"/>
              <a:t>Delete</a:t>
            </a:r>
            <a:r>
              <a:rPr lang="en-US" dirty="0"/>
              <a:t> option.</a:t>
            </a:r>
          </a:p>
          <a:p>
            <a:endParaRPr lang="en-US" dirty="0"/>
          </a:p>
          <a:p>
            <a:r>
              <a:rPr lang="en-US" dirty="0"/>
              <a:t>By leveraging these editing and toggling capabilities, you maintain a flexible, transparent security posture without losing any of the protections you’ve carefully configured.</a:t>
            </a:r>
          </a:p>
          <a:p>
            <a:pPr algn="l">
              <a:spcBef>
                <a:spcPts val="2400"/>
              </a:spcBef>
              <a:spcAft>
                <a:spcPts val="900"/>
              </a:spcAft>
            </a:pPr>
            <a:endParaRPr lang="en-US" b="0" i="0" dirty="0">
              <a:solidFill>
                <a:srgbClr val="161616"/>
              </a:solidFill>
              <a:effectLst/>
              <a:latin typeface="Segoe UI" panose="020B0502040204020203" pitchFamily="34" charset="0"/>
            </a:endParaRPr>
          </a:p>
        </p:txBody>
      </p:sp>
      <p:sp>
        <p:nvSpPr>
          <p:cNvPr id="4" name="Header Placeholder 3">
            <a:extLst>
              <a:ext uri="{FF2B5EF4-FFF2-40B4-BE49-F238E27FC236}">
                <a16:creationId xmlns:a16="http://schemas.microsoft.com/office/drawing/2014/main" id="{698DC4DE-7179-E328-F4C4-8182CE138ED0}"/>
              </a:ext>
            </a:extLst>
          </p:cNvPr>
          <p:cNvSpPr>
            <a:spLocks noGrp="1"/>
          </p:cNvSpPr>
          <p:nvPr>
            <p:ph type="hdr" sz="quarter" idx="10"/>
          </p:nvPr>
        </p:nvSpPr>
        <p:spPr/>
        <p:txBody>
          <a:bodyPr/>
          <a:lstStyle/>
          <a:p>
            <a:endParaRPr lang="en-US" dirty="0"/>
          </a:p>
        </p:txBody>
      </p:sp>
      <p:sp>
        <p:nvSpPr>
          <p:cNvPr id="5" name="Footer Placeholder 4">
            <a:extLst>
              <a:ext uri="{FF2B5EF4-FFF2-40B4-BE49-F238E27FC236}">
                <a16:creationId xmlns:a16="http://schemas.microsoft.com/office/drawing/2014/main" id="{E38B77F1-6D4E-A295-EB03-253F297EDC82}"/>
              </a:ext>
            </a:extLst>
          </p:cNvPr>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AD0A69F3-0ACD-8032-B521-F58985432B9B}"/>
              </a:ext>
            </a:extLst>
          </p:cNvPr>
          <p:cNvSpPr>
            <a:spLocks noGrp="1"/>
          </p:cNvSpPr>
          <p:nvPr>
            <p:ph type="dt" idx="12"/>
          </p:nvPr>
        </p:nvSpPr>
        <p:spPr/>
        <p:txBody>
          <a:bodyPr/>
          <a:lstStyle/>
          <a:p>
            <a:fld id="{C9F26854-F9AE-4E32-B2A5-59EE421C280D}" type="datetime8">
              <a:rPr lang="en-US" smtClean="0"/>
              <a:t>5/13/2025 8:07 AM</a:t>
            </a:fld>
            <a:endParaRPr lang="en-US" dirty="0"/>
          </a:p>
        </p:txBody>
      </p:sp>
      <p:sp>
        <p:nvSpPr>
          <p:cNvPr id="7" name="Slide Number Placeholder 6">
            <a:extLst>
              <a:ext uri="{FF2B5EF4-FFF2-40B4-BE49-F238E27FC236}">
                <a16:creationId xmlns:a16="http://schemas.microsoft.com/office/drawing/2014/main" id="{CB336D2B-A54C-D296-79D2-690671EE57E2}"/>
              </a:ext>
            </a:extLst>
          </p:cNvPr>
          <p:cNvSpPr>
            <a:spLocks noGrp="1"/>
          </p:cNvSpPr>
          <p:nvPr>
            <p:ph type="sldNum" sz="quarter" idx="13"/>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102607025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FA50EA-5DEA-66A9-213E-56EEB75A02A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C5F5F3B-0483-A4FB-AF66-16C0B5918C6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59B1968-8B46-BF28-89CE-61C72D54ECD4}"/>
              </a:ext>
            </a:extLst>
          </p:cNvPr>
          <p:cNvSpPr>
            <a:spLocks noGrp="1"/>
          </p:cNvSpPr>
          <p:nvPr>
            <p:ph type="body" idx="1"/>
          </p:nvPr>
        </p:nvSpPr>
        <p:spPr/>
        <p:txBody>
          <a:bodyPr/>
          <a:lstStyle/>
          <a:p>
            <a:r>
              <a:rPr lang="en-US" dirty="0"/>
              <a:t>Repository rulesets expose the same core protections you’re familiar with from branch and tag settings, but in a unified, reusable format. You can toggle rules such as:</a:t>
            </a:r>
          </a:p>
          <a:p>
            <a:endParaRPr lang="en-US" dirty="0"/>
          </a:p>
          <a:p>
            <a:pPr marL="171450" indent="-171450">
              <a:buFont typeface="Arial" panose="020B0604020202020204" pitchFamily="34" charset="0"/>
              <a:buChar char="•"/>
            </a:pPr>
            <a:r>
              <a:rPr lang="en-US" b="1" dirty="0"/>
              <a:t>Require status checks to pass</a:t>
            </a:r>
            <a:r>
              <a:rPr lang="en-US" dirty="0"/>
              <a:t>, ensuring key workflows—like </a:t>
            </a:r>
            <a:r>
              <a:rPr lang="en-US" dirty="0" err="1"/>
              <a:t>CodeQL</a:t>
            </a:r>
            <a:r>
              <a:rPr lang="en-US" dirty="0"/>
              <a:t> scans or Dependency Review—complete successfully before a merge is allowed.</a:t>
            </a:r>
          </a:p>
          <a:p>
            <a:pPr marL="171450" indent="-171450">
              <a:buFont typeface="Arial" panose="020B0604020202020204" pitchFamily="34" charset="0"/>
              <a:buChar char="•"/>
            </a:pPr>
            <a:r>
              <a:rPr lang="en-US" b="1" dirty="0"/>
              <a:t>Require signed commits</a:t>
            </a:r>
            <a:r>
              <a:rPr lang="en-US" dirty="0"/>
              <a:t>, which guarantees that every commit is attributed to a verified author.</a:t>
            </a:r>
          </a:p>
          <a:p>
            <a:pPr marL="171450" indent="-171450">
              <a:buFont typeface="Arial" panose="020B0604020202020204" pitchFamily="34" charset="0"/>
              <a:buChar char="•"/>
            </a:pPr>
            <a:r>
              <a:rPr lang="en-US" b="1" dirty="0"/>
              <a:t>Block force pushes or deletions</a:t>
            </a:r>
            <a:r>
              <a:rPr lang="en-US" dirty="0"/>
              <a:t>, protecting your commit history and tags from accidental or malicious rewrites.</a:t>
            </a:r>
          </a:p>
          <a:p>
            <a:pPr marL="171450" indent="-171450">
              <a:buFont typeface="Arial" panose="020B0604020202020204" pitchFamily="34" charset="0"/>
              <a:buChar char="•"/>
            </a:pPr>
            <a:r>
              <a:rPr lang="en-US" b="1" dirty="0"/>
              <a:t>Restrict who can push or merge</a:t>
            </a:r>
            <a:r>
              <a:rPr lang="en-US" dirty="0"/>
              <a:t>, so only designated users, teams, or GitHub Apps can make changes to sensitive branches.</a:t>
            </a:r>
          </a:p>
          <a:p>
            <a:endParaRPr lang="en-US" b="1" dirty="0"/>
          </a:p>
          <a:p>
            <a:r>
              <a:rPr lang="en-US" b="1" dirty="0"/>
              <a:t>Tip:</a:t>
            </a:r>
            <a:r>
              <a:rPr lang="en-US" dirty="0"/>
              <a:t> Enforce your CI/CD pipeline by adding your critical build and test workflows as required status checks—this way, no PR can merge until your automated validations greenlight it.</a:t>
            </a:r>
          </a:p>
          <a:p>
            <a:pPr algn="l">
              <a:spcBef>
                <a:spcPts val="2400"/>
              </a:spcBef>
              <a:spcAft>
                <a:spcPts val="900"/>
              </a:spcAft>
            </a:pPr>
            <a:endParaRPr lang="en-US" b="0" i="0" dirty="0">
              <a:solidFill>
                <a:srgbClr val="161616"/>
              </a:solidFill>
              <a:effectLst/>
              <a:latin typeface="Segoe UI" panose="020B0502040204020203" pitchFamily="34" charset="0"/>
            </a:endParaRPr>
          </a:p>
        </p:txBody>
      </p:sp>
      <p:sp>
        <p:nvSpPr>
          <p:cNvPr id="4" name="Header Placeholder 3">
            <a:extLst>
              <a:ext uri="{FF2B5EF4-FFF2-40B4-BE49-F238E27FC236}">
                <a16:creationId xmlns:a16="http://schemas.microsoft.com/office/drawing/2014/main" id="{698DC4DE-7179-E328-F4C4-8182CE138ED0}"/>
              </a:ext>
            </a:extLst>
          </p:cNvPr>
          <p:cNvSpPr>
            <a:spLocks noGrp="1"/>
          </p:cNvSpPr>
          <p:nvPr>
            <p:ph type="hdr" sz="quarter" idx="10"/>
          </p:nvPr>
        </p:nvSpPr>
        <p:spPr/>
        <p:txBody>
          <a:bodyPr/>
          <a:lstStyle/>
          <a:p>
            <a:endParaRPr lang="en-US" dirty="0"/>
          </a:p>
        </p:txBody>
      </p:sp>
      <p:sp>
        <p:nvSpPr>
          <p:cNvPr id="5" name="Footer Placeholder 4">
            <a:extLst>
              <a:ext uri="{FF2B5EF4-FFF2-40B4-BE49-F238E27FC236}">
                <a16:creationId xmlns:a16="http://schemas.microsoft.com/office/drawing/2014/main" id="{E38B77F1-6D4E-A295-EB03-253F297EDC82}"/>
              </a:ext>
            </a:extLst>
          </p:cNvPr>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AD0A69F3-0ACD-8032-B521-F58985432B9B}"/>
              </a:ext>
            </a:extLst>
          </p:cNvPr>
          <p:cNvSpPr>
            <a:spLocks noGrp="1"/>
          </p:cNvSpPr>
          <p:nvPr>
            <p:ph type="dt" idx="12"/>
          </p:nvPr>
        </p:nvSpPr>
        <p:spPr/>
        <p:txBody>
          <a:bodyPr/>
          <a:lstStyle/>
          <a:p>
            <a:fld id="{C9F26854-F9AE-4E32-B2A5-59EE421C280D}" type="datetime8">
              <a:rPr lang="en-US" smtClean="0"/>
              <a:t>5/13/2025 8:07 AM</a:t>
            </a:fld>
            <a:endParaRPr lang="en-US" dirty="0"/>
          </a:p>
        </p:txBody>
      </p:sp>
      <p:sp>
        <p:nvSpPr>
          <p:cNvPr id="7" name="Slide Number Placeholder 6">
            <a:extLst>
              <a:ext uri="{FF2B5EF4-FFF2-40B4-BE49-F238E27FC236}">
                <a16:creationId xmlns:a16="http://schemas.microsoft.com/office/drawing/2014/main" id="{CB336D2B-A54C-D296-79D2-690671EE57E2}"/>
              </a:ext>
            </a:extLst>
          </p:cNvPr>
          <p:cNvSpPr>
            <a:spLocks noGrp="1"/>
          </p:cNvSpPr>
          <p:nvPr>
            <p:ph type="sldNum" sz="quarter" idx="13"/>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127236396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FA50EA-5DEA-66A9-213E-56EEB75A02A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C5F5F3B-0483-A4FB-AF66-16C0B5918C6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59B1968-8B46-BF28-89CE-61C72D54ECD4}"/>
              </a:ext>
            </a:extLst>
          </p:cNvPr>
          <p:cNvSpPr>
            <a:spLocks noGrp="1"/>
          </p:cNvSpPr>
          <p:nvPr>
            <p:ph type="body" idx="1"/>
          </p:nvPr>
        </p:nvSpPr>
        <p:spPr/>
        <p:txBody>
          <a:bodyPr/>
          <a:lstStyle/>
          <a:p>
            <a:r>
              <a:rPr lang="en-US" dirty="0"/>
              <a:t>One of the strengths of GitHub’s security model is its ability to </a:t>
            </a:r>
            <a:r>
              <a:rPr lang="en-US" b="1" dirty="0"/>
              <a:t>layer</a:t>
            </a:r>
            <a:r>
              <a:rPr lang="en-US" dirty="0"/>
              <a:t> protections from different sources—branch protection rules, tag protection rules, and multiple repository rulesets—and then enforce the </a:t>
            </a:r>
            <a:r>
              <a:rPr lang="en-US" b="1" dirty="0"/>
              <a:t>most restrictive</a:t>
            </a:r>
            <a:r>
              <a:rPr lang="en-US" dirty="0"/>
              <a:t> combination.</a:t>
            </a:r>
          </a:p>
          <a:p>
            <a:endParaRPr lang="en-US" dirty="0"/>
          </a:p>
          <a:p>
            <a:r>
              <a:rPr lang="en-US" dirty="0"/>
              <a:t>For example, imagine you have a branch called my-feature with two sets of controls:</a:t>
            </a:r>
          </a:p>
          <a:p>
            <a:pPr marL="171450" indent="-171450">
              <a:buFont typeface="Arial" panose="020B0604020202020204" pitchFamily="34" charset="0"/>
              <a:buChar char="•"/>
            </a:pPr>
            <a:r>
              <a:rPr lang="en-US" dirty="0"/>
              <a:t>A </a:t>
            </a:r>
            <a:r>
              <a:rPr lang="en-US" b="1" dirty="0"/>
              <a:t>ruleset</a:t>
            </a:r>
            <a:r>
              <a:rPr lang="en-US" dirty="0"/>
              <a:t> that requires every commit to be signed and mandates </a:t>
            </a:r>
            <a:r>
              <a:rPr lang="en-US" b="1" dirty="0"/>
              <a:t>three</a:t>
            </a:r>
            <a:r>
              <a:rPr lang="en-US" dirty="0"/>
              <a:t> approving reviews</a:t>
            </a:r>
          </a:p>
          <a:p>
            <a:pPr marL="171450" indent="-171450">
              <a:buFont typeface="Arial" panose="020B0604020202020204" pitchFamily="34" charset="0"/>
              <a:buChar char="•"/>
            </a:pPr>
            <a:r>
              <a:rPr lang="en-US" dirty="0"/>
              <a:t>A classic </a:t>
            </a:r>
            <a:r>
              <a:rPr lang="en-US" b="1" dirty="0"/>
              <a:t>branch protection rule</a:t>
            </a:r>
            <a:r>
              <a:rPr lang="en-US" dirty="0"/>
              <a:t> that demands a </a:t>
            </a:r>
            <a:r>
              <a:rPr lang="en-US" b="1" dirty="0"/>
              <a:t>linear history</a:t>
            </a:r>
            <a:r>
              <a:rPr lang="en-US" dirty="0"/>
              <a:t> and </a:t>
            </a:r>
            <a:r>
              <a:rPr lang="en-US" b="1" dirty="0"/>
              <a:t>two</a:t>
            </a:r>
            <a:r>
              <a:rPr lang="en-US" dirty="0"/>
              <a:t> reviews</a:t>
            </a:r>
          </a:p>
          <a:p>
            <a:pPr>
              <a:buFont typeface="Arial" panose="020B0604020202020204" pitchFamily="34" charset="0"/>
              <a:buChar char="•"/>
            </a:pPr>
            <a:endParaRPr lang="en-US" dirty="0"/>
          </a:p>
          <a:p>
            <a:r>
              <a:rPr lang="en-US" dirty="0"/>
              <a:t>When both apply, GitHub aggregates them and enforces the strictest requirements: your pull requests must now receive </a:t>
            </a:r>
            <a:r>
              <a:rPr lang="en-US" b="1" dirty="0"/>
              <a:t>three</a:t>
            </a:r>
            <a:r>
              <a:rPr lang="en-US" dirty="0"/>
              <a:t> reviews (not two), and every commit must satisfy both the </a:t>
            </a:r>
            <a:r>
              <a:rPr lang="en-US" b="1" dirty="0"/>
              <a:t>signed‑commit</a:t>
            </a:r>
            <a:r>
              <a:rPr lang="en-US" dirty="0"/>
              <a:t> and </a:t>
            </a:r>
            <a:r>
              <a:rPr lang="en-US" b="1" dirty="0"/>
              <a:t>linear‑history</a:t>
            </a:r>
            <a:r>
              <a:rPr lang="en-US" dirty="0"/>
              <a:t> checks.</a:t>
            </a:r>
          </a:p>
          <a:p>
            <a:endParaRPr lang="en-US" dirty="0"/>
          </a:p>
          <a:p>
            <a:r>
              <a:rPr lang="en-US" dirty="0"/>
              <a:t>This layered approach ensures that as you introduce new protections or import existing ones into rulesets, you never weaken your guardrails—GitHub always honors the highest standard from all active rules.</a:t>
            </a:r>
          </a:p>
          <a:p>
            <a:pPr algn="l">
              <a:spcBef>
                <a:spcPts val="2400"/>
              </a:spcBef>
              <a:spcAft>
                <a:spcPts val="900"/>
              </a:spcAft>
            </a:pPr>
            <a:endParaRPr lang="en-US" b="0" i="0" dirty="0">
              <a:solidFill>
                <a:srgbClr val="161616"/>
              </a:solidFill>
              <a:effectLst/>
              <a:latin typeface="Segoe UI" panose="020B0502040204020203" pitchFamily="34" charset="0"/>
            </a:endParaRPr>
          </a:p>
        </p:txBody>
      </p:sp>
      <p:sp>
        <p:nvSpPr>
          <p:cNvPr id="4" name="Header Placeholder 3">
            <a:extLst>
              <a:ext uri="{FF2B5EF4-FFF2-40B4-BE49-F238E27FC236}">
                <a16:creationId xmlns:a16="http://schemas.microsoft.com/office/drawing/2014/main" id="{698DC4DE-7179-E328-F4C4-8182CE138ED0}"/>
              </a:ext>
            </a:extLst>
          </p:cNvPr>
          <p:cNvSpPr>
            <a:spLocks noGrp="1"/>
          </p:cNvSpPr>
          <p:nvPr>
            <p:ph type="hdr" sz="quarter" idx="10"/>
          </p:nvPr>
        </p:nvSpPr>
        <p:spPr/>
        <p:txBody>
          <a:bodyPr/>
          <a:lstStyle/>
          <a:p>
            <a:endParaRPr lang="en-US" dirty="0"/>
          </a:p>
        </p:txBody>
      </p:sp>
      <p:sp>
        <p:nvSpPr>
          <p:cNvPr id="5" name="Footer Placeholder 4">
            <a:extLst>
              <a:ext uri="{FF2B5EF4-FFF2-40B4-BE49-F238E27FC236}">
                <a16:creationId xmlns:a16="http://schemas.microsoft.com/office/drawing/2014/main" id="{E38B77F1-6D4E-A295-EB03-253F297EDC82}"/>
              </a:ext>
            </a:extLst>
          </p:cNvPr>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AD0A69F3-0ACD-8032-B521-F58985432B9B}"/>
              </a:ext>
            </a:extLst>
          </p:cNvPr>
          <p:cNvSpPr>
            <a:spLocks noGrp="1"/>
          </p:cNvSpPr>
          <p:nvPr>
            <p:ph type="dt" idx="12"/>
          </p:nvPr>
        </p:nvSpPr>
        <p:spPr/>
        <p:txBody>
          <a:bodyPr/>
          <a:lstStyle/>
          <a:p>
            <a:fld id="{C9F26854-F9AE-4E32-B2A5-59EE421C280D}" type="datetime8">
              <a:rPr lang="en-US" smtClean="0"/>
              <a:t>5/13/2025 8:07 AM</a:t>
            </a:fld>
            <a:endParaRPr lang="en-US" dirty="0"/>
          </a:p>
        </p:txBody>
      </p:sp>
      <p:sp>
        <p:nvSpPr>
          <p:cNvPr id="7" name="Slide Number Placeholder 6">
            <a:extLst>
              <a:ext uri="{FF2B5EF4-FFF2-40B4-BE49-F238E27FC236}">
                <a16:creationId xmlns:a16="http://schemas.microsoft.com/office/drawing/2014/main" id="{CB336D2B-A54C-D296-79D2-690671EE57E2}"/>
              </a:ext>
            </a:extLst>
          </p:cNvPr>
          <p:cNvSpPr>
            <a:spLocks noGrp="1"/>
          </p:cNvSpPr>
          <p:nvPr>
            <p:ph type="sldNum" sz="quarter" idx="13"/>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315227183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93C462-26C9-8D7C-9053-00BD38E19A6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6C74C70-5DAD-2F96-C18F-ABFAEEC6489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BAFA57C-1324-7895-2E93-8A925222B023}"/>
              </a:ext>
            </a:extLst>
          </p:cNvPr>
          <p:cNvSpPr>
            <a:spLocks noGrp="1"/>
          </p:cNvSpPr>
          <p:nvPr>
            <p:ph type="body" idx="1"/>
          </p:nvPr>
        </p:nvSpPr>
        <p:spPr/>
        <p:txBody>
          <a:bodyPr/>
          <a:lstStyle/>
          <a:p>
            <a:r>
              <a:rPr lang="en-US" dirty="0"/>
              <a:t>When you define security policies and rulesets at the enterprise level, you’re shaping not just your compliance posture but also your developers’ day‑to‑day experience and your own operational workload. Let’s look at a few real‑world trade‑offs:</a:t>
            </a:r>
          </a:p>
          <a:p>
            <a:endParaRPr lang="en-US" dirty="0"/>
          </a:p>
          <a:p>
            <a:pPr marL="171450" indent="-171450">
              <a:buFont typeface="Arial" panose="020B0604020202020204" pitchFamily="34" charset="0"/>
              <a:buChar char="•"/>
            </a:pPr>
            <a:r>
              <a:rPr lang="en-US" b="1" dirty="0"/>
              <a:t>Enforcing SAML SSO &amp; 2FA via rulesets</a:t>
            </a:r>
            <a:endParaRPr lang="en-US" dirty="0"/>
          </a:p>
          <a:p>
            <a:pPr marL="742950" lvl="1" indent="-285750">
              <a:buFont typeface="Arial" panose="020B0604020202020204" pitchFamily="34" charset="0"/>
              <a:buChar char="•"/>
            </a:pPr>
            <a:r>
              <a:rPr lang="en-US" i="1" dirty="0"/>
              <a:t>Pro:</a:t>
            </a:r>
            <a:r>
              <a:rPr lang="en-US" dirty="0"/>
              <a:t> You block unauthorized access at the door, ensuring every user is verified through your corporate identity provider and second‑factor check.</a:t>
            </a:r>
          </a:p>
          <a:p>
            <a:pPr marL="742950" lvl="1" indent="-285750">
              <a:buFont typeface="Arial" panose="020B0604020202020204" pitchFamily="34" charset="0"/>
              <a:buChar char="•"/>
            </a:pPr>
            <a:r>
              <a:rPr lang="en-US" i="1" dirty="0"/>
              <a:t>Con:</a:t>
            </a:r>
            <a:r>
              <a:rPr lang="en-US" dirty="0"/>
              <a:t> If you go too far—say, by preventing forks or requiring multi‑step approvals for every change—you risk frustrating developers and slowing innovation.</a:t>
            </a:r>
          </a:p>
          <a:p>
            <a:pPr marL="171450" indent="-171450">
              <a:buFont typeface="Arial" panose="020B0604020202020204" pitchFamily="34" charset="0"/>
              <a:buChar char="•"/>
            </a:pPr>
            <a:r>
              <a:rPr lang="en-US" b="1" dirty="0"/>
              <a:t>Branch protection requirements</a:t>
            </a:r>
            <a:endParaRPr lang="en-US" dirty="0"/>
          </a:p>
          <a:p>
            <a:pPr marL="742950" lvl="1" indent="-285750">
              <a:buFont typeface="Arial" panose="020B0604020202020204" pitchFamily="34" charset="0"/>
              <a:buChar char="•"/>
            </a:pPr>
            <a:r>
              <a:rPr lang="en-US" i="1" dirty="0"/>
              <a:t>Pro:</a:t>
            </a:r>
            <a:r>
              <a:rPr lang="en-US" dirty="0"/>
              <a:t> Mandatory reviews and status checks guarantee that each code change undergoes peer review and passes CI pipelines before merging, boosting code quality and security.</a:t>
            </a:r>
          </a:p>
          <a:p>
            <a:pPr marL="742950" lvl="1" indent="-285750">
              <a:buFont typeface="Arial" panose="020B0604020202020204" pitchFamily="34" charset="0"/>
              <a:buChar char="•"/>
            </a:pPr>
            <a:r>
              <a:rPr lang="en-US" i="1" dirty="0"/>
              <a:t>Con:</a:t>
            </a:r>
            <a:r>
              <a:rPr lang="en-US" dirty="0"/>
              <a:t> Heavy manual checks add administrative overhead—assigning reviewers, triaging approvals, and managing exception workflows can consume significant resources.</a:t>
            </a:r>
          </a:p>
          <a:p>
            <a:pPr marL="171450" indent="-171450">
              <a:buFont typeface="Arial" panose="020B0604020202020204" pitchFamily="34" charset="0"/>
              <a:buChar char="•"/>
            </a:pPr>
            <a:r>
              <a:rPr lang="en-US" b="1" dirty="0"/>
              <a:t>Audit‑logging rulesets for SOC 2/ISO 27001 compliance</a:t>
            </a:r>
            <a:endParaRPr lang="en-US" dirty="0"/>
          </a:p>
          <a:p>
            <a:pPr marL="742950" lvl="1" indent="-285750">
              <a:buFont typeface="Arial" panose="020B0604020202020204" pitchFamily="34" charset="0"/>
              <a:buChar char="•"/>
            </a:pPr>
            <a:r>
              <a:rPr lang="en-US" i="1" dirty="0"/>
              <a:t>Pro:</a:t>
            </a:r>
            <a:r>
              <a:rPr lang="en-US" dirty="0"/>
              <a:t> Centralized logs and immutable audit trails demonstrate to auditors that you’re enforcing consistent, organization‑wide policies—critical for passing formal security assessments.</a:t>
            </a:r>
          </a:p>
          <a:p>
            <a:pPr marL="742950" lvl="1" indent="-285750">
              <a:buFont typeface="Arial" panose="020B0604020202020204" pitchFamily="34" charset="0"/>
              <a:buChar char="•"/>
            </a:pPr>
            <a:r>
              <a:rPr lang="en-US" i="1" dirty="0"/>
              <a:t>Con:</a:t>
            </a:r>
            <a:r>
              <a:rPr lang="en-US" dirty="0"/>
              <a:t> (Often) configuring and maintaining comprehensive logs and retention policies can introduce complexity into your GitHub Enterprise setup.</a:t>
            </a:r>
          </a:p>
          <a:p>
            <a:endParaRPr lang="en-US" dirty="0"/>
          </a:p>
          <a:p>
            <a:r>
              <a:rPr lang="en-US" dirty="0"/>
              <a:t>By weighing these pros and cons, you can find the sweet spot between rigid enforcement and developer agility—scaling up controls where the risk is highest, while preserving flexibility in less critical areas.</a:t>
            </a:r>
          </a:p>
          <a:p>
            <a:pPr algn="l">
              <a:spcBef>
                <a:spcPts val="2400"/>
              </a:spcBef>
              <a:spcAft>
                <a:spcPts val="900"/>
              </a:spcAft>
            </a:pPr>
            <a:endParaRPr lang="en-US" b="0" i="0" dirty="0">
              <a:solidFill>
                <a:srgbClr val="161616"/>
              </a:solidFill>
              <a:effectLst/>
              <a:latin typeface="Segoe UI" panose="020B0502040204020203" pitchFamily="34" charset="0"/>
            </a:endParaRPr>
          </a:p>
        </p:txBody>
      </p:sp>
      <p:sp>
        <p:nvSpPr>
          <p:cNvPr id="4" name="Header Placeholder 3">
            <a:extLst>
              <a:ext uri="{FF2B5EF4-FFF2-40B4-BE49-F238E27FC236}">
                <a16:creationId xmlns:a16="http://schemas.microsoft.com/office/drawing/2014/main" id="{14A187CF-6184-14DA-E95C-09CD51F1140B}"/>
              </a:ext>
            </a:extLst>
          </p:cNvPr>
          <p:cNvSpPr>
            <a:spLocks noGrp="1"/>
          </p:cNvSpPr>
          <p:nvPr>
            <p:ph type="hdr" sz="quarter" idx="10"/>
          </p:nvPr>
        </p:nvSpPr>
        <p:spPr/>
        <p:txBody>
          <a:bodyPr/>
          <a:lstStyle/>
          <a:p>
            <a:endParaRPr lang="en-US" dirty="0"/>
          </a:p>
        </p:txBody>
      </p:sp>
      <p:sp>
        <p:nvSpPr>
          <p:cNvPr id="5" name="Footer Placeholder 4">
            <a:extLst>
              <a:ext uri="{FF2B5EF4-FFF2-40B4-BE49-F238E27FC236}">
                <a16:creationId xmlns:a16="http://schemas.microsoft.com/office/drawing/2014/main" id="{036B99F8-5C91-B067-9B6D-B0A16237C8D6}"/>
              </a:ext>
            </a:extLst>
          </p:cNvPr>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68E494B2-1B29-B441-AB21-93F7FE53C6B4}"/>
              </a:ext>
            </a:extLst>
          </p:cNvPr>
          <p:cNvSpPr>
            <a:spLocks noGrp="1"/>
          </p:cNvSpPr>
          <p:nvPr>
            <p:ph type="dt" idx="12"/>
          </p:nvPr>
        </p:nvSpPr>
        <p:spPr/>
        <p:txBody>
          <a:bodyPr/>
          <a:lstStyle/>
          <a:p>
            <a:fld id="{C9F26854-F9AE-4E32-B2A5-59EE421C280D}" type="datetime8">
              <a:rPr lang="en-US" smtClean="0"/>
              <a:t>5/13/2025 8:07 AM</a:t>
            </a:fld>
            <a:endParaRPr lang="en-US" dirty="0"/>
          </a:p>
        </p:txBody>
      </p:sp>
      <p:sp>
        <p:nvSpPr>
          <p:cNvPr id="7" name="Slide Number Placeholder 6">
            <a:extLst>
              <a:ext uri="{FF2B5EF4-FFF2-40B4-BE49-F238E27FC236}">
                <a16:creationId xmlns:a16="http://schemas.microsoft.com/office/drawing/2014/main" id="{C69B0D97-2408-F70F-468B-E7E5961A288A}"/>
              </a:ext>
            </a:extLst>
          </p:cNvPr>
          <p:cNvSpPr>
            <a:spLocks noGrp="1"/>
          </p:cNvSpPr>
          <p:nvPr>
            <p:ph type="sldNum" sz="quarter" idx="13"/>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96264740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93C462-26C9-8D7C-9053-00BD38E19A6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6C74C70-5DAD-2F96-C18F-ABFAEEC6489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BAFA57C-1324-7895-2E93-8A925222B023}"/>
              </a:ext>
            </a:extLst>
          </p:cNvPr>
          <p:cNvSpPr>
            <a:spLocks noGrp="1"/>
          </p:cNvSpPr>
          <p:nvPr>
            <p:ph type="body" idx="1"/>
          </p:nvPr>
        </p:nvSpPr>
        <p:spPr/>
        <p:txBody>
          <a:bodyPr/>
          <a:lstStyle/>
          <a:p>
            <a:r>
              <a:rPr lang="en-US" dirty="0"/>
              <a:t>When designing your security posture, keep an eye on how policies impact developer productivity and workflow efficiency.</a:t>
            </a:r>
          </a:p>
          <a:p>
            <a:endParaRPr lang="en-US" dirty="0"/>
          </a:p>
          <a:p>
            <a:pPr marL="171450" indent="-171450">
              <a:buFont typeface="Arial" panose="020B0604020202020204" pitchFamily="34" charset="0"/>
              <a:buChar char="•"/>
            </a:pPr>
            <a:r>
              <a:rPr lang="en-US" b="1" dirty="0"/>
              <a:t>Pros:</a:t>
            </a:r>
            <a:endParaRPr lang="en-US" dirty="0"/>
          </a:p>
          <a:p>
            <a:pPr marL="742950" lvl="1" indent="-285750">
              <a:buFont typeface="Arial" panose="020B0604020202020204" pitchFamily="34" charset="0"/>
              <a:buChar char="•"/>
            </a:pPr>
            <a:r>
              <a:rPr lang="en-US" b="1" dirty="0"/>
              <a:t>Automated checks</a:t>
            </a:r>
            <a:r>
              <a:rPr lang="en-US" dirty="0"/>
              <a:t> like </a:t>
            </a:r>
            <a:r>
              <a:rPr lang="en-US" dirty="0" err="1"/>
              <a:t>Dependabot</a:t>
            </a:r>
            <a:r>
              <a:rPr lang="en-US" dirty="0"/>
              <a:t> and Code Scanning take routine security tasks off your team’s plate, surfacing issues through pull requests without manual intervention.</a:t>
            </a:r>
          </a:p>
          <a:p>
            <a:pPr marL="742950" lvl="1" indent="-285750">
              <a:buFont typeface="Arial" panose="020B0604020202020204" pitchFamily="34" charset="0"/>
              <a:buChar char="•"/>
            </a:pPr>
            <a:r>
              <a:rPr lang="en-US" b="1" dirty="0"/>
              <a:t>Security rulesets</a:t>
            </a:r>
            <a:r>
              <a:rPr lang="en-US" dirty="0"/>
              <a:t> let you enforce compliance automatically—once configured, they run in the background and relieve developers from remembering dozens of individual settings.</a:t>
            </a:r>
          </a:p>
          <a:p>
            <a:pPr marL="742950" lvl="1" indent="-285750">
              <a:buFont typeface="Arial" panose="020B0604020202020204" pitchFamily="34" charset="0"/>
              <a:buChar char="•"/>
            </a:pPr>
            <a:r>
              <a:rPr lang="en-US" b="1" dirty="0"/>
              <a:t>Flexible protections</a:t>
            </a:r>
            <a:r>
              <a:rPr lang="en-US" dirty="0"/>
              <a:t> (for example, applying reviews only on critical branches) give teams the agility to move fast on feature work, while still locking down high‑risk code paths.</a:t>
            </a:r>
          </a:p>
          <a:p>
            <a:pPr marL="171450" indent="-171450">
              <a:buFont typeface="Arial" panose="020B0604020202020204" pitchFamily="34" charset="0"/>
              <a:buChar char="•"/>
            </a:pPr>
            <a:r>
              <a:rPr lang="en-US" b="1" dirty="0"/>
              <a:t>Cons:</a:t>
            </a:r>
            <a:endParaRPr lang="en-US" dirty="0"/>
          </a:p>
          <a:p>
            <a:pPr marL="742950" lvl="1" indent="-285750">
              <a:buFont typeface="Arial" panose="020B0604020202020204" pitchFamily="34" charset="0"/>
              <a:buChar char="•"/>
            </a:pPr>
            <a:r>
              <a:rPr lang="en-US" b="1" dirty="0"/>
              <a:t>Strict approval policies</a:t>
            </a:r>
            <a:r>
              <a:rPr lang="en-US" dirty="0"/>
              <a:t>—such as requiring multiple reviews on every branch—can bottleneck teams that prize speed, especially if reviewers are overloaded.</a:t>
            </a:r>
          </a:p>
          <a:p>
            <a:pPr marL="742950" lvl="1" indent="-285750">
              <a:buFont typeface="Arial" panose="020B0604020202020204" pitchFamily="34" charset="0"/>
              <a:buChar char="•"/>
            </a:pPr>
            <a:r>
              <a:rPr lang="en-US" b="1" dirty="0"/>
              <a:t>Blocking force pushes</a:t>
            </a:r>
            <a:r>
              <a:rPr lang="en-US" dirty="0"/>
              <a:t> is important for history integrity, but in true emergencies it can complicate the process of issuing urgent hotfixes.</a:t>
            </a:r>
          </a:p>
          <a:p>
            <a:pPr marL="742950" lvl="1" indent="-285750">
              <a:buFont typeface="Arial" panose="020B0604020202020204" pitchFamily="34" charset="0"/>
              <a:buChar char="•"/>
            </a:pPr>
            <a:endParaRPr lang="en-US" dirty="0"/>
          </a:p>
          <a:p>
            <a:r>
              <a:rPr lang="en-US" dirty="0"/>
              <a:t>The key is to tailor automation and rulesets so that you eliminate repetitive manual chores without introducing unnecessary roadblocks—striking the right balance keeps both security and productivity humming.</a:t>
            </a:r>
          </a:p>
          <a:p>
            <a:pPr algn="l">
              <a:spcBef>
                <a:spcPts val="2400"/>
              </a:spcBef>
              <a:spcAft>
                <a:spcPts val="900"/>
              </a:spcAft>
            </a:pPr>
            <a:endParaRPr lang="en-US" b="0" i="0" dirty="0">
              <a:solidFill>
                <a:srgbClr val="161616"/>
              </a:solidFill>
              <a:effectLst/>
              <a:latin typeface="Segoe UI" panose="020B0502040204020203" pitchFamily="34" charset="0"/>
            </a:endParaRPr>
          </a:p>
        </p:txBody>
      </p:sp>
      <p:sp>
        <p:nvSpPr>
          <p:cNvPr id="4" name="Header Placeholder 3">
            <a:extLst>
              <a:ext uri="{FF2B5EF4-FFF2-40B4-BE49-F238E27FC236}">
                <a16:creationId xmlns:a16="http://schemas.microsoft.com/office/drawing/2014/main" id="{14A187CF-6184-14DA-E95C-09CD51F1140B}"/>
              </a:ext>
            </a:extLst>
          </p:cNvPr>
          <p:cNvSpPr>
            <a:spLocks noGrp="1"/>
          </p:cNvSpPr>
          <p:nvPr>
            <p:ph type="hdr" sz="quarter" idx="10"/>
          </p:nvPr>
        </p:nvSpPr>
        <p:spPr/>
        <p:txBody>
          <a:bodyPr/>
          <a:lstStyle/>
          <a:p>
            <a:endParaRPr lang="en-US" dirty="0"/>
          </a:p>
        </p:txBody>
      </p:sp>
      <p:sp>
        <p:nvSpPr>
          <p:cNvPr id="5" name="Footer Placeholder 4">
            <a:extLst>
              <a:ext uri="{FF2B5EF4-FFF2-40B4-BE49-F238E27FC236}">
                <a16:creationId xmlns:a16="http://schemas.microsoft.com/office/drawing/2014/main" id="{036B99F8-5C91-B067-9B6D-B0A16237C8D6}"/>
              </a:ext>
            </a:extLst>
          </p:cNvPr>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68E494B2-1B29-B441-AB21-93F7FE53C6B4}"/>
              </a:ext>
            </a:extLst>
          </p:cNvPr>
          <p:cNvSpPr>
            <a:spLocks noGrp="1"/>
          </p:cNvSpPr>
          <p:nvPr>
            <p:ph type="dt" idx="12"/>
          </p:nvPr>
        </p:nvSpPr>
        <p:spPr/>
        <p:txBody>
          <a:bodyPr/>
          <a:lstStyle/>
          <a:p>
            <a:fld id="{C9F26854-F9AE-4E32-B2A5-59EE421C280D}" type="datetime8">
              <a:rPr lang="en-US" smtClean="0"/>
              <a:t>5/13/2025 8:07 AM</a:t>
            </a:fld>
            <a:endParaRPr lang="en-US" dirty="0"/>
          </a:p>
        </p:txBody>
      </p:sp>
      <p:sp>
        <p:nvSpPr>
          <p:cNvPr id="7" name="Slide Number Placeholder 6">
            <a:extLst>
              <a:ext uri="{FF2B5EF4-FFF2-40B4-BE49-F238E27FC236}">
                <a16:creationId xmlns:a16="http://schemas.microsoft.com/office/drawing/2014/main" id="{C69B0D97-2408-F70F-468B-E7E5961A288A}"/>
              </a:ext>
            </a:extLst>
          </p:cNvPr>
          <p:cNvSpPr>
            <a:spLocks noGrp="1"/>
          </p:cNvSpPr>
          <p:nvPr>
            <p:ph type="sldNum" sz="quarter" idx="13"/>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380467119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93C462-26C9-8D7C-9053-00BD38E19A6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6C74C70-5DAD-2F96-C18F-ABFAEEC6489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BAFA57C-1324-7895-2E93-8A925222B023}"/>
              </a:ext>
            </a:extLst>
          </p:cNvPr>
          <p:cNvSpPr>
            <a:spLocks noGrp="1"/>
          </p:cNvSpPr>
          <p:nvPr>
            <p:ph type="body" idx="1"/>
          </p:nvPr>
        </p:nvSpPr>
        <p:spPr/>
        <p:txBody>
          <a:bodyPr/>
          <a:lstStyle/>
          <a:p>
            <a:r>
              <a:rPr lang="en-US" dirty="0"/>
              <a:t>In addition to security policies, governance and access controls shape how teams interact with your codebase and safeguard your intellectual property.</a:t>
            </a:r>
          </a:p>
          <a:p>
            <a:endParaRPr lang="en-US" dirty="0"/>
          </a:p>
          <a:p>
            <a:pPr marL="171450" indent="-171450">
              <a:buFont typeface="Arial" panose="020B0604020202020204" pitchFamily="34" charset="0"/>
              <a:buChar char="•"/>
            </a:pPr>
            <a:r>
              <a:rPr lang="en-US" b="1" dirty="0"/>
              <a:t>Visibility rules</a:t>
            </a:r>
            <a:r>
              <a:rPr lang="en-US" dirty="0"/>
              <a:t> ensure that private repositories and sensitive branches remain hidden from unauthorized eyes, preventing accidental leaks of proprietary code. However, if you over‑restrict visibility—locking down too much—you can inadvertently create silos and slow cross‑team collaboration.</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b="1" dirty="0"/>
              <a:t>Fine‑grained permissions</a:t>
            </a:r>
            <a:r>
              <a:rPr lang="en-US" dirty="0"/>
              <a:t> let you assign exactly the right level of access to each user or team—read, triage, write, maintain, or admin—so contributors see only what they need. The trade‑off comes when open‑source workflows require broad forking and community contributions; blocking forks too aggressively can stifle external participation and innovation.</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b="1" dirty="0"/>
              <a:t>Fork restrictions</a:t>
            </a:r>
            <a:r>
              <a:rPr lang="en-US" dirty="0"/>
              <a:t> are a powerful way to protect your organization’s intellectual property by preventing clones of private repos. This reduces the risk of proprietary code being copied into uncontrolled environments, but it must be applied judiciously—especially in public or open‑source projects where forking is the lifeblood of community engagement.</a:t>
            </a:r>
          </a:p>
          <a:p>
            <a:endParaRPr lang="en-US" dirty="0"/>
          </a:p>
          <a:p>
            <a:r>
              <a:rPr lang="en-US" dirty="0"/>
              <a:t>Finding the right balance in governance means protecting your assets while still empowering both internal and external contributors to collaborate effectively</a:t>
            </a:r>
          </a:p>
          <a:p>
            <a:pPr algn="l">
              <a:spcBef>
                <a:spcPts val="2400"/>
              </a:spcBef>
              <a:spcAft>
                <a:spcPts val="900"/>
              </a:spcAft>
            </a:pPr>
            <a:endParaRPr lang="en-US" b="0" i="0" dirty="0">
              <a:solidFill>
                <a:srgbClr val="161616"/>
              </a:solidFill>
              <a:effectLst/>
              <a:latin typeface="Segoe UI" panose="020B0502040204020203" pitchFamily="34" charset="0"/>
            </a:endParaRPr>
          </a:p>
        </p:txBody>
      </p:sp>
      <p:sp>
        <p:nvSpPr>
          <p:cNvPr id="4" name="Header Placeholder 3">
            <a:extLst>
              <a:ext uri="{FF2B5EF4-FFF2-40B4-BE49-F238E27FC236}">
                <a16:creationId xmlns:a16="http://schemas.microsoft.com/office/drawing/2014/main" id="{14A187CF-6184-14DA-E95C-09CD51F1140B}"/>
              </a:ext>
            </a:extLst>
          </p:cNvPr>
          <p:cNvSpPr>
            <a:spLocks noGrp="1"/>
          </p:cNvSpPr>
          <p:nvPr>
            <p:ph type="hdr" sz="quarter" idx="10"/>
          </p:nvPr>
        </p:nvSpPr>
        <p:spPr/>
        <p:txBody>
          <a:bodyPr/>
          <a:lstStyle/>
          <a:p>
            <a:endParaRPr lang="en-US" dirty="0"/>
          </a:p>
        </p:txBody>
      </p:sp>
      <p:sp>
        <p:nvSpPr>
          <p:cNvPr id="5" name="Footer Placeholder 4">
            <a:extLst>
              <a:ext uri="{FF2B5EF4-FFF2-40B4-BE49-F238E27FC236}">
                <a16:creationId xmlns:a16="http://schemas.microsoft.com/office/drawing/2014/main" id="{036B99F8-5C91-B067-9B6D-B0A16237C8D6}"/>
              </a:ext>
            </a:extLst>
          </p:cNvPr>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68E494B2-1B29-B441-AB21-93F7FE53C6B4}"/>
              </a:ext>
            </a:extLst>
          </p:cNvPr>
          <p:cNvSpPr>
            <a:spLocks noGrp="1"/>
          </p:cNvSpPr>
          <p:nvPr>
            <p:ph type="dt" idx="12"/>
          </p:nvPr>
        </p:nvSpPr>
        <p:spPr/>
        <p:txBody>
          <a:bodyPr/>
          <a:lstStyle/>
          <a:p>
            <a:fld id="{C9F26854-F9AE-4E32-B2A5-59EE421C280D}" type="datetime8">
              <a:rPr lang="en-US" smtClean="0"/>
              <a:t>5/13/2025 8:07 AM</a:t>
            </a:fld>
            <a:endParaRPr lang="en-US" dirty="0"/>
          </a:p>
        </p:txBody>
      </p:sp>
      <p:sp>
        <p:nvSpPr>
          <p:cNvPr id="7" name="Slide Number Placeholder 6">
            <a:extLst>
              <a:ext uri="{FF2B5EF4-FFF2-40B4-BE49-F238E27FC236}">
                <a16:creationId xmlns:a16="http://schemas.microsoft.com/office/drawing/2014/main" id="{C69B0D97-2408-F70F-468B-E7E5961A288A}"/>
              </a:ext>
            </a:extLst>
          </p:cNvPr>
          <p:cNvSpPr>
            <a:spLocks noGrp="1"/>
          </p:cNvSpPr>
          <p:nvPr>
            <p:ph type="sldNum" sz="quarter" idx="13"/>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183997703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93C462-26C9-8D7C-9053-00BD38E19A6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6C74C70-5DAD-2F96-C18F-ABFAEEC6489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BAFA57C-1324-7895-2E93-8A925222B023}"/>
              </a:ext>
            </a:extLst>
          </p:cNvPr>
          <p:cNvSpPr>
            <a:spLocks noGrp="1"/>
          </p:cNvSpPr>
          <p:nvPr>
            <p:ph type="body" idx="1"/>
          </p:nvPr>
        </p:nvSpPr>
        <p:spPr/>
        <p:txBody>
          <a:bodyPr/>
          <a:lstStyle/>
          <a:p>
            <a:r>
              <a:rPr lang="en-US" dirty="0"/>
              <a:t>When we integrate CI/CD and automation into our security posture, we see clear benefits—and some trade‑offs:</a:t>
            </a:r>
          </a:p>
          <a:p>
            <a:endParaRPr lang="en-US" dirty="0"/>
          </a:p>
          <a:p>
            <a:pPr marL="171450" indent="-171450">
              <a:buFont typeface="Arial" panose="020B0604020202020204" pitchFamily="34" charset="0"/>
              <a:buChar char="•"/>
            </a:pPr>
            <a:r>
              <a:rPr lang="en-US" b="1" dirty="0"/>
              <a:t>Requiring status checks ensures code is validated before deployment,</a:t>
            </a:r>
            <a:r>
              <a:rPr lang="en-US" dirty="0"/>
              <a:t> catching build failures or test regressions early in the pipeline. The flip side is that </a:t>
            </a:r>
            <a:r>
              <a:rPr lang="en-US" b="1" dirty="0"/>
              <a:t>strict CI approvals can slow down deployments</a:t>
            </a:r>
            <a:r>
              <a:rPr lang="en-US" dirty="0"/>
              <a:t> if teams have to wait for every check to finish before merging.</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b="1" dirty="0"/>
              <a:t>Integrating GitHub Actions with rulesets automates compliance,</a:t>
            </a:r>
            <a:r>
              <a:rPr lang="en-US" dirty="0"/>
              <a:t> so every workflow run automatically honors your security policies—no manual gating required. However, </a:t>
            </a:r>
            <a:r>
              <a:rPr lang="en-US" b="1" dirty="0"/>
              <a:t>blocking third‑party Actions limits automation options,</a:t>
            </a:r>
            <a:r>
              <a:rPr lang="en-US" dirty="0"/>
              <a:t> forcing you to rely only on approved workflows and potentially missing out on useful community tools.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Finally, </a:t>
            </a:r>
            <a:r>
              <a:rPr lang="en-US" b="1" dirty="0"/>
              <a:t>built‑in code scanning and dependency management embed security directly into your pipelines,</a:t>
            </a:r>
            <a:r>
              <a:rPr lang="en-US" dirty="0"/>
              <a:t> surfacing vulnerabilities as part of your normal build process. While this adds a bit of maintenance overhead to keep your scanning rules and dependency alerts up to date, it pays dividends by catching issues before they reach production.</a:t>
            </a:r>
          </a:p>
          <a:p>
            <a:pPr algn="l">
              <a:spcBef>
                <a:spcPts val="2400"/>
              </a:spcBef>
              <a:spcAft>
                <a:spcPts val="900"/>
              </a:spcAft>
            </a:pPr>
            <a:endParaRPr lang="en-US" b="0" i="0" dirty="0">
              <a:solidFill>
                <a:srgbClr val="161616"/>
              </a:solidFill>
              <a:effectLst/>
              <a:latin typeface="Segoe UI" panose="020B0502040204020203" pitchFamily="34" charset="0"/>
            </a:endParaRPr>
          </a:p>
        </p:txBody>
      </p:sp>
      <p:sp>
        <p:nvSpPr>
          <p:cNvPr id="4" name="Header Placeholder 3">
            <a:extLst>
              <a:ext uri="{FF2B5EF4-FFF2-40B4-BE49-F238E27FC236}">
                <a16:creationId xmlns:a16="http://schemas.microsoft.com/office/drawing/2014/main" id="{14A187CF-6184-14DA-E95C-09CD51F1140B}"/>
              </a:ext>
            </a:extLst>
          </p:cNvPr>
          <p:cNvSpPr>
            <a:spLocks noGrp="1"/>
          </p:cNvSpPr>
          <p:nvPr>
            <p:ph type="hdr" sz="quarter" idx="10"/>
          </p:nvPr>
        </p:nvSpPr>
        <p:spPr/>
        <p:txBody>
          <a:bodyPr/>
          <a:lstStyle/>
          <a:p>
            <a:endParaRPr lang="en-US" dirty="0"/>
          </a:p>
        </p:txBody>
      </p:sp>
      <p:sp>
        <p:nvSpPr>
          <p:cNvPr id="5" name="Footer Placeholder 4">
            <a:extLst>
              <a:ext uri="{FF2B5EF4-FFF2-40B4-BE49-F238E27FC236}">
                <a16:creationId xmlns:a16="http://schemas.microsoft.com/office/drawing/2014/main" id="{036B99F8-5C91-B067-9B6D-B0A16237C8D6}"/>
              </a:ext>
            </a:extLst>
          </p:cNvPr>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68E494B2-1B29-B441-AB21-93F7FE53C6B4}"/>
              </a:ext>
            </a:extLst>
          </p:cNvPr>
          <p:cNvSpPr>
            <a:spLocks noGrp="1"/>
          </p:cNvSpPr>
          <p:nvPr>
            <p:ph type="dt" idx="12"/>
          </p:nvPr>
        </p:nvSpPr>
        <p:spPr/>
        <p:txBody>
          <a:bodyPr/>
          <a:lstStyle/>
          <a:p>
            <a:fld id="{C9F26854-F9AE-4E32-B2A5-59EE421C280D}" type="datetime8">
              <a:rPr lang="en-US" smtClean="0"/>
              <a:t>5/13/2025 8:07 AM</a:t>
            </a:fld>
            <a:endParaRPr lang="en-US" dirty="0"/>
          </a:p>
        </p:txBody>
      </p:sp>
      <p:sp>
        <p:nvSpPr>
          <p:cNvPr id="7" name="Slide Number Placeholder 6">
            <a:extLst>
              <a:ext uri="{FF2B5EF4-FFF2-40B4-BE49-F238E27FC236}">
                <a16:creationId xmlns:a16="http://schemas.microsoft.com/office/drawing/2014/main" id="{C69B0D97-2408-F70F-468B-E7E5961A288A}"/>
              </a:ext>
            </a:extLst>
          </p:cNvPr>
          <p:cNvSpPr>
            <a:spLocks noGrp="1"/>
          </p:cNvSpPr>
          <p:nvPr>
            <p:ph type="sldNum" sz="quarter" idx="13"/>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203305517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93C462-26C9-8D7C-9053-00BD38E19A6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6C74C70-5DAD-2F96-C18F-ABFAEEC6489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BAFA57C-1324-7895-2E93-8A925222B023}"/>
              </a:ext>
            </a:extLst>
          </p:cNvPr>
          <p:cNvSpPr>
            <a:spLocks noGrp="1"/>
          </p:cNvSpPr>
          <p:nvPr>
            <p:ph type="body" idx="1"/>
          </p:nvPr>
        </p:nvSpPr>
        <p:spPr/>
        <p:txBody>
          <a:bodyPr/>
          <a:lstStyle/>
          <a:p>
            <a:r>
              <a:rPr lang="en-US" dirty="0"/>
              <a:t>When a critical asset—like a repository or team membership—goes missing, the GitHub audit log is your forensic trail. You can query it via REST or </a:t>
            </a:r>
            <a:r>
              <a:rPr lang="en-US" dirty="0" err="1"/>
              <a:t>GraphQL</a:t>
            </a:r>
            <a:r>
              <a:rPr lang="en-US" dirty="0"/>
              <a:t> to pinpoint exactly who performed the action and when.</a:t>
            </a:r>
          </a:p>
          <a:p>
            <a:endParaRPr lang="en-US" dirty="0"/>
          </a:p>
          <a:p>
            <a:pPr marL="228600" indent="-228600">
              <a:buFont typeface="+mj-lt"/>
              <a:buAutoNum type="arabicPeriod"/>
            </a:pPr>
            <a:r>
              <a:rPr lang="en-US" b="1" dirty="0"/>
              <a:t>Identify the asset and event</a:t>
            </a:r>
            <a:r>
              <a:rPr lang="en-US" dirty="0"/>
              <a:t> you’re concerned about, such as </a:t>
            </a:r>
            <a:r>
              <a:rPr lang="en-US" dirty="0" err="1"/>
              <a:t>repository.deleted</a:t>
            </a:r>
            <a:r>
              <a:rPr lang="en-US" dirty="0"/>
              <a:t> or </a:t>
            </a:r>
            <a:r>
              <a:rPr lang="en-US" dirty="0" err="1"/>
              <a:t>org.member_removed</a:t>
            </a:r>
            <a:r>
              <a:rPr lang="en-US" dirty="0"/>
              <a:t>.</a:t>
            </a:r>
          </a:p>
          <a:p>
            <a:pPr marL="228600" indent="-228600">
              <a:buFont typeface="+mj-lt"/>
              <a:buAutoNum type="arabicPeriod"/>
            </a:pPr>
            <a:r>
              <a:rPr lang="en-US" b="1" dirty="0"/>
              <a:t>Query via the REST API Or use the </a:t>
            </a:r>
            <a:r>
              <a:rPr lang="en-US" b="1" dirty="0" err="1"/>
              <a:t>GraphQL</a:t>
            </a:r>
            <a:r>
              <a:rPr lang="en-US" b="1" dirty="0"/>
              <a:t> API</a:t>
            </a:r>
            <a:r>
              <a:rPr lang="en-US" dirty="0"/>
              <a:t> for more flexible queries.</a:t>
            </a:r>
          </a:p>
          <a:p>
            <a:pPr marL="228600" indent="-228600">
              <a:buFont typeface="+mj-lt"/>
              <a:buAutoNum type="arabicPeriod"/>
            </a:pPr>
            <a:r>
              <a:rPr lang="en-US" b="1" dirty="0"/>
              <a:t>Filter and inspect</a:t>
            </a:r>
            <a:r>
              <a:rPr lang="en-US" dirty="0"/>
              <a:t> the returned entries to find the precise event, who triggered it, and any related context.</a:t>
            </a:r>
          </a:p>
          <a:p>
            <a:pPr marL="228600" indent="-228600">
              <a:buFont typeface="+mj-lt"/>
              <a:buAutoNum type="arabicPeriod"/>
            </a:pPr>
            <a:r>
              <a:rPr lang="en-US" b="1" dirty="0"/>
              <a:t>Remediate</a:t>
            </a:r>
            <a:r>
              <a:rPr lang="en-US" dirty="0"/>
              <a:t> based on your findings: restore the deleted repository, re‑invite the removed member, or tighten permissions and branch protections to prevent future incidents.</a:t>
            </a:r>
          </a:p>
          <a:p>
            <a:pPr algn="l">
              <a:spcBef>
                <a:spcPts val="2400"/>
              </a:spcBef>
              <a:spcAft>
                <a:spcPts val="900"/>
              </a:spcAft>
            </a:pPr>
            <a:endParaRPr lang="en-US" b="0" i="0" dirty="0">
              <a:solidFill>
                <a:srgbClr val="161616"/>
              </a:solidFill>
              <a:effectLst/>
              <a:latin typeface="Segoe UI" panose="020B0502040204020203" pitchFamily="34" charset="0"/>
            </a:endParaRPr>
          </a:p>
        </p:txBody>
      </p:sp>
      <p:sp>
        <p:nvSpPr>
          <p:cNvPr id="4" name="Header Placeholder 3">
            <a:extLst>
              <a:ext uri="{FF2B5EF4-FFF2-40B4-BE49-F238E27FC236}">
                <a16:creationId xmlns:a16="http://schemas.microsoft.com/office/drawing/2014/main" id="{14A187CF-6184-14DA-E95C-09CD51F1140B}"/>
              </a:ext>
            </a:extLst>
          </p:cNvPr>
          <p:cNvSpPr>
            <a:spLocks noGrp="1"/>
          </p:cNvSpPr>
          <p:nvPr>
            <p:ph type="hdr" sz="quarter" idx="10"/>
          </p:nvPr>
        </p:nvSpPr>
        <p:spPr/>
        <p:txBody>
          <a:bodyPr/>
          <a:lstStyle/>
          <a:p>
            <a:endParaRPr lang="en-US" dirty="0"/>
          </a:p>
        </p:txBody>
      </p:sp>
      <p:sp>
        <p:nvSpPr>
          <p:cNvPr id="5" name="Footer Placeholder 4">
            <a:extLst>
              <a:ext uri="{FF2B5EF4-FFF2-40B4-BE49-F238E27FC236}">
                <a16:creationId xmlns:a16="http://schemas.microsoft.com/office/drawing/2014/main" id="{036B99F8-5C91-B067-9B6D-B0A16237C8D6}"/>
              </a:ext>
            </a:extLst>
          </p:cNvPr>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68E494B2-1B29-B441-AB21-93F7FE53C6B4}"/>
              </a:ext>
            </a:extLst>
          </p:cNvPr>
          <p:cNvSpPr>
            <a:spLocks noGrp="1"/>
          </p:cNvSpPr>
          <p:nvPr>
            <p:ph type="dt" idx="12"/>
          </p:nvPr>
        </p:nvSpPr>
        <p:spPr/>
        <p:txBody>
          <a:bodyPr/>
          <a:lstStyle/>
          <a:p>
            <a:fld id="{C9F26854-F9AE-4E32-B2A5-59EE421C280D}" type="datetime8">
              <a:rPr lang="en-US" smtClean="0"/>
              <a:t>5/13/2025 8:07 AM</a:t>
            </a:fld>
            <a:endParaRPr lang="en-US" dirty="0"/>
          </a:p>
        </p:txBody>
      </p:sp>
      <p:sp>
        <p:nvSpPr>
          <p:cNvPr id="7" name="Slide Number Placeholder 6">
            <a:extLst>
              <a:ext uri="{FF2B5EF4-FFF2-40B4-BE49-F238E27FC236}">
                <a16:creationId xmlns:a16="http://schemas.microsoft.com/office/drawing/2014/main" id="{C69B0D97-2408-F70F-468B-E7E5961A288A}"/>
              </a:ext>
            </a:extLst>
          </p:cNvPr>
          <p:cNvSpPr>
            <a:spLocks noGrp="1"/>
          </p:cNvSpPr>
          <p:nvPr>
            <p:ph type="sldNum" sz="quarter" idx="13"/>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21366866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Security is a cornerstone of any successful software project, and GitHub’s built‑in features give you the tools to protect both your code and your secrets. In a collaborative organization, it’s not enough to write secure code—you also need guardrails that enforce the right access controls, scan for vulnerabilities, and respond swiftly if something goes wrong.</a:t>
            </a:r>
          </a:p>
          <a:p>
            <a:endParaRPr lang="en-US" dirty="0"/>
          </a:p>
          <a:p>
            <a:r>
              <a:rPr lang="en-US" dirty="0"/>
              <a:t>Imagine you’ve just launched a new repository for your team’s latest initiative. Without proper safeguards, it’s easy for credentials to slip into commits or for contributors to overstep their roles, creating technical debt and exposing sensitive data. Worse still, you might not know who to turn to for remediation when issues arise.</a:t>
            </a:r>
          </a:p>
          <a:p>
            <a:endParaRPr lang="en-US" dirty="0"/>
          </a:p>
          <a:p>
            <a:r>
              <a:rPr lang="en-US" dirty="0"/>
              <a:t>As an administrator, you can eliminate these risks by leveraging GitHub’s security toolkit: everything from branch protection and dependency alerts to code and secret scanning. In this module, you’ll learn to configure these features, draft clear </a:t>
            </a:r>
            <a:r>
              <a:rPr lang="en-US" dirty="0" err="1"/>
              <a:t>SECURITY.md</a:t>
            </a:r>
            <a:r>
              <a:rPr lang="en-US" dirty="0"/>
              <a:t> guidelines, and automate policies that keep your project both safe and friction‑free. You’ll also practice incident response—removing exposed data and auditing events—so your organization can maintain its reputation and avoid costly fixes down the road.</a:t>
            </a:r>
          </a:p>
          <a:p>
            <a:pPr algn="l"/>
            <a:endParaRPr lang="en-US" b="1" i="0" dirty="0">
              <a:solidFill>
                <a:srgbClr val="161616"/>
              </a:solidFill>
              <a:effectLst/>
              <a:latin typeface="Segoe UI" panose="020B0502040204020203" pitchFamily="34" charset="0"/>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5/13/2025 8:07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15180811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93C462-26C9-8D7C-9053-00BD38E19A6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6C74C70-5DAD-2F96-C18F-ABFAEEC6489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BAFA57C-1324-7895-2E93-8A925222B023}"/>
              </a:ext>
            </a:extLst>
          </p:cNvPr>
          <p:cNvSpPr>
            <a:spLocks noGrp="1"/>
          </p:cNvSpPr>
          <p:nvPr>
            <p:ph type="body" idx="1"/>
          </p:nvPr>
        </p:nvSpPr>
        <p:spPr/>
        <p:txBody>
          <a:bodyPr/>
          <a:lstStyle/>
          <a:p>
            <a:pPr algn="l">
              <a:spcBef>
                <a:spcPts val="2400"/>
              </a:spcBef>
              <a:spcAft>
                <a:spcPts val="900"/>
              </a:spcAft>
            </a:pPr>
            <a:r>
              <a:rPr lang="en-US" dirty="0"/>
              <a:t>Here are two examples to query GitHub’s audit logs using REST and </a:t>
            </a:r>
            <a:r>
              <a:rPr lang="en-US" dirty="0" err="1"/>
              <a:t>GraphQL</a:t>
            </a:r>
            <a:r>
              <a:rPr lang="en-US" dirty="0"/>
              <a:t>.</a:t>
            </a:r>
          </a:p>
          <a:p>
            <a:pPr algn="l">
              <a:spcBef>
                <a:spcPts val="2400"/>
              </a:spcBef>
              <a:spcAft>
                <a:spcPts val="900"/>
              </a:spcAft>
            </a:pPr>
            <a:endParaRPr lang="en-US" b="0" i="0" dirty="0">
              <a:solidFill>
                <a:srgbClr val="161616"/>
              </a:solidFill>
              <a:effectLst/>
              <a:latin typeface="Segoe UI" panose="020B0502040204020203" pitchFamily="34" charset="0"/>
            </a:endParaRPr>
          </a:p>
          <a:p>
            <a:r>
              <a:rPr lang="en-US" b="1" dirty="0"/>
              <a:t>REST API Example</a:t>
            </a:r>
            <a:endParaRPr lang="en-US" dirty="0"/>
          </a:p>
          <a:p>
            <a:pPr marL="171450" indent="-171450">
              <a:buFont typeface="Arial" panose="020B0604020202020204" pitchFamily="34" charset="0"/>
              <a:buChar char="•"/>
            </a:pPr>
            <a:r>
              <a:rPr lang="en-US" dirty="0"/>
              <a:t>Replace {org} with your organization’s name and use a personal access token or GitHub App token with </a:t>
            </a:r>
            <a:r>
              <a:rPr lang="en-US" dirty="0" err="1"/>
              <a:t>admin:org</a:t>
            </a:r>
            <a:r>
              <a:rPr lang="en-US" dirty="0"/>
              <a:t> scope.</a:t>
            </a:r>
          </a:p>
          <a:p>
            <a:pPr marL="171450" indent="-171450">
              <a:buFont typeface="Arial" panose="020B0604020202020204" pitchFamily="34" charset="0"/>
              <a:buChar char="•"/>
            </a:pPr>
            <a:r>
              <a:rPr lang="en-US" dirty="0"/>
              <a:t>The phrase parameter filters entries to only those whose action matches </a:t>
            </a:r>
            <a:r>
              <a:rPr lang="en-US" dirty="0" err="1"/>
              <a:t>repository.deleted</a:t>
            </a:r>
            <a:r>
              <a:rPr lang="en-US" dirty="0"/>
              <a:t>.</a:t>
            </a:r>
          </a:p>
          <a:p>
            <a:pPr marL="171450" indent="-171450">
              <a:buFont typeface="Arial" panose="020B0604020202020204" pitchFamily="34" charset="0"/>
              <a:buChar char="•"/>
            </a:pPr>
            <a:r>
              <a:rPr lang="en-US" dirty="0"/>
              <a:t>The response returns a list of audit‐log entries with full context—timestamps, actors, and any additional metadata.</a:t>
            </a:r>
          </a:p>
          <a:p>
            <a:pPr marL="171450" indent="-171450">
              <a:buFont typeface="Arial" panose="020B0604020202020204" pitchFamily="34" charset="0"/>
              <a:buChar char="•"/>
            </a:pPr>
            <a:r>
              <a:rPr lang="en-US" dirty="0"/>
              <a:t>The phrase parameter filters entries to only those whose action matches </a:t>
            </a:r>
            <a:r>
              <a:rPr lang="en-US" dirty="0" err="1"/>
              <a:t>repository.deleted</a:t>
            </a:r>
            <a:r>
              <a:rPr lang="en-US" dirty="0"/>
              <a:t>.</a:t>
            </a:r>
          </a:p>
          <a:p>
            <a:pPr marL="171450" indent="-171450">
              <a:buFont typeface="Arial" panose="020B0604020202020204" pitchFamily="34" charset="0"/>
              <a:buChar char="•"/>
            </a:pPr>
            <a:r>
              <a:rPr lang="en-US" dirty="0"/>
              <a:t>The response returns a list of audit‐log entries with full context—timestamps, actors, and any additional metadata.</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a:p>
            <a:r>
              <a:rPr lang="en-US" b="1" dirty="0" err="1"/>
              <a:t>GraphQL</a:t>
            </a:r>
            <a:r>
              <a:rPr lang="en-US" b="1" dirty="0"/>
              <a:t> API Example</a:t>
            </a:r>
            <a:endParaRPr lang="en-US" dirty="0"/>
          </a:p>
          <a:p>
            <a:pPr marL="171450" indent="-171450">
              <a:buFont typeface="Arial" panose="020B0604020202020204" pitchFamily="34" charset="0"/>
              <a:buChar char="•"/>
            </a:pPr>
            <a:r>
              <a:rPr lang="en-US" dirty="0"/>
              <a:t>With </a:t>
            </a:r>
            <a:r>
              <a:rPr lang="en-US" dirty="0" err="1"/>
              <a:t>GraphQL</a:t>
            </a:r>
            <a:r>
              <a:rPr lang="en-US" dirty="0"/>
              <a:t>, you can tailor the response to return exactly the fields you need—here, the action name, the user who performed it (</a:t>
            </a:r>
            <a:r>
              <a:rPr lang="en-US" dirty="0" err="1"/>
              <a:t>actor.login</a:t>
            </a:r>
            <a:r>
              <a:rPr lang="en-US" dirty="0"/>
              <a:t>), and the timestamp (</a:t>
            </a:r>
            <a:r>
              <a:rPr lang="en-US" dirty="0" err="1"/>
              <a:t>createdAt</a:t>
            </a:r>
            <a:r>
              <a:rPr lang="en-US" dirty="0"/>
              <a:t>).</a:t>
            </a:r>
          </a:p>
          <a:p>
            <a:pPr marL="171450" indent="-171450">
              <a:buFont typeface="Arial" panose="020B0604020202020204" pitchFamily="34" charset="0"/>
              <a:buChar char="•"/>
            </a:pPr>
            <a:r>
              <a:rPr lang="en-US" dirty="0"/>
              <a:t>The first: 10 argument limits results to the ten most recent matching events.</a:t>
            </a:r>
          </a:p>
          <a:p>
            <a:pPr marL="171450" indent="-171450">
              <a:buFont typeface="Arial" panose="020B0604020202020204" pitchFamily="34" charset="0"/>
              <a:buChar char="•"/>
            </a:pPr>
            <a:r>
              <a:rPr lang="en-US" dirty="0"/>
              <a:t>This approach is ideal when you want to embed audit-log queries in dashboards or custom tools.</a:t>
            </a:r>
          </a:p>
          <a:p>
            <a:pPr>
              <a:buFont typeface="Arial" panose="020B0604020202020204" pitchFamily="34" charset="0"/>
              <a:buChar char="•"/>
            </a:pPr>
            <a:endParaRPr lang="en-US" dirty="0"/>
          </a:p>
          <a:p>
            <a:r>
              <a:rPr lang="en-US" dirty="0"/>
              <a:t>By mastering both REST and </a:t>
            </a:r>
            <a:r>
              <a:rPr lang="en-US" dirty="0" err="1"/>
              <a:t>GraphQL</a:t>
            </a:r>
            <a:r>
              <a:rPr lang="en-US" dirty="0"/>
              <a:t> audit‐log queries, you can quickly investigate incidents, automate alerts, and maintain a clear audit trail for compliance and troubleshooting.</a:t>
            </a:r>
          </a:p>
          <a:p>
            <a:pPr algn="l">
              <a:spcBef>
                <a:spcPts val="2400"/>
              </a:spcBef>
              <a:spcAft>
                <a:spcPts val="900"/>
              </a:spcAft>
            </a:pPr>
            <a:endParaRPr lang="en-US" b="0" i="0" dirty="0">
              <a:solidFill>
                <a:srgbClr val="161616"/>
              </a:solidFill>
              <a:effectLst/>
              <a:latin typeface="Segoe UI" panose="020B0502040204020203" pitchFamily="34" charset="0"/>
            </a:endParaRPr>
          </a:p>
        </p:txBody>
      </p:sp>
      <p:sp>
        <p:nvSpPr>
          <p:cNvPr id="4" name="Header Placeholder 3">
            <a:extLst>
              <a:ext uri="{FF2B5EF4-FFF2-40B4-BE49-F238E27FC236}">
                <a16:creationId xmlns:a16="http://schemas.microsoft.com/office/drawing/2014/main" id="{14A187CF-6184-14DA-E95C-09CD51F1140B}"/>
              </a:ext>
            </a:extLst>
          </p:cNvPr>
          <p:cNvSpPr>
            <a:spLocks noGrp="1"/>
          </p:cNvSpPr>
          <p:nvPr>
            <p:ph type="hdr" sz="quarter" idx="10"/>
          </p:nvPr>
        </p:nvSpPr>
        <p:spPr/>
        <p:txBody>
          <a:bodyPr/>
          <a:lstStyle/>
          <a:p>
            <a:endParaRPr lang="en-US" dirty="0"/>
          </a:p>
        </p:txBody>
      </p:sp>
      <p:sp>
        <p:nvSpPr>
          <p:cNvPr id="5" name="Footer Placeholder 4">
            <a:extLst>
              <a:ext uri="{FF2B5EF4-FFF2-40B4-BE49-F238E27FC236}">
                <a16:creationId xmlns:a16="http://schemas.microsoft.com/office/drawing/2014/main" id="{036B99F8-5C91-B067-9B6D-B0A16237C8D6}"/>
              </a:ext>
            </a:extLst>
          </p:cNvPr>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68E494B2-1B29-B441-AB21-93F7FE53C6B4}"/>
              </a:ext>
            </a:extLst>
          </p:cNvPr>
          <p:cNvSpPr>
            <a:spLocks noGrp="1"/>
          </p:cNvSpPr>
          <p:nvPr>
            <p:ph type="dt" idx="12"/>
          </p:nvPr>
        </p:nvSpPr>
        <p:spPr/>
        <p:txBody>
          <a:bodyPr/>
          <a:lstStyle/>
          <a:p>
            <a:fld id="{C9F26854-F9AE-4E32-B2A5-59EE421C280D}" type="datetime8">
              <a:rPr lang="en-US" smtClean="0"/>
              <a:t>5/13/2025 8:07 AM</a:t>
            </a:fld>
            <a:endParaRPr lang="en-US" dirty="0"/>
          </a:p>
        </p:txBody>
      </p:sp>
      <p:sp>
        <p:nvSpPr>
          <p:cNvPr id="7" name="Slide Number Placeholder 6">
            <a:extLst>
              <a:ext uri="{FF2B5EF4-FFF2-40B4-BE49-F238E27FC236}">
                <a16:creationId xmlns:a16="http://schemas.microsoft.com/office/drawing/2014/main" id="{C69B0D97-2408-F70F-468B-E7E5961A288A}"/>
              </a:ext>
            </a:extLst>
          </p:cNvPr>
          <p:cNvSpPr>
            <a:spLocks noGrp="1"/>
          </p:cNvSpPr>
          <p:nvPr>
            <p:ph type="sldNum" sz="quarter" idx="13"/>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35749082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something unexpected happens—say a repository suddenly disappears or a critical workflow fails—you need answers fast: who triggered the event, exactly when it occurred, and through which channel. That’s where GitHub’s audit logs come in.</a:t>
            </a:r>
          </a:p>
          <a:p>
            <a:endParaRPr lang="en-US" dirty="0"/>
          </a:p>
          <a:p>
            <a:r>
              <a:rPr lang="en-US" dirty="0"/>
              <a:t>You can view these logs directly in </a:t>
            </a:r>
            <a:r>
              <a:rPr lang="en-US" dirty="0" err="1"/>
              <a:t>GitHub.com’s</a:t>
            </a:r>
            <a:r>
              <a:rPr lang="en-US" dirty="0"/>
              <a:t> admin UI, or access them programmatically via the REST or </a:t>
            </a:r>
            <a:r>
              <a:rPr lang="en-US" dirty="0" err="1"/>
              <a:t>GraphQL</a:t>
            </a:r>
            <a:r>
              <a:rPr lang="en-US" dirty="0"/>
              <a:t> APIs, whether you’re on GitHub Enterprise Server or GitHub AE. Each entry records the action name, the actor’s identity, a timestamp, and relevant metadata—giving you a clear forensic trail for troubleshooting or compliance audits.</a:t>
            </a:r>
          </a:p>
          <a:p>
            <a:endParaRPr lang="en-US" b="1" dirty="0"/>
          </a:p>
          <a:p>
            <a:r>
              <a:rPr lang="en-US" b="1" dirty="0"/>
              <a:t>Tip:</a:t>
            </a:r>
            <a:r>
              <a:rPr lang="en-US" dirty="0"/>
              <a:t> Imagine you wake up to find a key repo has been deleted overnight. By querying your audit log for </a:t>
            </a:r>
            <a:r>
              <a:rPr lang="en-US" dirty="0" err="1"/>
              <a:t>repository.deleted</a:t>
            </a:r>
            <a:r>
              <a:rPr lang="en-US" dirty="0"/>
              <a:t> events, you can identify the user responsible, the exact time of deletion, and quickly restore the repo—minimizing downtime and preserving trust in your processes.</a:t>
            </a:r>
          </a:p>
          <a:p>
            <a:pPr algn="l"/>
            <a:endParaRPr lang="en-US" b="1" i="0" dirty="0">
              <a:solidFill>
                <a:srgbClr val="161616"/>
              </a:solidFill>
              <a:effectLst/>
              <a:latin typeface="Segoe UI" panose="020B0502040204020203" pitchFamily="34" charset="0"/>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5/13/2025 8:07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31</a:t>
            </a:fld>
            <a:endParaRPr lang="en-US" dirty="0"/>
          </a:p>
        </p:txBody>
      </p:sp>
    </p:spTree>
    <p:extLst>
      <p:ext uri="{BB962C8B-B14F-4D97-AF65-F5344CB8AC3E}">
        <p14:creationId xmlns:p14="http://schemas.microsoft.com/office/powerpoint/2010/main" val="406345007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F1EACA-91F2-947E-5311-77D1C398DF9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2643248-3BA9-91FD-23FD-CF63DF385AA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ED0F7C6-D9B5-5102-72DC-22CFCF848785}"/>
              </a:ext>
            </a:extLst>
          </p:cNvPr>
          <p:cNvSpPr>
            <a:spLocks noGrp="1"/>
          </p:cNvSpPr>
          <p:nvPr>
            <p:ph type="body" idx="1"/>
          </p:nvPr>
        </p:nvSpPr>
        <p:spPr/>
        <p:txBody>
          <a:bodyPr/>
          <a:lstStyle/>
          <a:p>
            <a:r>
              <a:rPr lang="en-US" dirty="0"/>
              <a:t>Log records form the backbone of GitHub’s audit logging system, capturing every significant action taken by organization members. Available to organization owners, these records tell you:</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b="1" dirty="0"/>
              <a:t>Which repository</a:t>
            </a:r>
            <a:r>
              <a:rPr lang="en-US" dirty="0"/>
              <a:t> the action occurred in,</a:t>
            </a:r>
          </a:p>
          <a:p>
            <a:pPr marL="171450" indent="-171450">
              <a:buFont typeface="Arial" panose="020B0604020202020204" pitchFamily="34" charset="0"/>
              <a:buChar char="•"/>
            </a:pPr>
            <a:r>
              <a:rPr lang="en-US" b="1" dirty="0"/>
              <a:t>Who</a:t>
            </a:r>
            <a:r>
              <a:rPr lang="en-US" dirty="0"/>
              <a:t> performed the action,</a:t>
            </a:r>
          </a:p>
          <a:p>
            <a:pPr marL="171450" indent="-171450">
              <a:buFont typeface="Arial" panose="020B0604020202020204" pitchFamily="34" charset="0"/>
              <a:buChar char="•"/>
            </a:pPr>
            <a:r>
              <a:rPr lang="en-US" b="1" dirty="0"/>
              <a:t>What</a:t>
            </a:r>
            <a:r>
              <a:rPr lang="en-US" dirty="0"/>
              <a:t> action was executed (for example, </a:t>
            </a:r>
            <a:r>
              <a:rPr lang="en-US" dirty="0" err="1"/>
              <a:t>repository.deleted</a:t>
            </a:r>
            <a:r>
              <a:rPr lang="en-US" dirty="0"/>
              <a:t> or </a:t>
            </a:r>
            <a:r>
              <a:rPr lang="en-US" dirty="0" err="1"/>
              <a:t>team.member_removed</a:t>
            </a:r>
            <a:r>
              <a:rPr lang="en-US" dirty="0"/>
              <a:t>),</a:t>
            </a:r>
          </a:p>
          <a:p>
            <a:pPr marL="171450" indent="-171450">
              <a:buFont typeface="Arial" panose="020B0604020202020204" pitchFamily="34" charset="0"/>
              <a:buChar char="•"/>
            </a:pPr>
            <a:r>
              <a:rPr lang="en-US" b="1" dirty="0"/>
              <a:t>Where</a:t>
            </a:r>
            <a:r>
              <a:rPr lang="en-US" dirty="0"/>
              <a:t> the request originated—the user’s country or region, and</a:t>
            </a:r>
          </a:p>
          <a:p>
            <a:pPr marL="171450" indent="-171450">
              <a:buFont typeface="Arial" panose="020B0604020202020204" pitchFamily="34" charset="0"/>
              <a:buChar char="•"/>
            </a:pPr>
            <a:r>
              <a:rPr lang="en-US" b="1" dirty="0"/>
              <a:t>When</a:t>
            </a:r>
            <a:r>
              <a:rPr lang="en-US" dirty="0"/>
              <a:t> it happened, with precise date and time stamps.</a:t>
            </a:r>
          </a:p>
          <a:p>
            <a:pPr>
              <a:buFont typeface="Arial" panose="020B0604020202020204" pitchFamily="34" charset="0"/>
              <a:buChar char="•"/>
            </a:pPr>
            <a:endParaRPr lang="en-US" dirty="0"/>
          </a:p>
          <a:p>
            <a:r>
              <a:rPr lang="en-US" dirty="0"/>
              <a:t>This comprehensive metadata gives you full visibility into organizational changes, helping with troubleshooting, security investigations, and compliance audits.</a:t>
            </a:r>
          </a:p>
          <a:p>
            <a:endParaRPr lang="en-US" b="1" dirty="0"/>
          </a:p>
          <a:p>
            <a:r>
              <a:rPr lang="en-US" b="1" dirty="0"/>
              <a:t>Note:</a:t>
            </a:r>
            <a:r>
              <a:rPr lang="en-US" dirty="0"/>
              <a:t> Audit log entries are retained for up to </a:t>
            </a:r>
            <a:r>
              <a:rPr lang="en-US" b="1" dirty="0"/>
              <a:t>90 days</a:t>
            </a:r>
            <a:r>
              <a:rPr lang="en-US" dirty="0"/>
              <a:t> on GitHub Enterprise Cloud (and up to </a:t>
            </a:r>
            <a:r>
              <a:rPr lang="en-US" b="1" dirty="0"/>
              <a:t>120 days</a:t>
            </a:r>
            <a:r>
              <a:rPr lang="en-US" dirty="0"/>
              <a:t> via </a:t>
            </a:r>
            <a:r>
              <a:rPr lang="en-US" dirty="0" err="1"/>
              <a:t>GraphQL</a:t>
            </a:r>
            <a:r>
              <a:rPr lang="en-US" dirty="0"/>
              <a:t> on Enterprise Server), so make sure to export or archive any critical records before they expire.</a:t>
            </a:r>
          </a:p>
          <a:p>
            <a:pPr algn="l">
              <a:spcBef>
                <a:spcPts val="2400"/>
              </a:spcBef>
              <a:spcAft>
                <a:spcPts val="900"/>
              </a:spcAft>
            </a:pPr>
            <a:endParaRPr lang="en-US" b="0" i="0" dirty="0">
              <a:solidFill>
                <a:srgbClr val="161616"/>
              </a:solidFill>
              <a:effectLst/>
              <a:latin typeface="Segoe UI" panose="020B0502040204020203" pitchFamily="34" charset="0"/>
            </a:endParaRPr>
          </a:p>
        </p:txBody>
      </p:sp>
      <p:sp>
        <p:nvSpPr>
          <p:cNvPr id="4" name="Header Placeholder 3">
            <a:extLst>
              <a:ext uri="{FF2B5EF4-FFF2-40B4-BE49-F238E27FC236}">
                <a16:creationId xmlns:a16="http://schemas.microsoft.com/office/drawing/2014/main" id="{7229F097-4FFE-0FC6-B3D7-BF35B761E832}"/>
              </a:ext>
            </a:extLst>
          </p:cNvPr>
          <p:cNvSpPr>
            <a:spLocks noGrp="1"/>
          </p:cNvSpPr>
          <p:nvPr>
            <p:ph type="hdr" sz="quarter"/>
          </p:nvPr>
        </p:nvSpPr>
        <p:spPr/>
        <p:txBody>
          <a:bodyPr/>
          <a:lstStyle/>
          <a:p>
            <a:endParaRPr lang="en-US" dirty="0"/>
          </a:p>
        </p:txBody>
      </p:sp>
      <p:sp>
        <p:nvSpPr>
          <p:cNvPr id="5" name="Footer Placeholder 4">
            <a:extLst>
              <a:ext uri="{FF2B5EF4-FFF2-40B4-BE49-F238E27FC236}">
                <a16:creationId xmlns:a16="http://schemas.microsoft.com/office/drawing/2014/main" id="{735845DA-44AE-5EE8-0252-4E3D5F7DABB7}"/>
              </a:ext>
            </a:extLst>
          </p:cNvPr>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70461713-7AB6-80D0-F7BE-822FF0FD6BD1}"/>
              </a:ext>
            </a:extLst>
          </p:cNvPr>
          <p:cNvSpPr>
            <a:spLocks noGrp="1"/>
          </p:cNvSpPr>
          <p:nvPr>
            <p:ph type="dt" idx="1"/>
          </p:nvPr>
        </p:nvSpPr>
        <p:spPr/>
        <p:txBody>
          <a:bodyPr/>
          <a:lstStyle/>
          <a:p>
            <a:fld id="{61486BA7-839C-4D2B-BD52-EF0BBA8433FD}" type="datetime8">
              <a:rPr lang="en-US" smtClean="0"/>
              <a:t>5/13/2025 8:07 AM</a:t>
            </a:fld>
            <a:endParaRPr lang="en-US" dirty="0"/>
          </a:p>
        </p:txBody>
      </p:sp>
      <p:sp>
        <p:nvSpPr>
          <p:cNvPr id="7" name="Slide Number Placeholder 6">
            <a:extLst>
              <a:ext uri="{FF2B5EF4-FFF2-40B4-BE49-F238E27FC236}">
                <a16:creationId xmlns:a16="http://schemas.microsoft.com/office/drawing/2014/main" id="{32FA517E-2E70-5620-B27B-F5C5420B2D9D}"/>
              </a:ext>
            </a:extLst>
          </p:cNvPr>
          <p:cNvSpPr>
            <a:spLocks noGrp="1"/>
          </p:cNvSpPr>
          <p:nvPr>
            <p:ph type="sldNum" sz="quarter" idx="5"/>
          </p:nvPr>
        </p:nvSpPr>
        <p:spPr/>
        <p:txBody>
          <a:bodyPr/>
          <a:lstStyle/>
          <a:p>
            <a:fld id="{B4008EB6-D09E-4580-8CD6-DDB14511944F}" type="slidenum">
              <a:rPr lang="en-US" smtClean="0"/>
              <a:pPr/>
              <a:t>32</a:t>
            </a:fld>
            <a:endParaRPr lang="en-US" dirty="0"/>
          </a:p>
        </p:txBody>
      </p:sp>
    </p:spTree>
    <p:extLst>
      <p:ext uri="{BB962C8B-B14F-4D97-AF65-F5344CB8AC3E}">
        <p14:creationId xmlns:p14="http://schemas.microsoft.com/office/powerpoint/2010/main" val="220435907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F1EACA-91F2-947E-5311-77D1C398DF9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2643248-3BA9-91FD-23FD-CF63DF385AA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ED0F7C6-D9B5-5102-72DC-22CFCF848785}"/>
              </a:ext>
            </a:extLst>
          </p:cNvPr>
          <p:cNvSpPr>
            <a:spLocks noGrp="1"/>
          </p:cNvSpPr>
          <p:nvPr>
            <p:ph type="body" idx="1"/>
          </p:nvPr>
        </p:nvSpPr>
        <p:spPr/>
        <p:txBody>
          <a:bodyPr/>
          <a:lstStyle/>
          <a:p>
            <a:r>
              <a:rPr lang="en-US" dirty="0"/>
              <a:t>To investigate or demonstrate audit‑log activity, navigate to </a:t>
            </a:r>
            <a:r>
              <a:rPr lang="en-US" b="1" dirty="0"/>
              <a:t>Settings → Audit log</a:t>
            </a:r>
            <a:r>
              <a:rPr lang="en-US" dirty="0"/>
              <a:t> in your organization on </a:t>
            </a:r>
            <a:r>
              <a:rPr lang="en-US" dirty="0" err="1"/>
              <a:t>GitHub.com</a:t>
            </a:r>
            <a:r>
              <a:rPr lang="en-US" dirty="0"/>
              <a:t>. Here, you’ll see a chronological feed of every significant event—repo deletions, team creations, permission changes, and more. </a:t>
            </a:r>
          </a:p>
          <a:p>
            <a:endParaRPr lang="en-US" dirty="0"/>
          </a:p>
          <a:p>
            <a:r>
              <a:rPr lang="en-US" dirty="0"/>
              <a:t>Use the </a:t>
            </a:r>
            <a:r>
              <a:rPr lang="en-US" b="1" dirty="0"/>
              <a:t>Filters</a:t>
            </a:r>
            <a:r>
              <a:rPr lang="en-US" dirty="0"/>
              <a:t> field to narrow your view by qualifiers such as:</a:t>
            </a:r>
          </a:p>
          <a:p>
            <a:endParaRPr lang="en-US" dirty="0"/>
          </a:p>
          <a:p>
            <a:pPr marL="171450" indent="-171450">
              <a:buFont typeface="Arial" panose="020B0604020202020204" pitchFamily="34" charset="0"/>
              <a:buChar char="•"/>
            </a:pPr>
            <a:r>
              <a:rPr lang="en-US" b="1" dirty="0"/>
              <a:t>action</a:t>
            </a:r>
            <a:r>
              <a:rPr lang="en-US" dirty="0"/>
              <a:t> (e.g., </a:t>
            </a:r>
            <a:r>
              <a:rPr lang="en-US" dirty="0" err="1"/>
              <a:t>team.create</a:t>
            </a:r>
            <a:r>
              <a:rPr lang="en-US" dirty="0"/>
              <a:t>)</a:t>
            </a:r>
          </a:p>
          <a:p>
            <a:pPr marL="171450" indent="-171450">
              <a:buFont typeface="Arial" panose="020B0604020202020204" pitchFamily="34" charset="0"/>
              <a:buChar char="•"/>
            </a:pPr>
            <a:r>
              <a:rPr lang="en-US" b="1" dirty="0"/>
              <a:t>actor</a:t>
            </a:r>
            <a:r>
              <a:rPr lang="en-US" dirty="0"/>
              <a:t> (e.g., </a:t>
            </a:r>
            <a:r>
              <a:rPr lang="en-US" dirty="0" err="1"/>
              <a:t>octocat</a:t>
            </a:r>
            <a:r>
              <a:rPr lang="en-US" dirty="0"/>
              <a:t>)</a:t>
            </a:r>
          </a:p>
          <a:p>
            <a:pPr marL="171450" indent="-171450">
              <a:buFont typeface="Arial" panose="020B0604020202020204" pitchFamily="34" charset="0"/>
              <a:buChar char="•"/>
            </a:pPr>
            <a:r>
              <a:rPr lang="en-US" b="1" dirty="0"/>
              <a:t>user</a:t>
            </a:r>
            <a:r>
              <a:rPr lang="en-US" dirty="0"/>
              <a:t> (e.g., </a:t>
            </a:r>
            <a:r>
              <a:rPr lang="en-US" dirty="0" err="1"/>
              <a:t>codertocat</a:t>
            </a:r>
            <a:r>
              <a:rPr lang="en-US" dirty="0"/>
              <a:t>)</a:t>
            </a:r>
          </a:p>
          <a:p>
            <a:pPr marL="171450" indent="-171450">
              <a:buFont typeface="Arial" panose="020B0604020202020204" pitchFamily="34" charset="0"/>
              <a:buChar char="•"/>
            </a:pPr>
            <a:r>
              <a:rPr lang="en-US" b="1" dirty="0"/>
              <a:t>org</a:t>
            </a:r>
            <a:r>
              <a:rPr lang="en-US" dirty="0"/>
              <a:t> (e.g., octo-org)</a:t>
            </a:r>
          </a:p>
          <a:p>
            <a:pPr marL="171450" indent="-171450">
              <a:buFont typeface="Arial" panose="020B0604020202020204" pitchFamily="34" charset="0"/>
              <a:buChar char="•"/>
            </a:pPr>
            <a:r>
              <a:rPr lang="en-US" b="1" dirty="0"/>
              <a:t>repo</a:t>
            </a:r>
            <a:r>
              <a:rPr lang="en-US" dirty="0"/>
              <a:t> (e.g., octo-org/documentation)</a:t>
            </a:r>
          </a:p>
          <a:p>
            <a:pPr marL="171450" indent="-171450">
              <a:buFont typeface="Arial" panose="020B0604020202020204" pitchFamily="34" charset="0"/>
              <a:buChar char="•"/>
            </a:pPr>
            <a:r>
              <a:rPr lang="en-US" b="1" dirty="0"/>
              <a:t>created</a:t>
            </a:r>
            <a:r>
              <a:rPr lang="en-US" dirty="0"/>
              <a:t> date (e.g., 2019-06-01)</a:t>
            </a:r>
          </a:p>
          <a:p>
            <a:pPr>
              <a:buFont typeface="Arial" panose="020B0604020202020204" pitchFamily="34" charset="0"/>
              <a:buChar char="•"/>
            </a:pPr>
            <a:endParaRPr lang="en-US" dirty="0"/>
          </a:p>
          <a:p>
            <a:r>
              <a:rPr lang="en-US" dirty="0"/>
              <a:t>Once you’ve refined your search, click </a:t>
            </a:r>
            <a:r>
              <a:rPr lang="en-US" b="1" dirty="0"/>
              <a:t>Export</a:t>
            </a:r>
            <a:r>
              <a:rPr lang="en-US" dirty="0"/>
              <a:t> and choose </a:t>
            </a:r>
            <a:r>
              <a:rPr lang="en-US" b="1" dirty="0"/>
              <a:t>CSV</a:t>
            </a:r>
            <a:r>
              <a:rPr lang="en-US" dirty="0"/>
              <a:t> or </a:t>
            </a:r>
            <a:r>
              <a:rPr lang="en-US" b="1" dirty="0"/>
              <a:t>JSON</a:t>
            </a:r>
            <a:r>
              <a:rPr lang="en-US" dirty="0"/>
              <a:t> to download a snapshot of those log entries. This export provides a portable, filterable record you can share with auditors, load into analysis tools, or archive for long‑term compliance.</a:t>
            </a:r>
          </a:p>
          <a:p>
            <a:endParaRPr lang="en-US" b="0" i="0" dirty="0">
              <a:solidFill>
                <a:srgbClr val="161616"/>
              </a:solidFill>
              <a:effectLst/>
              <a:latin typeface="Segoe UI" panose="020B0502040204020203" pitchFamily="34" charset="0"/>
            </a:endParaRPr>
          </a:p>
        </p:txBody>
      </p:sp>
      <p:sp>
        <p:nvSpPr>
          <p:cNvPr id="4" name="Header Placeholder 3">
            <a:extLst>
              <a:ext uri="{FF2B5EF4-FFF2-40B4-BE49-F238E27FC236}">
                <a16:creationId xmlns:a16="http://schemas.microsoft.com/office/drawing/2014/main" id="{7229F097-4FFE-0FC6-B3D7-BF35B761E832}"/>
              </a:ext>
            </a:extLst>
          </p:cNvPr>
          <p:cNvSpPr>
            <a:spLocks noGrp="1"/>
          </p:cNvSpPr>
          <p:nvPr>
            <p:ph type="hdr" sz="quarter"/>
          </p:nvPr>
        </p:nvSpPr>
        <p:spPr/>
        <p:txBody>
          <a:bodyPr/>
          <a:lstStyle/>
          <a:p>
            <a:endParaRPr lang="en-US" dirty="0"/>
          </a:p>
        </p:txBody>
      </p:sp>
      <p:sp>
        <p:nvSpPr>
          <p:cNvPr id="5" name="Footer Placeholder 4">
            <a:extLst>
              <a:ext uri="{FF2B5EF4-FFF2-40B4-BE49-F238E27FC236}">
                <a16:creationId xmlns:a16="http://schemas.microsoft.com/office/drawing/2014/main" id="{735845DA-44AE-5EE8-0252-4E3D5F7DABB7}"/>
              </a:ext>
            </a:extLst>
          </p:cNvPr>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70461713-7AB6-80D0-F7BE-822FF0FD6BD1}"/>
              </a:ext>
            </a:extLst>
          </p:cNvPr>
          <p:cNvSpPr>
            <a:spLocks noGrp="1"/>
          </p:cNvSpPr>
          <p:nvPr>
            <p:ph type="dt" idx="1"/>
          </p:nvPr>
        </p:nvSpPr>
        <p:spPr/>
        <p:txBody>
          <a:bodyPr/>
          <a:lstStyle/>
          <a:p>
            <a:fld id="{61486BA7-839C-4D2B-BD52-EF0BBA8433FD}" type="datetime8">
              <a:rPr lang="en-US" smtClean="0"/>
              <a:t>5/13/2025 8:07 AM</a:t>
            </a:fld>
            <a:endParaRPr lang="en-US" dirty="0"/>
          </a:p>
        </p:txBody>
      </p:sp>
      <p:sp>
        <p:nvSpPr>
          <p:cNvPr id="7" name="Slide Number Placeholder 6">
            <a:extLst>
              <a:ext uri="{FF2B5EF4-FFF2-40B4-BE49-F238E27FC236}">
                <a16:creationId xmlns:a16="http://schemas.microsoft.com/office/drawing/2014/main" id="{32FA517E-2E70-5620-B27B-F5C5420B2D9D}"/>
              </a:ext>
            </a:extLst>
          </p:cNvPr>
          <p:cNvSpPr>
            <a:spLocks noGrp="1"/>
          </p:cNvSpPr>
          <p:nvPr>
            <p:ph type="sldNum" sz="quarter" idx="5"/>
          </p:nvPr>
        </p:nvSpPr>
        <p:spPr/>
        <p:txBody>
          <a:bodyPr/>
          <a:lstStyle/>
          <a:p>
            <a:fld id="{B4008EB6-D09E-4580-8CD6-DDB14511944F}" type="slidenum">
              <a:rPr lang="en-US" smtClean="0"/>
              <a:pPr/>
              <a:t>33</a:t>
            </a:fld>
            <a:endParaRPr lang="en-US" dirty="0"/>
          </a:p>
        </p:txBody>
      </p:sp>
    </p:spTree>
    <p:extLst>
      <p:ext uri="{BB962C8B-B14F-4D97-AF65-F5344CB8AC3E}">
        <p14:creationId xmlns:p14="http://schemas.microsoft.com/office/powerpoint/2010/main" val="385369736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93C462-26C9-8D7C-9053-00BD38E19A6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6C74C70-5DAD-2F96-C18F-ABFAEEC6489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BAFA57C-1324-7895-2E93-8A925222B023}"/>
              </a:ext>
            </a:extLst>
          </p:cNvPr>
          <p:cNvSpPr>
            <a:spLocks noGrp="1"/>
          </p:cNvSpPr>
          <p:nvPr>
            <p:ph type="body" idx="1"/>
          </p:nvPr>
        </p:nvSpPr>
        <p:spPr/>
        <p:txBody>
          <a:bodyPr/>
          <a:lstStyle/>
          <a:p>
            <a:r>
              <a:rPr lang="en-US" dirty="0"/>
              <a:t>To automate auditing or integrate GitHub events into your own dashboards, you can query the audit log programmatically via REST or </a:t>
            </a:r>
            <a:r>
              <a:rPr lang="en-US" dirty="0" err="1"/>
              <a:t>GraphQL</a:t>
            </a:r>
            <a:r>
              <a:rPr lang="en-US" dirty="0"/>
              <a:t> APIs.</a:t>
            </a:r>
          </a:p>
          <a:p>
            <a:endParaRPr lang="en-US" dirty="0"/>
          </a:p>
          <a:p>
            <a:r>
              <a:rPr lang="en-US" b="1" dirty="0"/>
              <a:t>REST API (Enterprise Cloud)</a:t>
            </a:r>
            <a:endParaRPr lang="en-US" dirty="0"/>
          </a:p>
          <a:p>
            <a:pPr marL="171450" indent="-171450">
              <a:buFont typeface="Arial" panose="020B0604020202020204" pitchFamily="34" charset="0"/>
              <a:buChar char="•"/>
            </a:pPr>
            <a:r>
              <a:rPr lang="en-US" b="1" dirty="0"/>
              <a:t>Scope:</a:t>
            </a:r>
            <a:r>
              <a:rPr lang="en-US" dirty="0"/>
              <a:t> Retrieves events from the past 90 days (with Git events like push, pull, and merge included for up to 7 days).</a:t>
            </a:r>
          </a:p>
          <a:p>
            <a:pPr marL="171450" indent="-171450">
              <a:buFont typeface="Arial" panose="020B0604020202020204" pitchFamily="34" charset="0"/>
              <a:buChar char="•"/>
            </a:pPr>
            <a:r>
              <a:rPr lang="en-US" b="1" dirty="0"/>
              <a:t>Use cases:</a:t>
            </a:r>
            <a:r>
              <a:rPr lang="en-US" dirty="0"/>
              <a:t> Track settings changes, permission updates, team‐member modifications, and CI/CD push events.</a:t>
            </a:r>
          </a:p>
          <a:p>
            <a:pPr marL="0" indent="0">
              <a:buFont typeface="Arial" panose="020B0604020202020204" pitchFamily="34" charset="0"/>
              <a:buNone/>
            </a:pPr>
            <a:endParaRPr lang="en-US" b="1" dirty="0"/>
          </a:p>
          <a:p>
            <a:pPr marL="0" indent="0">
              <a:buFont typeface="Arial" panose="020B0604020202020204" pitchFamily="34" charset="0"/>
              <a:buNone/>
            </a:pPr>
            <a:r>
              <a:rPr lang="en-US" b="1" dirty="0"/>
              <a:t>Example call:</a:t>
            </a:r>
            <a:endParaRPr lang="en-US" dirty="0"/>
          </a:p>
          <a:p>
            <a:pPr marL="0" indent="0">
              <a:buFont typeface="Arial" panose="020B0604020202020204" pitchFamily="34" charset="0"/>
              <a:buNone/>
            </a:pPr>
            <a:r>
              <a:rPr lang="en-US" dirty="0"/>
              <a:t>Replace {org} with your organization name and supply a token with the </a:t>
            </a:r>
            <a:r>
              <a:rPr lang="en-US" dirty="0" err="1"/>
              <a:t>admin:org</a:t>
            </a:r>
            <a:r>
              <a:rPr lang="en-US" dirty="0"/>
              <a:t> scope. You can adjust the phrase filter to any action qualifier to zero in on the exact event you need.</a:t>
            </a:r>
          </a:p>
          <a:p>
            <a:endParaRPr lang="en-US" b="1" dirty="0"/>
          </a:p>
          <a:p>
            <a:r>
              <a:rPr lang="en-US" b="1" dirty="0" err="1"/>
              <a:t>GraphQL</a:t>
            </a:r>
            <a:r>
              <a:rPr lang="en-US" b="1" dirty="0"/>
              <a:t> API (Enterprise Server)</a:t>
            </a:r>
            <a:endParaRPr lang="en-US" dirty="0"/>
          </a:p>
          <a:p>
            <a:pPr marL="171450" indent="-171450">
              <a:buFont typeface="Arial" panose="020B0604020202020204" pitchFamily="34" charset="0"/>
              <a:buChar char="•"/>
            </a:pPr>
            <a:r>
              <a:rPr lang="en-US" b="1" dirty="0"/>
              <a:t>Scope:</a:t>
            </a:r>
            <a:r>
              <a:rPr lang="en-US" dirty="0"/>
              <a:t> Captures up to 120 days of non‑Git events—settings changes, permission tweaks, and membership updates—but does not include Git push/pull actions.</a:t>
            </a:r>
          </a:p>
          <a:p>
            <a:pPr marL="171450" indent="-171450">
              <a:buFont typeface="Arial" panose="020B0604020202020204" pitchFamily="34" charset="0"/>
              <a:buChar char="•"/>
            </a:pPr>
            <a:r>
              <a:rPr lang="en-US" b="1" dirty="0"/>
              <a:t>Use cases:</a:t>
            </a:r>
            <a:r>
              <a:rPr lang="en-US" dirty="0"/>
              <a:t> Ideal for deep historical analysis of administrative changes or compliance reporting.</a:t>
            </a:r>
          </a:p>
          <a:p>
            <a:pPr>
              <a:buFont typeface="Arial" panose="020B0604020202020204" pitchFamily="34" charset="0"/>
              <a:buNone/>
            </a:pPr>
            <a:endParaRPr lang="en-US" b="1" dirty="0"/>
          </a:p>
          <a:p>
            <a:pPr>
              <a:buFont typeface="Arial" panose="020B0604020202020204" pitchFamily="34" charset="0"/>
              <a:buNone/>
            </a:pPr>
            <a:r>
              <a:rPr lang="en-US" b="1" dirty="0"/>
              <a:t>Example query:</a:t>
            </a:r>
            <a:endParaRPr lang="en-US" dirty="0"/>
          </a:p>
          <a:p>
            <a:pPr>
              <a:buFont typeface="Arial" panose="020B0604020202020204" pitchFamily="34" charset="0"/>
              <a:buNone/>
            </a:pPr>
            <a:r>
              <a:rPr lang="en-US" dirty="0"/>
              <a:t>This </a:t>
            </a:r>
            <a:r>
              <a:rPr lang="en-US" dirty="0" err="1"/>
              <a:t>GraphQL</a:t>
            </a:r>
            <a:r>
              <a:rPr lang="en-US" dirty="0"/>
              <a:t> query filters to </a:t>
            </a:r>
            <a:r>
              <a:rPr lang="en-US" dirty="0" err="1"/>
              <a:t>repo.cleanup</a:t>
            </a:r>
            <a:r>
              <a:rPr lang="en-US" dirty="0"/>
              <a:t> actions within octo-org, returning the actor, timestamp, and target repository name.</a:t>
            </a:r>
          </a:p>
          <a:p>
            <a:endParaRPr lang="en-US" dirty="0"/>
          </a:p>
          <a:p>
            <a:r>
              <a:rPr lang="en-US" dirty="0"/>
              <a:t>By choosing the appropriate API and filters, you can programmatically monitor audit events, alert on suspicious activity, and maintain a searchable, long‑term audit trail outside of GitHub’s UI.</a:t>
            </a:r>
          </a:p>
          <a:p>
            <a:pPr algn="l">
              <a:spcBef>
                <a:spcPts val="2400"/>
              </a:spcBef>
              <a:spcAft>
                <a:spcPts val="900"/>
              </a:spcAft>
            </a:pPr>
            <a:endParaRPr lang="en-US" b="0" i="0" dirty="0">
              <a:solidFill>
                <a:srgbClr val="161616"/>
              </a:solidFill>
              <a:effectLst/>
              <a:latin typeface="Segoe UI" panose="020B0502040204020203" pitchFamily="34" charset="0"/>
            </a:endParaRPr>
          </a:p>
        </p:txBody>
      </p:sp>
      <p:sp>
        <p:nvSpPr>
          <p:cNvPr id="4" name="Header Placeholder 3">
            <a:extLst>
              <a:ext uri="{FF2B5EF4-FFF2-40B4-BE49-F238E27FC236}">
                <a16:creationId xmlns:a16="http://schemas.microsoft.com/office/drawing/2014/main" id="{14A187CF-6184-14DA-E95C-09CD51F1140B}"/>
              </a:ext>
            </a:extLst>
          </p:cNvPr>
          <p:cNvSpPr>
            <a:spLocks noGrp="1"/>
          </p:cNvSpPr>
          <p:nvPr>
            <p:ph type="hdr" sz="quarter" idx="10"/>
          </p:nvPr>
        </p:nvSpPr>
        <p:spPr/>
        <p:txBody>
          <a:bodyPr/>
          <a:lstStyle/>
          <a:p>
            <a:endParaRPr lang="en-US" dirty="0"/>
          </a:p>
        </p:txBody>
      </p:sp>
      <p:sp>
        <p:nvSpPr>
          <p:cNvPr id="5" name="Footer Placeholder 4">
            <a:extLst>
              <a:ext uri="{FF2B5EF4-FFF2-40B4-BE49-F238E27FC236}">
                <a16:creationId xmlns:a16="http://schemas.microsoft.com/office/drawing/2014/main" id="{036B99F8-5C91-B067-9B6D-B0A16237C8D6}"/>
              </a:ext>
            </a:extLst>
          </p:cNvPr>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68E494B2-1B29-B441-AB21-93F7FE53C6B4}"/>
              </a:ext>
            </a:extLst>
          </p:cNvPr>
          <p:cNvSpPr>
            <a:spLocks noGrp="1"/>
          </p:cNvSpPr>
          <p:nvPr>
            <p:ph type="dt" idx="12"/>
          </p:nvPr>
        </p:nvSpPr>
        <p:spPr/>
        <p:txBody>
          <a:bodyPr/>
          <a:lstStyle/>
          <a:p>
            <a:fld id="{C9F26854-F9AE-4E32-B2A5-59EE421C280D}" type="datetime8">
              <a:rPr lang="en-US" smtClean="0"/>
              <a:t>5/13/2025 8:07 AM</a:t>
            </a:fld>
            <a:endParaRPr lang="en-US" dirty="0"/>
          </a:p>
        </p:txBody>
      </p:sp>
      <p:sp>
        <p:nvSpPr>
          <p:cNvPr id="7" name="Slide Number Placeholder 6">
            <a:extLst>
              <a:ext uri="{FF2B5EF4-FFF2-40B4-BE49-F238E27FC236}">
                <a16:creationId xmlns:a16="http://schemas.microsoft.com/office/drawing/2014/main" id="{C69B0D97-2408-F70F-468B-E7E5961A288A}"/>
              </a:ext>
            </a:extLst>
          </p:cNvPr>
          <p:cNvSpPr>
            <a:spLocks noGrp="1"/>
          </p:cNvSpPr>
          <p:nvPr>
            <p:ph type="sldNum" sz="quarter" idx="13"/>
          </p:nvPr>
        </p:nvSpPr>
        <p:spPr/>
        <p:txBody>
          <a:bodyPr/>
          <a:lstStyle/>
          <a:p>
            <a:fld id="{B4008EB6-D09E-4580-8CD6-DDB14511944F}" type="slidenum">
              <a:rPr lang="en-US" smtClean="0"/>
              <a:pPr/>
              <a:t>34</a:t>
            </a:fld>
            <a:endParaRPr lang="en-US" dirty="0"/>
          </a:p>
        </p:txBody>
      </p:sp>
    </p:spTree>
    <p:extLst>
      <p:ext uri="{BB962C8B-B14F-4D97-AF65-F5344CB8AC3E}">
        <p14:creationId xmlns:p14="http://schemas.microsoft.com/office/powerpoint/2010/main" val="35749082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93C462-26C9-8D7C-9053-00BD38E19A6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6C74C70-5DAD-2F96-C18F-ABFAEEC6489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BAFA57C-1324-7895-2E93-8A925222B023}"/>
              </a:ext>
            </a:extLst>
          </p:cNvPr>
          <p:cNvSpPr>
            <a:spLocks noGrp="1"/>
          </p:cNvSpPr>
          <p:nvPr>
            <p:ph type="body" idx="1"/>
          </p:nvPr>
        </p:nvSpPr>
        <p:spPr/>
        <p:txBody>
          <a:bodyPr/>
          <a:lstStyle/>
          <a:p>
            <a:r>
              <a:rPr lang="en-US" dirty="0"/>
              <a:t>When a critical resource—like a repository or team—goes missing, your first step is to </a:t>
            </a:r>
            <a:r>
              <a:rPr lang="en-US" b="1" dirty="0"/>
              <a:t>identify the asset</a:t>
            </a:r>
            <a:r>
              <a:rPr lang="en-US" dirty="0"/>
              <a:t> and the corresponding audit event (for example, </a:t>
            </a:r>
            <a:r>
              <a:rPr lang="en-US" dirty="0" err="1"/>
              <a:t>repository.deleted</a:t>
            </a:r>
            <a:r>
              <a:rPr lang="en-US" dirty="0"/>
              <a:t>).</a:t>
            </a:r>
          </a:p>
          <a:p>
            <a:r>
              <a:rPr lang="en-US" dirty="0"/>
              <a:t>Next, </a:t>
            </a:r>
            <a:r>
              <a:rPr lang="en-US" b="1" dirty="0"/>
              <a:t>query the audit log</a:t>
            </a:r>
            <a:r>
              <a:rPr lang="en-US" dirty="0"/>
              <a:t> via the REST or </a:t>
            </a:r>
            <a:r>
              <a:rPr lang="en-US" dirty="0" err="1"/>
              <a:t>GraphQL</a:t>
            </a:r>
            <a:r>
              <a:rPr lang="en-US" dirty="0"/>
              <a:t> API using a phrase or query filter for that action:</a:t>
            </a:r>
          </a:p>
          <a:p>
            <a:endParaRPr lang="en-US" dirty="0"/>
          </a:p>
          <a:p>
            <a:r>
              <a:rPr lang="en-US" dirty="0"/>
              <a:t>These calls return entries showing </a:t>
            </a:r>
            <a:r>
              <a:rPr lang="en-US" b="1" dirty="0"/>
              <a:t>who</a:t>
            </a:r>
            <a:r>
              <a:rPr lang="en-US" dirty="0"/>
              <a:t> performed the deletion, </a:t>
            </a:r>
            <a:r>
              <a:rPr lang="en-US" b="1" dirty="0"/>
              <a:t>when</a:t>
            </a:r>
            <a:r>
              <a:rPr lang="en-US" dirty="0"/>
              <a:t>, and </a:t>
            </a:r>
            <a:r>
              <a:rPr lang="en-US" b="1" dirty="0"/>
              <a:t>what</a:t>
            </a:r>
            <a:r>
              <a:rPr lang="en-US" dirty="0"/>
              <a:t> was affected.</a:t>
            </a:r>
          </a:p>
          <a:p>
            <a:endParaRPr lang="en-US" dirty="0"/>
          </a:p>
          <a:p>
            <a:r>
              <a:rPr lang="en-US" dirty="0"/>
              <a:t>Finally, use that metadata—actor, timestamp, and resource name—to </a:t>
            </a:r>
            <a:r>
              <a:rPr lang="en-US" b="1" dirty="0"/>
              <a:t>remediate</a:t>
            </a:r>
            <a:r>
              <a:rPr lang="en-US" dirty="0"/>
              <a:t> the issue. This might mean restoring the repository from a backup, re‑inviting team members, or adjusting permissions to prevent future accidental deletions. By following these steps, you can quickly recover missing assets and tighten your governance controls.</a:t>
            </a:r>
          </a:p>
          <a:p>
            <a:pPr algn="l">
              <a:spcBef>
                <a:spcPts val="2400"/>
              </a:spcBef>
              <a:spcAft>
                <a:spcPts val="900"/>
              </a:spcAft>
            </a:pPr>
            <a:endParaRPr lang="en-US" b="0" i="0" dirty="0">
              <a:solidFill>
                <a:srgbClr val="161616"/>
              </a:solidFill>
              <a:effectLst/>
              <a:latin typeface="Segoe UI" panose="020B0502040204020203" pitchFamily="34" charset="0"/>
            </a:endParaRPr>
          </a:p>
        </p:txBody>
      </p:sp>
      <p:sp>
        <p:nvSpPr>
          <p:cNvPr id="4" name="Header Placeholder 3">
            <a:extLst>
              <a:ext uri="{FF2B5EF4-FFF2-40B4-BE49-F238E27FC236}">
                <a16:creationId xmlns:a16="http://schemas.microsoft.com/office/drawing/2014/main" id="{14A187CF-6184-14DA-E95C-09CD51F1140B}"/>
              </a:ext>
            </a:extLst>
          </p:cNvPr>
          <p:cNvSpPr>
            <a:spLocks noGrp="1"/>
          </p:cNvSpPr>
          <p:nvPr>
            <p:ph type="hdr" sz="quarter" idx="10"/>
          </p:nvPr>
        </p:nvSpPr>
        <p:spPr/>
        <p:txBody>
          <a:bodyPr/>
          <a:lstStyle/>
          <a:p>
            <a:endParaRPr lang="en-US" dirty="0"/>
          </a:p>
        </p:txBody>
      </p:sp>
      <p:sp>
        <p:nvSpPr>
          <p:cNvPr id="5" name="Footer Placeholder 4">
            <a:extLst>
              <a:ext uri="{FF2B5EF4-FFF2-40B4-BE49-F238E27FC236}">
                <a16:creationId xmlns:a16="http://schemas.microsoft.com/office/drawing/2014/main" id="{036B99F8-5C91-B067-9B6D-B0A16237C8D6}"/>
              </a:ext>
            </a:extLst>
          </p:cNvPr>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68E494B2-1B29-B441-AB21-93F7FE53C6B4}"/>
              </a:ext>
            </a:extLst>
          </p:cNvPr>
          <p:cNvSpPr>
            <a:spLocks noGrp="1"/>
          </p:cNvSpPr>
          <p:nvPr>
            <p:ph type="dt" idx="12"/>
          </p:nvPr>
        </p:nvSpPr>
        <p:spPr/>
        <p:txBody>
          <a:bodyPr/>
          <a:lstStyle/>
          <a:p>
            <a:fld id="{C9F26854-F9AE-4E32-B2A5-59EE421C280D}" type="datetime8">
              <a:rPr lang="en-US" smtClean="0"/>
              <a:t>5/13/2025 8:07 AM</a:t>
            </a:fld>
            <a:endParaRPr lang="en-US" dirty="0"/>
          </a:p>
        </p:txBody>
      </p:sp>
      <p:sp>
        <p:nvSpPr>
          <p:cNvPr id="7" name="Slide Number Placeholder 6">
            <a:extLst>
              <a:ext uri="{FF2B5EF4-FFF2-40B4-BE49-F238E27FC236}">
                <a16:creationId xmlns:a16="http://schemas.microsoft.com/office/drawing/2014/main" id="{C69B0D97-2408-F70F-468B-E7E5961A288A}"/>
              </a:ext>
            </a:extLst>
          </p:cNvPr>
          <p:cNvSpPr>
            <a:spLocks noGrp="1"/>
          </p:cNvSpPr>
          <p:nvPr>
            <p:ph type="sldNum" sz="quarter" idx="13"/>
          </p:nvPr>
        </p:nvSpPr>
        <p:spPr/>
        <p:txBody>
          <a:bodyPr/>
          <a:lstStyle/>
          <a:p>
            <a:fld id="{B4008EB6-D09E-4580-8CD6-DDB14511944F}" type="slidenum">
              <a:rPr lang="en-US" smtClean="0"/>
              <a:pPr/>
              <a:t>35</a:t>
            </a:fld>
            <a:endParaRPr lang="en-US" dirty="0"/>
          </a:p>
        </p:txBody>
      </p:sp>
    </p:spTree>
    <p:extLst>
      <p:ext uri="{BB962C8B-B14F-4D97-AF65-F5344CB8AC3E}">
        <p14:creationId xmlns:p14="http://schemas.microsoft.com/office/powerpoint/2010/main" val="167092159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DC0192-F9EF-4EF3-255F-56670B8BA54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E0F7FBB-4C95-4D0B-7F1E-686C214B6BB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F8C7964-D8C0-513C-5055-08CDA988616B}"/>
              </a:ext>
            </a:extLst>
          </p:cNvPr>
          <p:cNvSpPr>
            <a:spLocks noGrp="1"/>
          </p:cNvSpPr>
          <p:nvPr>
            <p:ph type="body" idx="1"/>
          </p:nvPr>
        </p:nvSpPr>
        <p:spPr/>
        <p:txBody>
          <a:bodyPr/>
          <a:lstStyle/>
          <a:p>
            <a:r>
              <a:rPr lang="en-US" dirty="0"/>
              <a:t>GitHub’s audit logs serve multiple critical purposes across security, compliance, and operations: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b="1" dirty="0"/>
              <a:t>Security incidents:</a:t>
            </a:r>
            <a:r>
              <a:rPr lang="en-US" dirty="0"/>
              <a:t> When you suspect unauthorized access or data exfiltration, audit logs let you trace exactly which user or token performed specific actions—helping you reconstruct an attacker’s path and contain the breach.</a:t>
            </a:r>
          </a:p>
          <a:p>
            <a:pPr marL="171450" indent="-171450">
              <a:buFont typeface="Arial" panose="020B0604020202020204" pitchFamily="34" charset="0"/>
              <a:buChar char="•"/>
            </a:pPr>
            <a:r>
              <a:rPr lang="en-US" b="1" dirty="0"/>
              <a:t>Compliance audits:</a:t>
            </a:r>
            <a:r>
              <a:rPr lang="en-US" dirty="0"/>
              <a:t> External auditors often require proof that you enforce policies consistently. By exporting audit logs for SOC 2 or ISO 27001 reviews, you can demonstrate that controls—like branch protection changes or permission updates—were applied according to your stated procedures.</a:t>
            </a:r>
          </a:p>
          <a:p>
            <a:pPr marL="171450" indent="-171450">
              <a:buFont typeface="Arial" panose="020B0604020202020204" pitchFamily="34" charset="0"/>
              <a:buChar char="•"/>
            </a:pPr>
            <a:r>
              <a:rPr lang="en-US" b="1" dirty="0"/>
              <a:t>Operational troubleshooting:</a:t>
            </a:r>
            <a:r>
              <a:rPr lang="en-US" dirty="0"/>
              <a:t> CI/CD pipelines sometimes fail or behave unexpectedly due to permission misconfigurations or workflow changes. Reviewing audit entries for events like </a:t>
            </a:r>
            <a:r>
              <a:rPr lang="en-US" dirty="0" err="1"/>
              <a:t>workflow.run</a:t>
            </a:r>
            <a:r>
              <a:rPr lang="en-US" dirty="0"/>
              <a:t> or </a:t>
            </a:r>
            <a:r>
              <a:rPr lang="en-US" dirty="0" err="1"/>
              <a:t>permission.update</a:t>
            </a:r>
            <a:r>
              <a:rPr lang="en-US" dirty="0"/>
              <a:t> helps you pinpoint the root cause without guesswork.</a:t>
            </a:r>
          </a:p>
          <a:p>
            <a:pPr marL="171450" indent="-171450">
              <a:buFont typeface="Arial" panose="020B0604020202020204" pitchFamily="34" charset="0"/>
              <a:buChar char="•"/>
            </a:pPr>
            <a:r>
              <a:rPr lang="en-US" b="1" dirty="0"/>
              <a:t>Access monitoring:</a:t>
            </a:r>
            <a:r>
              <a:rPr lang="en-US" dirty="0"/>
              <a:t> To ensure tokens and SSH keys aren’t being abused, you can filter logs for </a:t>
            </a:r>
            <a:r>
              <a:rPr lang="en-US" dirty="0" err="1"/>
              <a:t>git.push</a:t>
            </a:r>
            <a:r>
              <a:rPr lang="en-US" dirty="0"/>
              <a:t> or </a:t>
            </a:r>
            <a:r>
              <a:rPr lang="en-US" dirty="0" err="1"/>
              <a:t>oauth.token_created</a:t>
            </a:r>
            <a:r>
              <a:rPr lang="en-US" dirty="0"/>
              <a:t> events—allowing you to spot unusual patterns in API or Git activity and revoke compromised credentials before they cause harm.</a:t>
            </a:r>
          </a:p>
          <a:p>
            <a:endParaRPr lang="en-US" dirty="0"/>
          </a:p>
        </p:txBody>
      </p:sp>
      <p:sp>
        <p:nvSpPr>
          <p:cNvPr id="4" name="Header Placeholder 3">
            <a:extLst>
              <a:ext uri="{FF2B5EF4-FFF2-40B4-BE49-F238E27FC236}">
                <a16:creationId xmlns:a16="http://schemas.microsoft.com/office/drawing/2014/main" id="{CDD359EC-6632-5D36-7A3B-286600CD0C73}"/>
              </a:ext>
            </a:extLst>
          </p:cNvPr>
          <p:cNvSpPr>
            <a:spLocks noGrp="1"/>
          </p:cNvSpPr>
          <p:nvPr>
            <p:ph type="hdr" sz="quarter"/>
          </p:nvPr>
        </p:nvSpPr>
        <p:spPr/>
        <p:txBody>
          <a:bodyPr/>
          <a:lstStyle/>
          <a:p>
            <a:endParaRPr lang="en-US" dirty="0"/>
          </a:p>
        </p:txBody>
      </p:sp>
      <p:sp>
        <p:nvSpPr>
          <p:cNvPr id="5" name="Footer Placeholder 4">
            <a:extLst>
              <a:ext uri="{FF2B5EF4-FFF2-40B4-BE49-F238E27FC236}">
                <a16:creationId xmlns:a16="http://schemas.microsoft.com/office/drawing/2014/main" id="{251221ED-3351-43B6-460C-D1E78560C990}"/>
              </a:ext>
            </a:extLst>
          </p:cNvPr>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65B3F174-2F7F-E032-F2AD-434935BEB298}"/>
              </a:ext>
            </a:extLst>
          </p:cNvPr>
          <p:cNvSpPr>
            <a:spLocks noGrp="1"/>
          </p:cNvSpPr>
          <p:nvPr>
            <p:ph type="dt" idx="1"/>
          </p:nvPr>
        </p:nvSpPr>
        <p:spPr/>
        <p:txBody>
          <a:bodyPr/>
          <a:lstStyle/>
          <a:p>
            <a:fld id="{61486BA7-839C-4D2B-BD52-EF0BBA8433FD}" type="datetime8">
              <a:rPr lang="en-US" smtClean="0"/>
              <a:t>5/13/2025 8:07 AM</a:t>
            </a:fld>
            <a:endParaRPr lang="en-US" dirty="0"/>
          </a:p>
        </p:txBody>
      </p:sp>
      <p:sp>
        <p:nvSpPr>
          <p:cNvPr id="7" name="Slide Number Placeholder 6">
            <a:extLst>
              <a:ext uri="{FF2B5EF4-FFF2-40B4-BE49-F238E27FC236}">
                <a16:creationId xmlns:a16="http://schemas.microsoft.com/office/drawing/2014/main" id="{E6833F79-CCE0-8679-EA16-0A1FF7060364}"/>
              </a:ext>
            </a:extLst>
          </p:cNvPr>
          <p:cNvSpPr>
            <a:spLocks noGrp="1"/>
          </p:cNvSpPr>
          <p:nvPr>
            <p:ph type="sldNum" sz="quarter" idx="5"/>
          </p:nvPr>
        </p:nvSpPr>
        <p:spPr/>
        <p:txBody>
          <a:bodyPr/>
          <a:lstStyle/>
          <a:p>
            <a:fld id="{B4008EB6-D09E-4580-8CD6-DDB14511944F}" type="slidenum">
              <a:rPr lang="en-US" smtClean="0"/>
              <a:pPr/>
              <a:t>36</a:t>
            </a:fld>
            <a:endParaRPr lang="en-US" dirty="0"/>
          </a:p>
        </p:txBody>
      </p:sp>
    </p:spTree>
    <p:extLst>
      <p:ext uri="{BB962C8B-B14F-4D97-AF65-F5344CB8AC3E}">
        <p14:creationId xmlns:p14="http://schemas.microsoft.com/office/powerpoint/2010/main" val="109533393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F1EACA-91F2-947E-5311-77D1C398DF9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2643248-3BA9-91FD-23FD-CF63DF385AA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ED0F7C6-D9B5-5102-72DC-22CFCF848785}"/>
              </a:ext>
            </a:extLst>
          </p:cNvPr>
          <p:cNvSpPr>
            <a:spLocks noGrp="1"/>
          </p:cNvSpPr>
          <p:nvPr>
            <p:ph type="body" idx="1"/>
          </p:nvPr>
        </p:nvSpPr>
        <p:spPr/>
        <p:txBody>
          <a:bodyPr/>
          <a:lstStyle/>
          <a:p>
            <a:r>
              <a:rPr lang="en-US" dirty="0"/>
              <a:t>GitHub’s audit logs are not just a record of activity—they’re a critical component of your security and compliance strategy. On </a:t>
            </a:r>
            <a:r>
              <a:rPr lang="en-US" b="1" dirty="0"/>
              <a:t>Enterprise Cloud</a:t>
            </a:r>
            <a:r>
              <a:rPr lang="en-US" dirty="0"/>
              <a:t>, logs are retained for </a:t>
            </a:r>
            <a:r>
              <a:rPr lang="en-US" b="1" dirty="0"/>
              <a:t>90 days</a:t>
            </a:r>
            <a:r>
              <a:rPr lang="en-US" dirty="0"/>
              <a:t>, while </a:t>
            </a:r>
            <a:r>
              <a:rPr lang="en-US" b="1" dirty="0"/>
              <a:t>Enterprise Server</a:t>
            </a:r>
            <a:r>
              <a:rPr lang="en-US" dirty="0"/>
              <a:t> holds them for </a:t>
            </a:r>
            <a:r>
              <a:rPr lang="en-US" b="1" dirty="0"/>
              <a:t>120 days</a:t>
            </a:r>
            <a:r>
              <a:rPr lang="en-US" dirty="0"/>
              <a:t>, giving you a clear window for investigation. Access to these logs is tightly controlled: only </a:t>
            </a:r>
            <a:r>
              <a:rPr lang="en-US" b="1" dirty="0"/>
              <a:t>owners</a:t>
            </a:r>
            <a:r>
              <a:rPr lang="en-US" dirty="0"/>
              <a:t> and </a:t>
            </a:r>
            <a:r>
              <a:rPr lang="en-US" b="1" dirty="0"/>
              <a:t>security managers</a:t>
            </a:r>
            <a:r>
              <a:rPr lang="en-US" dirty="0"/>
              <a:t> can view them, which enforces the principle of least privilege.</a:t>
            </a:r>
          </a:p>
          <a:p>
            <a:endParaRPr lang="en-US" dirty="0"/>
          </a:p>
          <a:p>
            <a:r>
              <a:rPr lang="en-US" dirty="0"/>
              <a:t>Every log entry includes the </a:t>
            </a:r>
            <a:r>
              <a:rPr lang="en-US" b="1" dirty="0"/>
              <a:t>source IP address</a:t>
            </a:r>
            <a:r>
              <a:rPr lang="en-US" dirty="0"/>
              <a:t>, helping you detect unusual login patterns or geolocation anomalies. And because GitHub meets major </a:t>
            </a:r>
            <a:r>
              <a:rPr lang="en-US" b="1" dirty="0"/>
              <a:t>regional data‑handling requirements</a:t>
            </a:r>
            <a:r>
              <a:rPr lang="en-US" dirty="0"/>
              <a:t>, you can rely on these logs to satisfy GDPR, HIPAA, or other compliance mandates without managing separate audit systems.</a:t>
            </a:r>
          </a:p>
          <a:p>
            <a:endParaRPr lang="en-US" dirty="0"/>
          </a:p>
          <a:p>
            <a:endParaRPr lang="en-US" dirty="0"/>
          </a:p>
          <a:p>
            <a:r>
              <a:rPr lang="en-US" dirty="0"/>
              <a:t>For longer‑term retention and centralized analysis, you can </a:t>
            </a:r>
            <a:r>
              <a:rPr lang="en-US" b="1" dirty="0"/>
              <a:t>stream audit logs</a:t>
            </a:r>
            <a:r>
              <a:rPr lang="en-US" dirty="0"/>
              <a:t> in real time to your SIEM platform—whether that’s Splunk, Datadog, or another. Simply go to </a:t>
            </a:r>
            <a:r>
              <a:rPr lang="en-US" b="1" dirty="0"/>
              <a:t>Settings → Audit log</a:t>
            </a:r>
            <a:r>
              <a:rPr lang="en-US" dirty="0"/>
              <a:t>, scroll to the </a:t>
            </a:r>
            <a:r>
              <a:rPr lang="en-US" b="1" dirty="0"/>
              <a:t>Streaming</a:t>
            </a:r>
            <a:r>
              <a:rPr lang="en-US" dirty="0"/>
              <a:t> section, and configure your destination—like AWS S3 or Azure Event Hubs. Once set up, verify that events are arriving downstream, giving you both immediate alerts and an audit‑ready archive beyond GitHub’s native retention window.</a:t>
            </a:r>
          </a:p>
          <a:p>
            <a:endParaRPr lang="en-US" b="0" i="0" dirty="0">
              <a:solidFill>
                <a:srgbClr val="161616"/>
              </a:solidFill>
              <a:effectLst/>
              <a:latin typeface="Segoe UI" panose="020B0502040204020203" pitchFamily="34" charset="0"/>
            </a:endParaRPr>
          </a:p>
          <a:p>
            <a:r>
              <a:rPr lang="en-US" dirty="0"/>
              <a:t>Beyond standard org and repo events, GitHub provides specialized audit streams: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b="1" dirty="0"/>
              <a:t>Git Activity Log</a:t>
            </a:r>
            <a:r>
              <a:rPr lang="en-US" dirty="0"/>
              <a:t>: Tracks code operations—pushes, pulls, merges—using filters like phrase=</a:t>
            </a:r>
            <a:r>
              <a:rPr lang="en-US" dirty="0" err="1"/>
              <a:t>git.push</a:t>
            </a:r>
            <a:r>
              <a:rPr lang="en-US" dirty="0"/>
              <a:t>.</a:t>
            </a:r>
          </a:p>
          <a:p>
            <a:pPr marL="171450" indent="-171450">
              <a:buFont typeface="Arial" panose="020B0604020202020204" pitchFamily="34" charset="0"/>
              <a:buChar char="•"/>
            </a:pPr>
            <a:r>
              <a:rPr lang="en-US" b="1" dirty="0"/>
              <a:t>API Activity Log</a:t>
            </a:r>
            <a:r>
              <a:rPr lang="en-US" dirty="0"/>
              <a:t>: Monitors all REST and </a:t>
            </a:r>
            <a:r>
              <a:rPr lang="en-US" dirty="0" err="1"/>
              <a:t>GraphQL</a:t>
            </a:r>
            <a:r>
              <a:rPr lang="en-US" dirty="0"/>
              <a:t> calls (phrase=</a:t>
            </a:r>
            <a:r>
              <a:rPr lang="en-US" dirty="0" err="1"/>
              <a:t>api.request</a:t>
            </a:r>
            <a:r>
              <a:rPr lang="en-US" dirty="0"/>
              <a:t>), so you can spot abnormal API usage.</a:t>
            </a:r>
          </a:p>
          <a:p>
            <a:pPr marL="171450" indent="-171450">
              <a:buFont typeface="Arial" panose="020B0604020202020204" pitchFamily="34" charset="0"/>
              <a:buChar char="•"/>
            </a:pPr>
            <a:r>
              <a:rPr lang="en-US" b="1" dirty="0"/>
              <a:t>Enterprise Managed Users (EMU)</a:t>
            </a:r>
            <a:r>
              <a:rPr lang="en-US" dirty="0"/>
              <a:t>: Captures events specific to EMU accounts, such as </a:t>
            </a:r>
            <a:r>
              <a:rPr lang="en-US" dirty="0" err="1"/>
              <a:t>user.login</a:t>
            </a:r>
            <a:r>
              <a:rPr lang="en-US" dirty="0"/>
              <a:t>, </a:t>
            </a:r>
            <a:r>
              <a:rPr lang="en-US" dirty="0" err="1"/>
              <a:t>repository.permissions_updated</a:t>
            </a:r>
            <a:r>
              <a:rPr lang="en-US" dirty="0"/>
              <a:t>, and </a:t>
            </a:r>
            <a:r>
              <a:rPr lang="en-US" dirty="0" err="1"/>
              <a:t>repository.forked</a:t>
            </a:r>
            <a:r>
              <a:rPr lang="en-US" dirty="0"/>
              <a:t>.</a:t>
            </a:r>
          </a:p>
          <a:p>
            <a:pPr marL="171450" indent="-171450">
              <a:buFont typeface="Arial" panose="020B0604020202020204" pitchFamily="34" charset="0"/>
              <a:buChar char="•"/>
            </a:pPr>
            <a:r>
              <a:rPr lang="en-US" b="1" dirty="0"/>
              <a:t>Token Usage</a:t>
            </a:r>
            <a:r>
              <a:rPr lang="en-US" dirty="0"/>
              <a:t>: By filtering on phrase=token, you can identify when tokens are created or used—key for detecting compromised credentials.</a:t>
            </a:r>
          </a:p>
          <a:p>
            <a:endParaRPr lang="en-US" b="0" i="0" dirty="0">
              <a:solidFill>
                <a:srgbClr val="161616"/>
              </a:solidFill>
              <a:effectLst/>
              <a:latin typeface="Segoe UI" panose="020B0502040204020203" pitchFamily="34" charset="0"/>
            </a:endParaRPr>
          </a:p>
        </p:txBody>
      </p:sp>
      <p:sp>
        <p:nvSpPr>
          <p:cNvPr id="4" name="Header Placeholder 3">
            <a:extLst>
              <a:ext uri="{FF2B5EF4-FFF2-40B4-BE49-F238E27FC236}">
                <a16:creationId xmlns:a16="http://schemas.microsoft.com/office/drawing/2014/main" id="{7229F097-4FFE-0FC6-B3D7-BF35B761E832}"/>
              </a:ext>
            </a:extLst>
          </p:cNvPr>
          <p:cNvSpPr>
            <a:spLocks noGrp="1"/>
          </p:cNvSpPr>
          <p:nvPr>
            <p:ph type="hdr" sz="quarter"/>
          </p:nvPr>
        </p:nvSpPr>
        <p:spPr/>
        <p:txBody>
          <a:bodyPr/>
          <a:lstStyle/>
          <a:p>
            <a:endParaRPr lang="en-US" dirty="0"/>
          </a:p>
        </p:txBody>
      </p:sp>
      <p:sp>
        <p:nvSpPr>
          <p:cNvPr id="5" name="Footer Placeholder 4">
            <a:extLst>
              <a:ext uri="{FF2B5EF4-FFF2-40B4-BE49-F238E27FC236}">
                <a16:creationId xmlns:a16="http://schemas.microsoft.com/office/drawing/2014/main" id="{735845DA-44AE-5EE8-0252-4E3D5F7DABB7}"/>
              </a:ext>
            </a:extLst>
          </p:cNvPr>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70461713-7AB6-80D0-F7BE-822FF0FD6BD1}"/>
              </a:ext>
            </a:extLst>
          </p:cNvPr>
          <p:cNvSpPr>
            <a:spLocks noGrp="1"/>
          </p:cNvSpPr>
          <p:nvPr>
            <p:ph type="dt" idx="1"/>
          </p:nvPr>
        </p:nvSpPr>
        <p:spPr/>
        <p:txBody>
          <a:bodyPr/>
          <a:lstStyle/>
          <a:p>
            <a:fld id="{61486BA7-839C-4D2B-BD52-EF0BBA8433FD}" type="datetime8">
              <a:rPr lang="en-US" smtClean="0"/>
              <a:t>5/13/2025 8:07 AM</a:t>
            </a:fld>
            <a:endParaRPr lang="en-US" dirty="0"/>
          </a:p>
        </p:txBody>
      </p:sp>
      <p:sp>
        <p:nvSpPr>
          <p:cNvPr id="7" name="Slide Number Placeholder 6">
            <a:extLst>
              <a:ext uri="{FF2B5EF4-FFF2-40B4-BE49-F238E27FC236}">
                <a16:creationId xmlns:a16="http://schemas.microsoft.com/office/drawing/2014/main" id="{32FA517E-2E70-5620-B27B-F5C5420B2D9D}"/>
              </a:ext>
            </a:extLst>
          </p:cNvPr>
          <p:cNvSpPr>
            <a:spLocks noGrp="1"/>
          </p:cNvSpPr>
          <p:nvPr>
            <p:ph type="sldNum" sz="quarter" idx="5"/>
          </p:nvPr>
        </p:nvSpPr>
        <p:spPr/>
        <p:txBody>
          <a:bodyPr/>
          <a:lstStyle/>
          <a:p>
            <a:fld id="{B4008EB6-D09E-4580-8CD6-DDB14511944F}" type="slidenum">
              <a:rPr lang="en-US" smtClean="0"/>
              <a:pPr/>
              <a:t>37</a:t>
            </a:fld>
            <a:endParaRPr lang="en-US" dirty="0"/>
          </a:p>
        </p:txBody>
      </p:sp>
    </p:spTree>
    <p:extLst>
      <p:ext uri="{BB962C8B-B14F-4D97-AF65-F5344CB8AC3E}">
        <p14:creationId xmlns:p14="http://schemas.microsoft.com/office/powerpoint/2010/main" val="276958442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F1EACA-91F2-947E-5311-77D1C398DF9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2643248-3BA9-91FD-23FD-CF63DF385AA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ED0F7C6-D9B5-5102-72DC-22CFCF848785}"/>
              </a:ext>
            </a:extLst>
          </p:cNvPr>
          <p:cNvSpPr>
            <a:spLocks noGrp="1"/>
          </p:cNvSpPr>
          <p:nvPr>
            <p:ph type="body" idx="1"/>
          </p:nvPr>
        </p:nvSpPr>
        <p:spPr/>
        <p:txBody>
          <a:bodyPr/>
          <a:lstStyle/>
          <a:p>
            <a:r>
              <a:rPr lang="en-US" dirty="0"/>
              <a:t>GitHub provides a comprehensive suite of built-in security controls to harden your repositories. Let’s walk through the essentials:</a:t>
            </a:r>
          </a:p>
          <a:p>
            <a:pPr>
              <a:buFont typeface="+mj-lt"/>
              <a:buAutoNum type="arabicPeriod"/>
            </a:pPr>
            <a:r>
              <a:rPr lang="en-US" b="1" dirty="0" err="1"/>
              <a:t>SECURITY.md</a:t>
            </a:r>
            <a:endParaRPr lang="en-US" dirty="0"/>
          </a:p>
          <a:p>
            <a:pPr marL="742950" lvl="1" indent="-285750">
              <a:buFont typeface="+mj-lt"/>
              <a:buAutoNum type="arabicPeriod"/>
            </a:pPr>
            <a:r>
              <a:rPr lang="en-US" dirty="0"/>
              <a:t>Use this file to define exactly how—and to whom—contributors should report vulnerabilities, and to list the versions of your project you actively support. It sets clear expectations and channels for responsible disclosure.</a:t>
            </a:r>
          </a:p>
          <a:p>
            <a:pPr>
              <a:buFont typeface="+mj-lt"/>
              <a:buAutoNum type="arabicPeriod"/>
            </a:pPr>
            <a:r>
              <a:rPr lang="en-US" b="1" dirty="0"/>
              <a:t>Branch Protection</a:t>
            </a:r>
            <a:endParaRPr lang="en-US" dirty="0"/>
          </a:p>
          <a:p>
            <a:pPr marL="742950" lvl="1" indent="-285750">
              <a:buFont typeface="+mj-lt"/>
              <a:buAutoNum type="arabicPeriod"/>
            </a:pPr>
            <a:r>
              <a:rPr lang="en-US" dirty="0"/>
              <a:t>Enforce pull‑request reviews, require passing status checks (like your CI builds or linters), and mandate commit signing to ensure that every change is vetted, tested, and attributable before it reaches your protected branches.</a:t>
            </a:r>
          </a:p>
          <a:p>
            <a:pPr>
              <a:buFont typeface="+mj-lt"/>
              <a:buAutoNum type="arabicPeriod"/>
            </a:pPr>
            <a:r>
              <a:rPr lang="en-US" b="1" dirty="0" err="1"/>
              <a:t>Dependabot</a:t>
            </a:r>
            <a:r>
              <a:rPr lang="en-US" b="1" dirty="0"/>
              <a:t> Alerts</a:t>
            </a:r>
            <a:endParaRPr lang="en-US" dirty="0"/>
          </a:p>
          <a:p>
            <a:pPr marL="742950" lvl="1" indent="-285750">
              <a:buFont typeface="+mj-lt"/>
              <a:buAutoNum type="arabicPeriod"/>
            </a:pPr>
            <a:r>
              <a:rPr lang="en-US" dirty="0"/>
              <a:t>Automatically notify your team when a dependency has a known vulnerability, and even open pull requests to update to safer versions—keeping your supply chain secure with minimal manual effort.</a:t>
            </a:r>
          </a:p>
          <a:p>
            <a:pPr>
              <a:buFont typeface="+mj-lt"/>
              <a:buAutoNum type="arabicPeriod"/>
            </a:pPr>
            <a:r>
              <a:rPr lang="en-US" b="1" dirty="0"/>
              <a:t>Code Scanning</a:t>
            </a:r>
            <a:endParaRPr lang="en-US" dirty="0"/>
          </a:p>
          <a:p>
            <a:pPr marL="742950" lvl="1" indent="-285750">
              <a:buFont typeface="+mj-lt"/>
              <a:buAutoNum type="arabicPeriod"/>
            </a:pPr>
            <a:r>
              <a:rPr lang="en-US" dirty="0"/>
              <a:t>Powered by </a:t>
            </a:r>
            <a:r>
              <a:rPr lang="en-US" dirty="0" err="1"/>
              <a:t>CodeQL</a:t>
            </a:r>
            <a:r>
              <a:rPr lang="en-US" dirty="0"/>
              <a:t>, this feature continuously analyzes your code for security flaws and common errors, surfacing results directly in your pull‑request workflow so you can triage and fix issues early.</a:t>
            </a:r>
          </a:p>
          <a:p>
            <a:pPr>
              <a:buFont typeface="+mj-lt"/>
              <a:buAutoNum type="arabicPeriod"/>
            </a:pPr>
            <a:r>
              <a:rPr lang="en-US" b="1" dirty="0"/>
              <a:t>Secret Scanning &amp; Push Protection</a:t>
            </a:r>
            <a:endParaRPr lang="en-US" dirty="0"/>
          </a:p>
          <a:p>
            <a:pPr marL="742950" lvl="1" indent="-285750">
              <a:buFont typeface="+mj-lt"/>
              <a:buAutoNum type="arabicPeriod"/>
            </a:pPr>
            <a:r>
              <a:rPr lang="en-US" dirty="0"/>
              <a:t>Detect API keys, tokens, and other credentials in real time as they’re committed. Push protection can block these commits entirely, preventing secrets from ever landing in your history.</a:t>
            </a:r>
          </a:p>
          <a:p>
            <a:pPr>
              <a:buFont typeface="+mj-lt"/>
              <a:buAutoNum type="arabicPeriod"/>
            </a:pPr>
            <a:r>
              <a:rPr lang="en-US" b="1" dirty="0"/>
              <a:t>Security Advisories</a:t>
            </a:r>
            <a:endParaRPr lang="en-US" dirty="0"/>
          </a:p>
          <a:p>
            <a:pPr marL="742950" lvl="1" indent="-285750">
              <a:buFont typeface="+mj-lt"/>
              <a:buAutoNum type="arabicPeriod"/>
            </a:pPr>
            <a:r>
              <a:rPr lang="en-US" dirty="0"/>
              <a:t>Collaborate privately on fixes, draft detailed advisories, and then publish to notify users and the broader community—integrating with the CVE ecosystem for standardized vulnerability tracking.</a:t>
            </a:r>
          </a:p>
          <a:p>
            <a:pPr>
              <a:buFont typeface="+mj-lt"/>
              <a:buAutoNum type="arabicPeriod"/>
            </a:pPr>
            <a:r>
              <a:rPr lang="en-US" b="1" dirty="0"/>
              <a:t>Dependency Graph</a:t>
            </a:r>
            <a:endParaRPr lang="en-US" dirty="0"/>
          </a:p>
          <a:p>
            <a:pPr marL="742950" lvl="1" indent="-285750">
              <a:buFont typeface="+mj-lt"/>
              <a:buAutoNum type="arabicPeriod"/>
            </a:pPr>
            <a:r>
              <a:rPr lang="en-US" dirty="0"/>
              <a:t>Visualize every direct and transitive library your project depends on, so you can audit your entire dependency tree at a glance and understand your risk surface.</a:t>
            </a:r>
          </a:p>
          <a:p>
            <a:pPr>
              <a:buFont typeface="+mj-lt"/>
              <a:buAutoNum type="arabicPeriod"/>
            </a:pPr>
            <a:r>
              <a:rPr lang="en-US" b="1" dirty="0"/>
              <a:t>Two‑Factor Authentication (2FA) &amp; Role‑Based Access Control (RBAC)</a:t>
            </a:r>
            <a:endParaRPr lang="en-US" dirty="0"/>
          </a:p>
          <a:p>
            <a:pPr marL="742950" lvl="1" indent="-285750">
              <a:buFont typeface="+mj-lt"/>
              <a:buAutoNum type="arabicPeriod"/>
            </a:pPr>
            <a:r>
              <a:rPr lang="en-US" dirty="0"/>
              <a:t>Require 2FA for all contributors to prevent account takeover, and apply the principle of least privilege with fine‑grained repository roles—ensuring users have only the permissions they need.</a:t>
            </a:r>
          </a:p>
          <a:p>
            <a:endParaRPr lang="en-US" dirty="0"/>
          </a:p>
          <a:p>
            <a:r>
              <a:rPr lang="en-US" dirty="0"/>
              <a:t>By enabling and configuring these features, you build a layered defense that guards your code, dependencies, and secrets—while still empowering your team to deliver software quickly and confidently.</a:t>
            </a:r>
          </a:p>
          <a:p>
            <a:endParaRPr lang="en-US" b="0" i="0" dirty="0">
              <a:solidFill>
                <a:srgbClr val="161616"/>
              </a:solidFill>
              <a:effectLst/>
              <a:latin typeface="Segoe UI" panose="020B0502040204020203" pitchFamily="34" charset="0"/>
            </a:endParaRPr>
          </a:p>
        </p:txBody>
      </p:sp>
      <p:sp>
        <p:nvSpPr>
          <p:cNvPr id="4" name="Header Placeholder 3">
            <a:extLst>
              <a:ext uri="{FF2B5EF4-FFF2-40B4-BE49-F238E27FC236}">
                <a16:creationId xmlns:a16="http://schemas.microsoft.com/office/drawing/2014/main" id="{7229F097-4FFE-0FC6-B3D7-BF35B761E832}"/>
              </a:ext>
            </a:extLst>
          </p:cNvPr>
          <p:cNvSpPr>
            <a:spLocks noGrp="1"/>
          </p:cNvSpPr>
          <p:nvPr>
            <p:ph type="hdr" sz="quarter"/>
          </p:nvPr>
        </p:nvSpPr>
        <p:spPr/>
        <p:txBody>
          <a:bodyPr/>
          <a:lstStyle/>
          <a:p>
            <a:endParaRPr lang="en-US" dirty="0"/>
          </a:p>
        </p:txBody>
      </p:sp>
      <p:sp>
        <p:nvSpPr>
          <p:cNvPr id="5" name="Footer Placeholder 4">
            <a:extLst>
              <a:ext uri="{FF2B5EF4-FFF2-40B4-BE49-F238E27FC236}">
                <a16:creationId xmlns:a16="http://schemas.microsoft.com/office/drawing/2014/main" id="{735845DA-44AE-5EE8-0252-4E3D5F7DABB7}"/>
              </a:ext>
            </a:extLst>
          </p:cNvPr>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70461713-7AB6-80D0-F7BE-822FF0FD6BD1}"/>
              </a:ext>
            </a:extLst>
          </p:cNvPr>
          <p:cNvSpPr>
            <a:spLocks noGrp="1"/>
          </p:cNvSpPr>
          <p:nvPr>
            <p:ph type="dt" idx="1"/>
          </p:nvPr>
        </p:nvSpPr>
        <p:spPr/>
        <p:txBody>
          <a:bodyPr/>
          <a:lstStyle/>
          <a:p>
            <a:fld id="{61486BA7-839C-4D2B-BD52-EF0BBA8433FD}" type="datetime8">
              <a:rPr lang="en-US" smtClean="0"/>
              <a:t>5/13/2025 8:07 AM</a:t>
            </a:fld>
            <a:endParaRPr lang="en-US" dirty="0"/>
          </a:p>
        </p:txBody>
      </p:sp>
      <p:sp>
        <p:nvSpPr>
          <p:cNvPr id="7" name="Slide Number Placeholder 6">
            <a:extLst>
              <a:ext uri="{FF2B5EF4-FFF2-40B4-BE49-F238E27FC236}">
                <a16:creationId xmlns:a16="http://schemas.microsoft.com/office/drawing/2014/main" id="{32FA517E-2E70-5620-B27B-F5C5420B2D9D}"/>
              </a:ext>
            </a:extLst>
          </p:cNvPr>
          <p:cNvSpPr>
            <a:spLocks noGrp="1"/>
          </p:cNvSpPr>
          <p:nvPr>
            <p:ph type="sldNum" sz="quarter" idx="5"/>
          </p:nvPr>
        </p:nvSpPr>
        <p:spPr/>
        <p:txBody>
          <a:bodyPr/>
          <a:lstStyle/>
          <a:p>
            <a:fld id="{B4008EB6-D09E-4580-8CD6-DDB14511944F}" type="slidenum">
              <a:rPr lang="en-US" smtClean="0"/>
              <a:pPr/>
              <a:t>38</a:t>
            </a:fld>
            <a:endParaRPr lang="en-US" dirty="0"/>
          </a:p>
        </p:txBody>
      </p:sp>
    </p:spTree>
    <p:extLst>
      <p:ext uri="{BB962C8B-B14F-4D97-AF65-F5344CB8AC3E}">
        <p14:creationId xmlns:p14="http://schemas.microsoft.com/office/powerpoint/2010/main" val="98205141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A319AD-6128-488E-45F4-0B4C569DDDB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32F98D2-6844-54A6-5319-F8433A9D298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DB4409B-9BAB-046B-0894-60247B59902D}"/>
              </a:ext>
            </a:extLst>
          </p:cNvPr>
          <p:cNvSpPr>
            <a:spLocks noGrp="1"/>
          </p:cNvSpPr>
          <p:nvPr>
            <p:ph type="body" idx="1"/>
          </p:nvPr>
        </p:nvSpPr>
        <p:spPr/>
        <p:txBody>
          <a:bodyPr/>
          <a:lstStyle/>
          <a:p>
            <a:r>
              <a:rPr lang="en-US" dirty="0"/>
              <a:t>Let’s start with the basics: authentication tokens. GitHub provides different types of tokens based on who—or what—is doing the accessing.</a:t>
            </a:r>
          </a:p>
          <a:p>
            <a:endParaRPr lang="en-US" dirty="0"/>
          </a:p>
          <a:p>
            <a:pPr marL="171450" indent="-171450">
              <a:buFont typeface="Arial" panose="020B0604020202020204" pitchFamily="34" charset="0"/>
              <a:buChar char="•"/>
            </a:pPr>
            <a:r>
              <a:rPr lang="en-US" b="1" dirty="0"/>
              <a:t>Personal Access Tokens (PATs)</a:t>
            </a:r>
            <a:r>
              <a:rPr lang="en-US" dirty="0"/>
              <a:t> are tied to an individual user. These are like your all-purpose keys—great for personal scripts and testing, but not ideal for shared systems or long-term use.</a:t>
            </a:r>
          </a:p>
          <a:p>
            <a:pPr marL="171450" indent="-171450">
              <a:buFont typeface="Arial" panose="020B0604020202020204" pitchFamily="34" charset="0"/>
              <a:buChar char="•"/>
            </a:pPr>
            <a:r>
              <a:rPr lang="en-US" b="1" dirty="0"/>
              <a:t>Installation Tokens</a:t>
            </a:r>
            <a:r>
              <a:rPr lang="en-US" dirty="0"/>
              <a:t> are used by GitHub Apps. They’re short-lived and scoped to just what the app needs. It’s a safer and cleaner way for apps to operate independently of user accounts.</a:t>
            </a:r>
          </a:p>
          <a:p>
            <a:pPr marL="171450" indent="-171450">
              <a:buFont typeface="Arial" panose="020B0604020202020204" pitchFamily="34" charset="0"/>
              <a:buChar char="•"/>
            </a:pPr>
            <a:r>
              <a:rPr lang="en-US" b="1" dirty="0"/>
              <a:t>OAuth Tokens</a:t>
            </a:r>
            <a:r>
              <a:rPr lang="en-US" dirty="0"/>
              <a:t> come from apps that use the OAuth 2.0 flow. These are based on permissions granted by a user during an authorization step—good for integrations that users manually connect to.</a:t>
            </a:r>
          </a:p>
          <a:p>
            <a:pPr marL="171450" indent="-171450">
              <a:buFont typeface="Arial" panose="020B0604020202020204" pitchFamily="34" charset="0"/>
              <a:buChar char="•"/>
            </a:pPr>
            <a:r>
              <a:rPr lang="en-US" b="1" dirty="0"/>
              <a:t>GitHub App OAuth Tokens</a:t>
            </a:r>
            <a:r>
              <a:rPr lang="en-US" dirty="0"/>
              <a:t> are like OAuth tokens, but specific to GitHub Apps. They’re scoped and secure, with fine-grained permissions.</a:t>
            </a:r>
          </a:p>
          <a:p>
            <a:pPr marL="171450" indent="-171450">
              <a:buFont typeface="Arial" panose="020B0604020202020204" pitchFamily="34" charset="0"/>
              <a:buChar char="•"/>
            </a:pPr>
            <a:r>
              <a:rPr lang="en-US" b="1" dirty="0"/>
              <a:t>Device Tokens</a:t>
            </a:r>
            <a:r>
              <a:rPr lang="en-US" dirty="0"/>
              <a:t> help when users log in from devices that don’t have browsers—think command-line tools or IoT devices.</a:t>
            </a:r>
          </a:p>
          <a:p>
            <a:pPr marL="171450" indent="-171450">
              <a:buFont typeface="Arial" panose="020B0604020202020204" pitchFamily="34" charset="0"/>
              <a:buChar char="•"/>
            </a:pPr>
            <a:r>
              <a:rPr lang="en-US" b="1" dirty="0"/>
              <a:t>Refresh Tokens</a:t>
            </a:r>
            <a:r>
              <a:rPr lang="en-US" dirty="0"/>
              <a:t> are used with OAuth to get new access tokens without having the user log in again.</a:t>
            </a:r>
          </a:p>
          <a:p>
            <a:endParaRPr lang="en-US" dirty="0"/>
          </a:p>
          <a:p>
            <a:r>
              <a:rPr lang="en-US" dirty="0"/>
              <a:t>So why so many options? Because security and control matter. GitHub lets you choose what’s best for your workflow and risk profile.</a:t>
            </a:r>
          </a:p>
          <a:p>
            <a:pPr marL="228600" lvl="0" indent="-228600">
              <a:buFont typeface="+mj-lt"/>
              <a:buAutoNum type="arabicPeriod" startAt="2"/>
            </a:pPr>
            <a:endParaRPr lang="en-US" b="0" i="0" dirty="0">
              <a:solidFill>
                <a:srgbClr val="161616"/>
              </a:solidFill>
              <a:effectLst/>
              <a:latin typeface="Segoe UI" panose="020B0502040204020203" pitchFamily="34" charset="0"/>
            </a:endParaRPr>
          </a:p>
        </p:txBody>
      </p:sp>
      <p:sp>
        <p:nvSpPr>
          <p:cNvPr id="4" name="Header Placeholder 3">
            <a:extLst>
              <a:ext uri="{FF2B5EF4-FFF2-40B4-BE49-F238E27FC236}">
                <a16:creationId xmlns:a16="http://schemas.microsoft.com/office/drawing/2014/main" id="{76CE4D83-7232-2EA7-A68E-962BBC5B171A}"/>
              </a:ext>
            </a:extLst>
          </p:cNvPr>
          <p:cNvSpPr>
            <a:spLocks noGrp="1"/>
          </p:cNvSpPr>
          <p:nvPr>
            <p:ph type="hdr" sz="quarter" idx="10"/>
          </p:nvPr>
        </p:nvSpPr>
        <p:spPr/>
        <p:txBody>
          <a:bodyPr/>
          <a:lstStyle/>
          <a:p>
            <a:endParaRPr lang="en-US" dirty="0"/>
          </a:p>
        </p:txBody>
      </p:sp>
      <p:sp>
        <p:nvSpPr>
          <p:cNvPr id="5" name="Footer Placeholder 4">
            <a:extLst>
              <a:ext uri="{FF2B5EF4-FFF2-40B4-BE49-F238E27FC236}">
                <a16:creationId xmlns:a16="http://schemas.microsoft.com/office/drawing/2014/main" id="{E13100AD-4ADC-4F9F-913D-B9020847E11C}"/>
              </a:ext>
            </a:extLst>
          </p:cNvPr>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37279995-C4F4-293A-9CFC-AD663F4AE390}"/>
              </a:ext>
            </a:extLst>
          </p:cNvPr>
          <p:cNvSpPr>
            <a:spLocks noGrp="1"/>
          </p:cNvSpPr>
          <p:nvPr>
            <p:ph type="dt" idx="12"/>
          </p:nvPr>
        </p:nvSpPr>
        <p:spPr/>
        <p:txBody>
          <a:bodyPr/>
          <a:lstStyle/>
          <a:p>
            <a:fld id="{C9F26854-F9AE-4E32-B2A5-59EE421C280D}" type="datetime8">
              <a:rPr lang="en-US" smtClean="0"/>
              <a:t>5/13/2025 8:07 AM</a:t>
            </a:fld>
            <a:endParaRPr lang="en-US" dirty="0"/>
          </a:p>
        </p:txBody>
      </p:sp>
      <p:sp>
        <p:nvSpPr>
          <p:cNvPr id="7" name="Slide Number Placeholder 6">
            <a:extLst>
              <a:ext uri="{FF2B5EF4-FFF2-40B4-BE49-F238E27FC236}">
                <a16:creationId xmlns:a16="http://schemas.microsoft.com/office/drawing/2014/main" id="{1401B23B-D90F-7C7D-D96B-9C157228C999}"/>
              </a:ext>
            </a:extLst>
          </p:cNvPr>
          <p:cNvSpPr>
            <a:spLocks noGrp="1"/>
          </p:cNvSpPr>
          <p:nvPr>
            <p:ph type="sldNum" sz="quarter" idx="13"/>
          </p:nvPr>
        </p:nvSpPr>
        <p:spPr/>
        <p:txBody>
          <a:bodyPr/>
          <a:lstStyle/>
          <a:p>
            <a:fld id="{B4008EB6-D09E-4580-8CD6-DDB14511944F}" type="slidenum">
              <a:rPr lang="en-US" smtClean="0"/>
              <a:pPr/>
              <a:t>39</a:t>
            </a:fld>
            <a:endParaRPr lang="en-US" dirty="0"/>
          </a:p>
        </p:txBody>
      </p:sp>
    </p:spTree>
    <p:extLst>
      <p:ext uri="{BB962C8B-B14F-4D97-AF65-F5344CB8AC3E}">
        <p14:creationId xmlns:p14="http://schemas.microsoft.com/office/powerpoint/2010/main" val="9165338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unit, we’re going to formalize the guardrails that keep your projects secure and consistent. You’ll learn how to:</a:t>
            </a:r>
          </a:p>
          <a:p>
            <a:endParaRPr lang="en-US" dirty="0"/>
          </a:p>
          <a:p>
            <a:pPr marL="171450" indent="-171450">
              <a:buFont typeface="Arial" panose="020B0604020202020204" pitchFamily="34" charset="0"/>
              <a:buChar char="•"/>
            </a:pPr>
            <a:r>
              <a:rPr lang="en-US" b="1" dirty="0"/>
              <a:t>Document your security posture</a:t>
            </a:r>
            <a:r>
              <a:rPr lang="en-US" dirty="0"/>
              <a:t> with clear policies and a </a:t>
            </a:r>
            <a:r>
              <a:rPr lang="en-US" dirty="0" err="1"/>
              <a:t>SECURITY.md</a:t>
            </a:r>
            <a:r>
              <a:rPr lang="en-US" dirty="0"/>
              <a:t> so collaborators know how to report and handle vulnerabilities.</a:t>
            </a:r>
          </a:p>
          <a:p>
            <a:pPr marL="171450" indent="-171450">
              <a:buFont typeface="Arial" panose="020B0604020202020204" pitchFamily="34" charset="0"/>
              <a:buChar char="•"/>
            </a:pPr>
            <a:r>
              <a:rPr lang="en-US" b="1" dirty="0"/>
              <a:t>Apply preventive controls</a:t>
            </a:r>
            <a:r>
              <a:rPr lang="en-US" dirty="0"/>
              <a:t> like branch protection, dependency alerts, and secret scanning to catch issues before they reach production.</a:t>
            </a:r>
          </a:p>
          <a:p>
            <a:pPr marL="171450" indent="-171450">
              <a:buFont typeface="Arial" panose="020B0604020202020204" pitchFamily="34" charset="0"/>
              <a:buChar char="•"/>
            </a:pPr>
            <a:r>
              <a:rPr lang="en-US" b="1" dirty="0"/>
              <a:t>Leverage advanced features</a:t>
            </a:r>
            <a:r>
              <a:rPr lang="en-US" dirty="0"/>
              <a:t>—from enterprise compliance settings to automated remediation via </a:t>
            </a:r>
            <a:r>
              <a:rPr lang="en-US" dirty="0" err="1"/>
              <a:t>Dependabot</a:t>
            </a:r>
            <a:r>
              <a:rPr lang="en-US" dirty="0"/>
              <a:t> and security advisories.</a:t>
            </a:r>
          </a:p>
          <a:p>
            <a:pPr marL="171450" indent="-171450">
              <a:buFont typeface="Arial" panose="020B0604020202020204" pitchFamily="34" charset="0"/>
              <a:buChar char="•"/>
            </a:pPr>
            <a:r>
              <a:rPr lang="en-US" b="1" dirty="0"/>
              <a:t>Clean up sensitive data</a:t>
            </a:r>
            <a:r>
              <a:rPr lang="en-US" dirty="0"/>
              <a:t> when it inevitably slips in, and</a:t>
            </a:r>
          </a:p>
          <a:p>
            <a:pPr marL="171450" indent="-171450">
              <a:buFont typeface="Arial" panose="020B0604020202020204" pitchFamily="34" charset="0"/>
              <a:buChar char="•"/>
            </a:pPr>
            <a:r>
              <a:rPr lang="en-US" b="1" dirty="0"/>
              <a:t>Audit activity</a:t>
            </a:r>
            <a:r>
              <a:rPr lang="en-US" dirty="0"/>
              <a:t> using GitHub’s logs and rulesets to verify that policies are being followed.</a:t>
            </a:r>
          </a:p>
          <a:p>
            <a:pPr>
              <a:buFont typeface="Arial" panose="020B0604020202020204" pitchFamily="34" charset="0"/>
              <a:buChar char="•"/>
            </a:pPr>
            <a:endParaRPr lang="en-US" dirty="0"/>
          </a:p>
          <a:p>
            <a:r>
              <a:rPr lang="en-US" dirty="0"/>
              <a:t>Imagine you’re onboarding a group of new contributors: your goal is to make sure they land in the right repositories, report issues in the right format, and follow unified standards—without bottlenecking their productivity. By the end of this unit, you’ll have configured the policies and workflows that automate security best practices, so every team member can collaborate safely and efficiently.</a:t>
            </a:r>
          </a:p>
          <a:p>
            <a:pPr algn="l"/>
            <a:endParaRPr lang="en-US" b="1" i="0" dirty="0">
              <a:solidFill>
                <a:srgbClr val="161616"/>
              </a:solidFill>
              <a:effectLst/>
              <a:latin typeface="Segoe UI" panose="020B0502040204020203" pitchFamily="34" charset="0"/>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5/13/2025 8:07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356360881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A319AD-6128-488E-45F4-0B4C569DDDB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32F98D2-6844-54A6-5319-F8433A9D298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DB4409B-9BAB-046B-0894-60247B59902D}"/>
              </a:ext>
            </a:extLst>
          </p:cNvPr>
          <p:cNvSpPr>
            <a:spLocks noGrp="1"/>
          </p:cNvSpPr>
          <p:nvPr>
            <p:ph type="body" idx="1"/>
          </p:nvPr>
        </p:nvSpPr>
        <p:spPr/>
        <p:txBody>
          <a:bodyPr/>
          <a:lstStyle/>
          <a:p>
            <a:r>
              <a:rPr lang="en-US" dirty="0"/>
              <a:t>GitHub enforces API rate limits so that no one user or app can overload the system—and that includes you, even if you’re doing something totally valid!</a:t>
            </a:r>
          </a:p>
          <a:p>
            <a:endParaRPr lang="en-US" dirty="0"/>
          </a:p>
          <a:p>
            <a:pPr marL="171450" indent="-171450">
              <a:buFont typeface="Arial" panose="020B0604020202020204" pitchFamily="34" charset="0"/>
              <a:buChar char="•"/>
            </a:pPr>
            <a:r>
              <a:rPr lang="en-US" dirty="0"/>
              <a:t>If you're unauthenticated, you get 60 requests per hour.</a:t>
            </a:r>
          </a:p>
          <a:p>
            <a:pPr marL="171450" indent="-171450">
              <a:buFont typeface="Arial" panose="020B0604020202020204" pitchFamily="34" charset="0"/>
              <a:buChar char="•"/>
            </a:pPr>
            <a:r>
              <a:rPr lang="en-US" dirty="0"/>
              <a:t>With a personal access token or OAuth token, you get 5,000 per hour.</a:t>
            </a:r>
          </a:p>
          <a:p>
            <a:pPr marL="171450" indent="-171450">
              <a:buFont typeface="Arial" panose="020B0604020202020204" pitchFamily="34" charset="0"/>
              <a:buChar char="•"/>
            </a:pPr>
            <a:r>
              <a:rPr lang="en-US" dirty="0"/>
              <a:t>With GitHub Apps, the limits depend on the app’s installation and what it’s accessing.</a:t>
            </a:r>
          </a:p>
          <a:p>
            <a:endParaRPr lang="en-US" dirty="0"/>
          </a:p>
          <a:p>
            <a:r>
              <a:rPr lang="en-US" dirty="0"/>
              <a:t>To track all this, GitHub provides an </a:t>
            </a:r>
            <a:r>
              <a:rPr lang="en-US" b="1" dirty="0"/>
              <a:t>API Insights Dashboard</a:t>
            </a:r>
            <a:r>
              <a:rPr lang="en-US" dirty="0"/>
              <a:t>. It gives you a visual breakdown of how many requests you’re making, which endpoints you’re using, and when you might hit a wall.</a:t>
            </a:r>
          </a:p>
          <a:p>
            <a:r>
              <a:rPr lang="en-US" dirty="0"/>
              <a:t>You can also use the GitHub API directly to check your current usage in the following REST API request:</a:t>
            </a:r>
          </a:p>
          <a:p>
            <a:endParaRPr lang="en-US" dirty="0"/>
          </a:p>
          <a:p>
            <a:r>
              <a:rPr lang="en-US" dirty="0"/>
              <a:t>This shows you your remaining quota and when it resets.</a:t>
            </a:r>
          </a:p>
          <a:p>
            <a:endParaRPr lang="en-US" dirty="0"/>
          </a:p>
          <a:p>
            <a:r>
              <a:rPr lang="en-US" dirty="0"/>
              <a:t>To stay below the limit:</a:t>
            </a:r>
          </a:p>
          <a:p>
            <a:pPr marL="171450" indent="-171450">
              <a:buFont typeface="Arial" panose="020B0604020202020204" pitchFamily="34" charset="0"/>
              <a:buChar char="•"/>
            </a:pPr>
            <a:r>
              <a:rPr lang="en-US" dirty="0"/>
              <a:t>Authenticate your requests.</a:t>
            </a:r>
          </a:p>
          <a:p>
            <a:pPr marL="171450" indent="-171450">
              <a:buFont typeface="Arial" panose="020B0604020202020204" pitchFamily="34" charset="0"/>
              <a:buChar char="•"/>
            </a:pPr>
            <a:r>
              <a:rPr lang="en-US" dirty="0"/>
              <a:t>Be smart—don’t ask for more than you need.</a:t>
            </a:r>
          </a:p>
          <a:p>
            <a:pPr marL="171450" indent="-171450">
              <a:buFont typeface="Arial" panose="020B0604020202020204" pitchFamily="34" charset="0"/>
              <a:buChar char="•"/>
            </a:pPr>
            <a:r>
              <a:rPr lang="en-US" dirty="0"/>
              <a:t>Use pagination and webhooks instead of polling every 5 seconds.</a:t>
            </a:r>
          </a:p>
          <a:p>
            <a:endParaRPr lang="en-US" dirty="0"/>
          </a:p>
          <a:p>
            <a:pPr marL="228600" lvl="0" indent="-228600">
              <a:buFont typeface="+mj-lt"/>
              <a:buAutoNum type="arabicPeriod" startAt="2"/>
            </a:pPr>
            <a:endParaRPr lang="en-US" b="0" i="0" dirty="0">
              <a:solidFill>
                <a:srgbClr val="161616"/>
              </a:solidFill>
              <a:effectLst/>
              <a:latin typeface="Segoe UI" panose="020B0502040204020203" pitchFamily="34" charset="0"/>
            </a:endParaRPr>
          </a:p>
        </p:txBody>
      </p:sp>
      <p:sp>
        <p:nvSpPr>
          <p:cNvPr id="4" name="Header Placeholder 3">
            <a:extLst>
              <a:ext uri="{FF2B5EF4-FFF2-40B4-BE49-F238E27FC236}">
                <a16:creationId xmlns:a16="http://schemas.microsoft.com/office/drawing/2014/main" id="{76CE4D83-7232-2EA7-A68E-962BBC5B171A}"/>
              </a:ext>
            </a:extLst>
          </p:cNvPr>
          <p:cNvSpPr>
            <a:spLocks noGrp="1"/>
          </p:cNvSpPr>
          <p:nvPr>
            <p:ph type="hdr" sz="quarter" idx="10"/>
          </p:nvPr>
        </p:nvSpPr>
        <p:spPr/>
        <p:txBody>
          <a:bodyPr/>
          <a:lstStyle/>
          <a:p>
            <a:endParaRPr lang="en-US" dirty="0"/>
          </a:p>
        </p:txBody>
      </p:sp>
      <p:sp>
        <p:nvSpPr>
          <p:cNvPr id="5" name="Footer Placeholder 4">
            <a:extLst>
              <a:ext uri="{FF2B5EF4-FFF2-40B4-BE49-F238E27FC236}">
                <a16:creationId xmlns:a16="http://schemas.microsoft.com/office/drawing/2014/main" id="{E13100AD-4ADC-4F9F-913D-B9020847E11C}"/>
              </a:ext>
            </a:extLst>
          </p:cNvPr>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37279995-C4F4-293A-9CFC-AD663F4AE390}"/>
              </a:ext>
            </a:extLst>
          </p:cNvPr>
          <p:cNvSpPr>
            <a:spLocks noGrp="1"/>
          </p:cNvSpPr>
          <p:nvPr>
            <p:ph type="dt" idx="12"/>
          </p:nvPr>
        </p:nvSpPr>
        <p:spPr/>
        <p:txBody>
          <a:bodyPr/>
          <a:lstStyle/>
          <a:p>
            <a:fld id="{C9F26854-F9AE-4E32-B2A5-59EE421C280D}" type="datetime8">
              <a:rPr lang="en-US" smtClean="0"/>
              <a:t>5/13/2025 8:07 AM</a:t>
            </a:fld>
            <a:endParaRPr lang="en-US" dirty="0"/>
          </a:p>
        </p:txBody>
      </p:sp>
      <p:sp>
        <p:nvSpPr>
          <p:cNvPr id="7" name="Slide Number Placeholder 6">
            <a:extLst>
              <a:ext uri="{FF2B5EF4-FFF2-40B4-BE49-F238E27FC236}">
                <a16:creationId xmlns:a16="http://schemas.microsoft.com/office/drawing/2014/main" id="{1401B23B-D90F-7C7D-D96B-9C157228C999}"/>
              </a:ext>
            </a:extLst>
          </p:cNvPr>
          <p:cNvSpPr>
            <a:spLocks noGrp="1"/>
          </p:cNvSpPr>
          <p:nvPr>
            <p:ph type="sldNum" sz="quarter" idx="13"/>
          </p:nvPr>
        </p:nvSpPr>
        <p:spPr/>
        <p:txBody>
          <a:bodyPr/>
          <a:lstStyle/>
          <a:p>
            <a:fld id="{B4008EB6-D09E-4580-8CD6-DDB14511944F}" type="slidenum">
              <a:rPr lang="en-US" smtClean="0"/>
              <a:pPr/>
              <a:t>40</a:t>
            </a:fld>
            <a:endParaRPr lang="en-US" dirty="0"/>
          </a:p>
        </p:txBody>
      </p:sp>
    </p:spTree>
    <p:extLst>
      <p:ext uri="{BB962C8B-B14F-4D97-AF65-F5344CB8AC3E}">
        <p14:creationId xmlns:p14="http://schemas.microsoft.com/office/powerpoint/2010/main" val="278433713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it’s time to apply what you’ve learned about removing sensitive data from your Git history. In this exercise, you’ll work in a template repository that intentionally contains a commit with unwanted content. Your goal is to rewrite the history to remove that commit entirely.</a:t>
            </a:r>
          </a:p>
          <a:p>
            <a:endParaRPr lang="en-US" dirty="0"/>
          </a:p>
          <a:p>
            <a:pPr marL="228600" indent="-228600">
              <a:buFont typeface="+mj-lt"/>
              <a:buAutoNum type="arabicPeriod"/>
            </a:pPr>
            <a:r>
              <a:rPr lang="en-US" b="1" dirty="0"/>
              <a:t>Read the README</a:t>
            </a:r>
            <a:r>
              <a:rPr lang="en-US" dirty="0"/>
              <a:t> in the exercise repo to understand the scenario and how the grading workflow validates your solution.</a:t>
            </a:r>
          </a:p>
          <a:p>
            <a:pPr marL="228600" indent="-228600">
              <a:buFont typeface="+mj-lt"/>
              <a:buAutoNum type="arabicPeriod"/>
            </a:pPr>
            <a:r>
              <a:rPr lang="en-US" b="1" dirty="0"/>
              <a:t>Follow the Instructions</a:t>
            </a:r>
            <a:r>
              <a:rPr lang="en-US" dirty="0"/>
              <a:t> section step by step—using tools like git filter-branch, git filter-repo, or the BFG Repo‑Cleaner—to excise the target commit and clean up your </a:t>
            </a:r>
            <a:r>
              <a:rPr lang="en-US" dirty="0" err="1"/>
              <a:t>reflog</a:t>
            </a:r>
            <a:r>
              <a:rPr lang="en-US" dirty="0"/>
              <a:t> and garbage collection.</a:t>
            </a:r>
          </a:p>
          <a:p>
            <a:pPr marL="228600" indent="-228600">
              <a:buFont typeface="+mj-lt"/>
              <a:buAutoNum type="arabicPeriod"/>
            </a:pPr>
            <a:r>
              <a:rPr lang="en-US" b="1" dirty="0"/>
              <a:t>Verify in Actions</a:t>
            </a:r>
            <a:r>
              <a:rPr lang="en-US" dirty="0"/>
              <a:t>: After pushing your cleaned history, check the “Grading” workflow under the Actions tab for real‑time feedback and scoring.</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61486BA7-839C-4D2B-BD52-EF0BBA8433FD}" type="datetime8">
              <a:rPr lang="en-US" smtClean="0"/>
              <a:t>5/13/2025 8:07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41</a:t>
            </a:fld>
            <a:endParaRPr lang="en-US" dirty="0"/>
          </a:p>
        </p:txBody>
      </p:sp>
    </p:spTree>
    <p:extLst>
      <p:ext uri="{BB962C8B-B14F-4D97-AF65-F5344CB8AC3E}">
        <p14:creationId xmlns:p14="http://schemas.microsoft.com/office/powerpoint/2010/main" val="22480132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get stuck, revisit our previous unit on sensitive‑data removal or use the “Useful resources” links in the exercise’s README. Remember: do </a:t>
            </a:r>
            <a:r>
              <a:rPr lang="en-US" b="1" dirty="0"/>
              <a:t>not</a:t>
            </a:r>
            <a:r>
              <a:rPr lang="en-US" dirty="0"/>
              <a:t> modify the .</a:t>
            </a:r>
            <a:r>
              <a:rPr lang="en-US" dirty="0" err="1"/>
              <a:t>github</a:t>
            </a:r>
            <a:r>
              <a:rPr lang="en-US" dirty="0"/>
              <a:t>/workflows/</a:t>
            </a:r>
            <a:r>
              <a:rPr lang="en-US" dirty="0" err="1"/>
              <a:t>grading.yml</a:t>
            </a:r>
            <a:r>
              <a:rPr lang="en-US" dirty="0"/>
              <a:t> file, as it’s the script that validates your work.</a:t>
            </a:r>
          </a:p>
          <a:p>
            <a:endParaRPr lang="en-US" dirty="0"/>
          </a:p>
          <a:p>
            <a:r>
              <a:rPr lang="en-US" dirty="0"/>
              <a:t>When you’ve successfully scrubbed the commit and seen a passing grade, return here for a quick knowledge check, a summary of your takeaways, and—of course—your well‑earned badge!</a:t>
            </a:r>
          </a:p>
          <a:p>
            <a:endParaRPr lang="en-US" dirty="0"/>
          </a:p>
          <a:p>
            <a:r>
              <a:rPr lang="en-US" dirty="0"/>
              <a:t>Click </a:t>
            </a:r>
            <a:r>
              <a:rPr lang="en-US" b="1" dirty="0"/>
              <a:t>Start the exercise on GitHub</a:t>
            </a:r>
            <a:r>
              <a:rPr lang="en-US" dirty="0"/>
              <a:t> when you’re ready!</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61486BA7-839C-4D2B-BD52-EF0BBA8433FD}" type="datetime8">
              <a:rPr lang="en-US" smtClean="0"/>
              <a:t>5/13/2025 8:07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42</a:t>
            </a:fld>
            <a:endParaRPr lang="en-US" dirty="0"/>
          </a:p>
        </p:txBody>
      </p:sp>
    </p:spTree>
    <p:extLst>
      <p:ext uri="{BB962C8B-B14F-4D97-AF65-F5344CB8AC3E}">
        <p14:creationId xmlns:p14="http://schemas.microsoft.com/office/powerpoint/2010/main" val="61969474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a:buFont typeface="+mj-lt"/>
              <a:buNone/>
            </a:pPr>
            <a:r>
              <a:rPr lang="en-US" dirty="0"/>
              <a:t>You’ve just completed the hands‑on exercise for scrubbing commits from your history—great job! </a:t>
            </a:r>
          </a:p>
          <a:p>
            <a:pPr marL="0" indent="0" algn="l">
              <a:buFont typeface="+mj-lt"/>
              <a:buNone/>
            </a:pPr>
            <a:endParaRPr lang="en-US" dirty="0"/>
          </a:p>
          <a:p>
            <a:pPr marL="0" indent="0" algn="l">
              <a:buFont typeface="+mj-lt"/>
              <a:buNone/>
            </a:pPr>
            <a:r>
              <a:rPr lang="en-US" dirty="0"/>
              <a:t>Now, let’s reinforce those learnings with a quick four‑question knowledge check. </a:t>
            </a:r>
          </a:p>
          <a:p>
            <a:pPr marL="0" indent="0" algn="l">
              <a:buFont typeface="+mj-lt"/>
              <a:buNone/>
            </a:pPr>
            <a:endParaRPr lang="en-US" dirty="0"/>
          </a:p>
          <a:p>
            <a:pPr marL="0" indent="0" algn="l">
              <a:buFont typeface="+mj-lt"/>
              <a:buNone/>
            </a:pPr>
            <a:r>
              <a:rPr lang="en-US" dirty="0"/>
              <a:t>These questions will cover key concepts like history rewriting tools, proper cleanup steps, and best practices for rotating exposed credentials. </a:t>
            </a:r>
          </a:p>
          <a:p>
            <a:pPr marL="0" indent="0" algn="l">
              <a:buFont typeface="+mj-lt"/>
              <a:buNone/>
            </a:pPr>
            <a:endParaRPr lang="en-US" dirty="0"/>
          </a:p>
          <a:p>
            <a:pPr marL="0" indent="0" algn="l">
              <a:buFont typeface="+mj-lt"/>
              <a:buNone/>
            </a:pPr>
            <a:r>
              <a:rPr lang="en-US" dirty="0"/>
              <a:t>Read each question carefully, select the best answer, and use this as an opportunity to solidify your understanding before we wrap up.</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43</a:t>
            </a:fld>
            <a:endParaRPr lang="en-US" dirty="0"/>
          </a:p>
        </p:txBody>
      </p:sp>
    </p:spTree>
    <p:extLst>
      <p:ext uri="{BB962C8B-B14F-4D97-AF65-F5344CB8AC3E}">
        <p14:creationId xmlns:p14="http://schemas.microsoft.com/office/powerpoint/2010/main" val="1991924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BC5746-B942-A847-454D-2942E80210E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673B24C-79BA-0546-A136-5A578257D93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C608716-1DAB-8B55-8E2A-C09313907012}"/>
              </a:ext>
            </a:extLst>
          </p:cNvPr>
          <p:cNvSpPr>
            <a:spLocks noGrp="1"/>
          </p:cNvSpPr>
          <p:nvPr>
            <p:ph type="body" idx="1"/>
          </p:nvPr>
        </p:nvSpPr>
        <p:spPr/>
        <p:txBody>
          <a:bodyPr/>
          <a:lstStyle/>
          <a:p>
            <a:r>
              <a:rPr lang="en-US" sz="9600" b="1" dirty="0"/>
              <a:t>1. What file should you use to create documentation for collaborators that lists supported versions of the project?</a:t>
            </a:r>
          </a:p>
          <a:p>
            <a:br>
              <a:rPr lang="en-US" sz="9600" dirty="0"/>
            </a:br>
            <a:r>
              <a:rPr lang="en-US" sz="9600" dirty="0"/>
              <a:t>a. </a:t>
            </a:r>
            <a:r>
              <a:rPr lang="en-US" sz="9600" b="1" dirty="0" err="1"/>
              <a:t>SECURITY.md</a:t>
            </a:r>
            <a:endParaRPr lang="en-US" sz="9600" dirty="0"/>
          </a:p>
          <a:p>
            <a:pPr>
              <a:buFont typeface="Arial" panose="020B0604020202020204" pitchFamily="34" charset="0"/>
              <a:buNone/>
            </a:pPr>
            <a:r>
              <a:rPr lang="en-US" sz="9600" dirty="0"/>
              <a:t>Explains how to report vulnerabilities and typically lists the versions your project actively supports.</a:t>
            </a:r>
          </a:p>
          <a:p>
            <a:pPr>
              <a:buFont typeface="Arial" panose="020B0604020202020204" pitchFamily="34" charset="0"/>
              <a:buNone/>
            </a:pPr>
            <a:br>
              <a:rPr lang="en-US" sz="9600" dirty="0"/>
            </a:br>
            <a:r>
              <a:rPr lang="en-US" sz="9600" dirty="0"/>
              <a:t>b. </a:t>
            </a:r>
            <a:r>
              <a:rPr lang="en-US" sz="9600" b="1" dirty="0" err="1"/>
              <a:t>CONTRIBUTING.md</a:t>
            </a:r>
            <a:endParaRPr lang="en-US" sz="9600" dirty="0"/>
          </a:p>
          <a:p>
            <a:pPr>
              <a:buFont typeface="Arial" panose="020B0604020202020204" pitchFamily="34" charset="0"/>
              <a:buNone/>
            </a:pPr>
            <a:r>
              <a:rPr lang="en-US" sz="9600" dirty="0"/>
              <a:t>Describes contribution guidelines (coding standards, pull‑request process), but doesn’t cover supported versions.</a:t>
            </a:r>
          </a:p>
          <a:p>
            <a:pPr>
              <a:buFont typeface="Arial" panose="020B0604020202020204" pitchFamily="34" charset="0"/>
              <a:buNone/>
            </a:pPr>
            <a:br>
              <a:rPr lang="en-US" sz="9600" dirty="0"/>
            </a:br>
            <a:r>
              <a:rPr lang="en-US" sz="9600" dirty="0"/>
              <a:t>c. </a:t>
            </a:r>
            <a:r>
              <a:rPr lang="en-US" sz="9600" b="1" dirty="0" err="1"/>
              <a:t>SUPPORT.md</a:t>
            </a:r>
            <a:endParaRPr lang="en-US" sz="9600" dirty="0"/>
          </a:p>
          <a:p>
            <a:pPr>
              <a:buFont typeface="Arial" panose="020B0604020202020204" pitchFamily="34" charset="0"/>
              <a:buNone/>
            </a:pPr>
            <a:r>
              <a:rPr lang="en-US" sz="9600" dirty="0"/>
              <a:t>Points users to help resources (forums, issue trackers), but not version support details.</a:t>
            </a:r>
          </a:p>
          <a:p>
            <a:pPr>
              <a:buFont typeface="Arial" panose="020B0604020202020204" pitchFamily="34" charset="0"/>
              <a:buNone/>
            </a:pPr>
            <a:endParaRPr lang="en-US" sz="9600" dirty="0"/>
          </a:p>
          <a:p>
            <a:r>
              <a:rPr lang="en-US" sz="9600" b="1" dirty="0"/>
              <a:t>Correct answer: a</a:t>
            </a:r>
            <a:endParaRPr lang="en-US" sz="9600" dirty="0"/>
          </a:p>
          <a:p>
            <a:endParaRPr lang="en-US" sz="8000" dirty="0"/>
          </a:p>
        </p:txBody>
      </p:sp>
      <p:sp>
        <p:nvSpPr>
          <p:cNvPr id="4" name="Header Placeholder 3">
            <a:extLst>
              <a:ext uri="{FF2B5EF4-FFF2-40B4-BE49-F238E27FC236}">
                <a16:creationId xmlns:a16="http://schemas.microsoft.com/office/drawing/2014/main" id="{2022B298-2B69-AE91-F745-B661A2FF3A7F}"/>
              </a:ext>
            </a:extLst>
          </p:cNvPr>
          <p:cNvSpPr>
            <a:spLocks noGrp="1"/>
          </p:cNvSpPr>
          <p:nvPr>
            <p:ph type="hdr" sz="quarter" idx="10"/>
          </p:nvPr>
        </p:nvSpPr>
        <p:spPr/>
        <p:txBody>
          <a:bodyPr/>
          <a:lstStyle/>
          <a:p>
            <a:endParaRPr lang="en-US" dirty="0"/>
          </a:p>
        </p:txBody>
      </p:sp>
      <p:sp>
        <p:nvSpPr>
          <p:cNvPr id="5" name="Footer Placeholder 4">
            <a:extLst>
              <a:ext uri="{FF2B5EF4-FFF2-40B4-BE49-F238E27FC236}">
                <a16:creationId xmlns:a16="http://schemas.microsoft.com/office/drawing/2014/main" id="{ACB22FA2-7FB6-F1E5-6CD0-3003B3A0E013}"/>
              </a:ext>
            </a:extLst>
          </p:cNvPr>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FB4A9D1F-654F-5833-1CA9-F6B5EF2AB48B}"/>
              </a:ext>
            </a:extLst>
          </p:cNvPr>
          <p:cNvSpPr>
            <a:spLocks noGrp="1"/>
          </p:cNvSpPr>
          <p:nvPr>
            <p:ph type="dt" idx="12"/>
          </p:nvPr>
        </p:nvSpPr>
        <p:spPr/>
        <p:txBody>
          <a:bodyPr/>
          <a:lstStyle/>
          <a:p>
            <a:fld id="{C9F26854-F9AE-4E32-B2A5-59EE421C280D}" type="datetime8">
              <a:rPr lang="en-US" smtClean="0"/>
              <a:t>5/13/2025 8:07 AM</a:t>
            </a:fld>
            <a:endParaRPr lang="en-US" dirty="0"/>
          </a:p>
        </p:txBody>
      </p:sp>
      <p:sp>
        <p:nvSpPr>
          <p:cNvPr id="7" name="Slide Number Placeholder 6">
            <a:extLst>
              <a:ext uri="{FF2B5EF4-FFF2-40B4-BE49-F238E27FC236}">
                <a16:creationId xmlns:a16="http://schemas.microsoft.com/office/drawing/2014/main" id="{127D4B0B-92D4-172A-6F39-ABB1E6B9C75C}"/>
              </a:ext>
            </a:extLst>
          </p:cNvPr>
          <p:cNvSpPr>
            <a:spLocks noGrp="1"/>
          </p:cNvSpPr>
          <p:nvPr>
            <p:ph type="sldNum" sz="quarter" idx="13"/>
          </p:nvPr>
        </p:nvSpPr>
        <p:spPr/>
        <p:txBody>
          <a:bodyPr/>
          <a:lstStyle/>
          <a:p>
            <a:fld id="{B4008EB6-D09E-4580-8CD6-DDB14511944F}" type="slidenum">
              <a:rPr lang="en-US" smtClean="0"/>
              <a:pPr/>
              <a:t>44</a:t>
            </a:fld>
            <a:endParaRPr lang="en-US" dirty="0"/>
          </a:p>
        </p:txBody>
      </p:sp>
    </p:spTree>
    <p:extLst>
      <p:ext uri="{BB962C8B-B14F-4D97-AF65-F5344CB8AC3E}">
        <p14:creationId xmlns:p14="http://schemas.microsoft.com/office/powerpoint/2010/main" val="355401296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BC5746-B942-A847-454D-2942E80210E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673B24C-79BA-0546-A136-5A578257D93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C608716-1DAB-8B55-8E2A-C09313907012}"/>
              </a:ext>
            </a:extLst>
          </p:cNvPr>
          <p:cNvSpPr>
            <a:spLocks noGrp="1"/>
          </p:cNvSpPr>
          <p:nvPr>
            <p:ph type="body" idx="1"/>
          </p:nvPr>
        </p:nvSpPr>
        <p:spPr/>
        <p:txBody>
          <a:bodyPr/>
          <a:lstStyle/>
          <a:p>
            <a:r>
              <a:rPr lang="en-US" sz="9600" b="1" dirty="0"/>
              <a:t>What tool should you use to automate part of your security process?</a:t>
            </a:r>
          </a:p>
          <a:p>
            <a:br>
              <a:rPr lang="en-US" sz="9600" dirty="0"/>
            </a:br>
            <a:r>
              <a:rPr lang="en-US" sz="9600" dirty="0"/>
              <a:t>a. </a:t>
            </a:r>
            <a:r>
              <a:rPr lang="en-US" sz="9600" b="1" dirty="0"/>
              <a:t>Add </a:t>
            </a:r>
            <a:r>
              <a:rPr lang="en-US" sz="9600" b="1" dirty="0" err="1"/>
              <a:t>Dependabot</a:t>
            </a:r>
            <a:r>
              <a:rPr lang="en-US" sz="9600" b="1" dirty="0"/>
              <a:t> to your code base.</a:t>
            </a:r>
            <a:endParaRPr lang="en-US" sz="9600" dirty="0"/>
          </a:p>
          <a:p>
            <a:pPr>
              <a:buFont typeface="Arial" panose="020B0604020202020204" pitchFamily="34" charset="0"/>
              <a:buNone/>
            </a:pPr>
            <a:r>
              <a:rPr lang="en-US" sz="9600" dirty="0" err="1"/>
              <a:t>Dependabot</a:t>
            </a:r>
            <a:r>
              <a:rPr lang="en-US" sz="9600" dirty="0"/>
              <a:t> automatically scans dependencies for vulnerabilities and opens pull requests to update them.</a:t>
            </a:r>
          </a:p>
          <a:p>
            <a:pPr>
              <a:buFont typeface="Arial" panose="020B0604020202020204" pitchFamily="34" charset="0"/>
              <a:buNone/>
            </a:pPr>
            <a:br>
              <a:rPr lang="en-US" sz="9600" dirty="0"/>
            </a:br>
            <a:r>
              <a:rPr lang="en-US" sz="9600" dirty="0"/>
              <a:t>b. </a:t>
            </a:r>
            <a:r>
              <a:rPr lang="en-US" sz="9600" b="1" dirty="0"/>
              <a:t>Add access restrictions to your enterprise.</a:t>
            </a:r>
            <a:endParaRPr lang="en-US" sz="9600" dirty="0"/>
          </a:p>
          <a:p>
            <a:pPr>
              <a:buFont typeface="Arial" panose="020B0604020202020204" pitchFamily="34" charset="0"/>
              <a:buNone/>
            </a:pPr>
            <a:r>
              <a:rPr lang="en-US" sz="9600" dirty="0"/>
              <a:t>A manual configuration for governance, not an automation tool.</a:t>
            </a:r>
          </a:p>
          <a:p>
            <a:pPr>
              <a:buFont typeface="Arial" panose="020B0604020202020204" pitchFamily="34" charset="0"/>
              <a:buNone/>
            </a:pPr>
            <a:br>
              <a:rPr lang="en-US" sz="9600" dirty="0"/>
            </a:br>
            <a:r>
              <a:rPr lang="en-US" sz="9600" dirty="0"/>
              <a:t>c. </a:t>
            </a:r>
            <a:r>
              <a:rPr lang="en-US" sz="9600" b="1" dirty="0"/>
              <a:t>Create security documentation.</a:t>
            </a:r>
            <a:endParaRPr lang="en-US" sz="9600" dirty="0"/>
          </a:p>
          <a:p>
            <a:pPr>
              <a:buFont typeface="Arial" panose="020B0604020202020204" pitchFamily="34" charset="0"/>
              <a:buNone/>
            </a:pPr>
            <a:r>
              <a:rPr lang="en-US" sz="9600" dirty="0"/>
              <a:t>Important for guidance, but not an automated process.</a:t>
            </a:r>
          </a:p>
          <a:p>
            <a:pPr>
              <a:buFont typeface="Arial" panose="020B0604020202020204" pitchFamily="34" charset="0"/>
              <a:buNone/>
            </a:pPr>
            <a:br>
              <a:rPr lang="en-US" sz="9600" dirty="0"/>
            </a:br>
            <a:r>
              <a:rPr lang="en-US" sz="9600" dirty="0"/>
              <a:t>d. </a:t>
            </a:r>
            <a:r>
              <a:rPr lang="en-US" sz="9600" b="1" dirty="0"/>
              <a:t>Add advisories for your users.</a:t>
            </a:r>
            <a:endParaRPr lang="en-US" sz="9600" dirty="0"/>
          </a:p>
          <a:p>
            <a:pPr>
              <a:buFont typeface="Arial" panose="020B0604020202020204" pitchFamily="34" charset="0"/>
              <a:buNone/>
            </a:pPr>
            <a:r>
              <a:rPr lang="en-US" sz="9600" dirty="0"/>
              <a:t>Security Advisories manage disclosures but don’t automate detection or updates.</a:t>
            </a:r>
          </a:p>
          <a:p>
            <a:pPr>
              <a:buFont typeface="Arial" panose="020B0604020202020204" pitchFamily="34" charset="0"/>
              <a:buNone/>
            </a:pPr>
            <a:endParaRPr lang="en-US" sz="9600" dirty="0"/>
          </a:p>
          <a:p>
            <a:r>
              <a:rPr lang="en-US" sz="9600" b="1" dirty="0"/>
              <a:t>Correct answer: a</a:t>
            </a:r>
            <a:endParaRPr lang="en-US" sz="9600" dirty="0"/>
          </a:p>
          <a:p>
            <a:endParaRPr lang="en-US" sz="8000" dirty="0"/>
          </a:p>
        </p:txBody>
      </p:sp>
      <p:sp>
        <p:nvSpPr>
          <p:cNvPr id="4" name="Header Placeholder 3">
            <a:extLst>
              <a:ext uri="{FF2B5EF4-FFF2-40B4-BE49-F238E27FC236}">
                <a16:creationId xmlns:a16="http://schemas.microsoft.com/office/drawing/2014/main" id="{2022B298-2B69-AE91-F745-B661A2FF3A7F}"/>
              </a:ext>
            </a:extLst>
          </p:cNvPr>
          <p:cNvSpPr>
            <a:spLocks noGrp="1"/>
          </p:cNvSpPr>
          <p:nvPr>
            <p:ph type="hdr" sz="quarter" idx="10"/>
          </p:nvPr>
        </p:nvSpPr>
        <p:spPr/>
        <p:txBody>
          <a:bodyPr/>
          <a:lstStyle/>
          <a:p>
            <a:endParaRPr lang="en-US" dirty="0"/>
          </a:p>
        </p:txBody>
      </p:sp>
      <p:sp>
        <p:nvSpPr>
          <p:cNvPr id="5" name="Footer Placeholder 4">
            <a:extLst>
              <a:ext uri="{FF2B5EF4-FFF2-40B4-BE49-F238E27FC236}">
                <a16:creationId xmlns:a16="http://schemas.microsoft.com/office/drawing/2014/main" id="{ACB22FA2-7FB6-F1E5-6CD0-3003B3A0E013}"/>
              </a:ext>
            </a:extLst>
          </p:cNvPr>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FB4A9D1F-654F-5833-1CA9-F6B5EF2AB48B}"/>
              </a:ext>
            </a:extLst>
          </p:cNvPr>
          <p:cNvSpPr>
            <a:spLocks noGrp="1"/>
          </p:cNvSpPr>
          <p:nvPr>
            <p:ph type="dt" idx="12"/>
          </p:nvPr>
        </p:nvSpPr>
        <p:spPr/>
        <p:txBody>
          <a:bodyPr/>
          <a:lstStyle/>
          <a:p>
            <a:fld id="{C9F26854-F9AE-4E32-B2A5-59EE421C280D}" type="datetime8">
              <a:rPr lang="en-US" smtClean="0"/>
              <a:t>5/13/2025 8:07 AM</a:t>
            </a:fld>
            <a:endParaRPr lang="en-US" dirty="0"/>
          </a:p>
        </p:txBody>
      </p:sp>
      <p:sp>
        <p:nvSpPr>
          <p:cNvPr id="7" name="Slide Number Placeholder 6">
            <a:extLst>
              <a:ext uri="{FF2B5EF4-FFF2-40B4-BE49-F238E27FC236}">
                <a16:creationId xmlns:a16="http://schemas.microsoft.com/office/drawing/2014/main" id="{127D4B0B-92D4-172A-6F39-ABB1E6B9C75C}"/>
              </a:ext>
            </a:extLst>
          </p:cNvPr>
          <p:cNvSpPr>
            <a:spLocks noGrp="1"/>
          </p:cNvSpPr>
          <p:nvPr>
            <p:ph type="sldNum" sz="quarter" idx="13"/>
          </p:nvPr>
        </p:nvSpPr>
        <p:spPr/>
        <p:txBody>
          <a:bodyPr/>
          <a:lstStyle/>
          <a:p>
            <a:fld id="{B4008EB6-D09E-4580-8CD6-DDB14511944F}" type="slidenum">
              <a:rPr lang="en-US" smtClean="0"/>
              <a:pPr/>
              <a:t>45</a:t>
            </a:fld>
            <a:endParaRPr lang="en-US" dirty="0"/>
          </a:p>
        </p:txBody>
      </p:sp>
    </p:spTree>
    <p:extLst>
      <p:ext uri="{BB962C8B-B14F-4D97-AF65-F5344CB8AC3E}">
        <p14:creationId xmlns:p14="http://schemas.microsoft.com/office/powerpoint/2010/main" val="232291142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BC5746-B942-A847-454D-2942E80210E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673B24C-79BA-0546-A136-5A578257D93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C608716-1DAB-8B55-8E2A-C09313907012}"/>
              </a:ext>
            </a:extLst>
          </p:cNvPr>
          <p:cNvSpPr>
            <a:spLocks noGrp="1"/>
          </p:cNvSpPr>
          <p:nvPr>
            <p:ph type="body" idx="1"/>
          </p:nvPr>
        </p:nvSpPr>
        <p:spPr/>
        <p:txBody>
          <a:bodyPr/>
          <a:lstStyle/>
          <a:p>
            <a:r>
              <a:rPr lang="en-US" sz="9600" b="1" dirty="0"/>
              <a:t>Which two pieces of information should be included in a security advisory?</a:t>
            </a:r>
          </a:p>
          <a:p>
            <a:endParaRPr lang="en-US" sz="9600" b="1" dirty="0"/>
          </a:p>
          <a:p>
            <a:r>
              <a:rPr lang="en-US" sz="9600" b="1" dirty="0"/>
              <a:t>a. Product affected and severity.</a:t>
            </a:r>
          </a:p>
          <a:p>
            <a:r>
              <a:rPr lang="en-US" sz="9600" b="0" dirty="0"/>
              <a:t>Clearly identifies which versions or components are vulnerable and how critical the issue is.</a:t>
            </a:r>
          </a:p>
          <a:p>
            <a:endParaRPr lang="en-US" sz="9600" b="1" dirty="0"/>
          </a:p>
          <a:p>
            <a:r>
              <a:rPr lang="en-US" sz="9600" b="1" dirty="0"/>
              <a:t>b. Severity and exposure list.</a:t>
            </a:r>
          </a:p>
          <a:p>
            <a:r>
              <a:rPr lang="en-US" sz="9600" b="0" dirty="0"/>
              <a:t>“Exposure list” is vague—advisories need affected versions, not an abstract “exposure list.”</a:t>
            </a:r>
          </a:p>
          <a:p>
            <a:endParaRPr lang="en-US" sz="9600" b="1" dirty="0"/>
          </a:p>
          <a:p>
            <a:r>
              <a:rPr lang="en-US" sz="9600" b="1" dirty="0"/>
              <a:t>c. Administrator name and severity.</a:t>
            </a:r>
          </a:p>
          <a:p>
            <a:r>
              <a:rPr lang="en-US" sz="9600" b="0" dirty="0"/>
              <a:t>The admin’s identity isn’t relevant to users; severity is.</a:t>
            </a:r>
          </a:p>
          <a:p>
            <a:endParaRPr lang="en-US" sz="9600" b="1" dirty="0"/>
          </a:p>
          <a:p>
            <a:r>
              <a:rPr lang="en-US" sz="9600" b="1" dirty="0"/>
              <a:t>d. Exposures list and administrator name.</a:t>
            </a:r>
          </a:p>
          <a:p>
            <a:r>
              <a:rPr lang="en-US" sz="9600" b="0" dirty="0"/>
              <a:t>Neither element matches the standard advisory fields.</a:t>
            </a:r>
          </a:p>
          <a:p>
            <a:endParaRPr lang="en-US" sz="9600" b="1" dirty="0"/>
          </a:p>
          <a:p>
            <a:r>
              <a:rPr lang="en-US" sz="9600" b="1" dirty="0"/>
              <a:t>Correct answer: a</a:t>
            </a:r>
            <a:endParaRPr lang="en-US" sz="8000" dirty="0"/>
          </a:p>
        </p:txBody>
      </p:sp>
      <p:sp>
        <p:nvSpPr>
          <p:cNvPr id="4" name="Header Placeholder 3">
            <a:extLst>
              <a:ext uri="{FF2B5EF4-FFF2-40B4-BE49-F238E27FC236}">
                <a16:creationId xmlns:a16="http://schemas.microsoft.com/office/drawing/2014/main" id="{2022B298-2B69-AE91-F745-B661A2FF3A7F}"/>
              </a:ext>
            </a:extLst>
          </p:cNvPr>
          <p:cNvSpPr>
            <a:spLocks noGrp="1"/>
          </p:cNvSpPr>
          <p:nvPr>
            <p:ph type="hdr" sz="quarter" idx="10"/>
          </p:nvPr>
        </p:nvSpPr>
        <p:spPr/>
        <p:txBody>
          <a:bodyPr/>
          <a:lstStyle/>
          <a:p>
            <a:endParaRPr lang="en-US" dirty="0"/>
          </a:p>
        </p:txBody>
      </p:sp>
      <p:sp>
        <p:nvSpPr>
          <p:cNvPr id="5" name="Footer Placeholder 4">
            <a:extLst>
              <a:ext uri="{FF2B5EF4-FFF2-40B4-BE49-F238E27FC236}">
                <a16:creationId xmlns:a16="http://schemas.microsoft.com/office/drawing/2014/main" id="{ACB22FA2-7FB6-F1E5-6CD0-3003B3A0E013}"/>
              </a:ext>
            </a:extLst>
          </p:cNvPr>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FB4A9D1F-654F-5833-1CA9-F6B5EF2AB48B}"/>
              </a:ext>
            </a:extLst>
          </p:cNvPr>
          <p:cNvSpPr>
            <a:spLocks noGrp="1"/>
          </p:cNvSpPr>
          <p:nvPr>
            <p:ph type="dt" idx="12"/>
          </p:nvPr>
        </p:nvSpPr>
        <p:spPr/>
        <p:txBody>
          <a:bodyPr/>
          <a:lstStyle/>
          <a:p>
            <a:fld id="{C9F26854-F9AE-4E32-B2A5-59EE421C280D}" type="datetime8">
              <a:rPr lang="en-US" smtClean="0"/>
              <a:t>5/13/2025 8:07 AM</a:t>
            </a:fld>
            <a:endParaRPr lang="en-US" dirty="0"/>
          </a:p>
        </p:txBody>
      </p:sp>
      <p:sp>
        <p:nvSpPr>
          <p:cNvPr id="7" name="Slide Number Placeholder 6">
            <a:extLst>
              <a:ext uri="{FF2B5EF4-FFF2-40B4-BE49-F238E27FC236}">
                <a16:creationId xmlns:a16="http://schemas.microsoft.com/office/drawing/2014/main" id="{127D4B0B-92D4-172A-6F39-ABB1E6B9C75C}"/>
              </a:ext>
            </a:extLst>
          </p:cNvPr>
          <p:cNvSpPr>
            <a:spLocks noGrp="1"/>
          </p:cNvSpPr>
          <p:nvPr>
            <p:ph type="sldNum" sz="quarter" idx="13"/>
          </p:nvPr>
        </p:nvSpPr>
        <p:spPr/>
        <p:txBody>
          <a:bodyPr/>
          <a:lstStyle/>
          <a:p>
            <a:fld id="{B4008EB6-D09E-4580-8CD6-DDB14511944F}" type="slidenum">
              <a:rPr lang="en-US" smtClean="0"/>
              <a:pPr/>
              <a:t>46</a:t>
            </a:fld>
            <a:endParaRPr lang="en-US" dirty="0"/>
          </a:p>
        </p:txBody>
      </p:sp>
    </p:spTree>
    <p:extLst>
      <p:ext uri="{BB962C8B-B14F-4D97-AF65-F5344CB8AC3E}">
        <p14:creationId xmlns:p14="http://schemas.microsoft.com/office/powerpoint/2010/main" val="202953392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BC5746-B942-A847-454D-2942E80210E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673B24C-79BA-0546-A136-5A578257D93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C608716-1DAB-8B55-8E2A-C09313907012}"/>
              </a:ext>
            </a:extLst>
          </p:cNvPr>
          <p:cNvSpPr>
            <a:spLocks noGrp="1"/>
          </p:cNvSpPr>
          <p:nvPr>
            <p:ph type="body" idx="1"/>
          </p:nvPr>
        </p:nvSpPr>
        <p:spPr/>
        <p:txBody>
          <a:bodyPr/>
          <a:lstStyle/>
          <a:p>
            <a:r>
              <a:rPr lang="en-US" sz="9600" b="1" dirty="0"/>
              <a:t>Which two pieces of information are included in your organization’s log?</a:t>
            </a:r>
          </a:p>
          <a:p>
            <a:br>
              <a:rPr lang="en-US" sz="9600" dirty="0"/>
            </a:br>
            <a:r>
              <a:rPr lang="en-US" sz="9600" dirty="0"/>
              <a:t>a. </a:t>
            </a:r>
            <a:r>
              <a:rPr lang="en-US" sz="9600" b="1" dirty="0"/>
              <a:t>The user that performed the action and the date and time of the action.</a:t>
            </a:r>
            <a:endParaRPr lang="en-US" sz="9600" dirty="0"/>
          </a:p>
          <a:p>
            <a:pPr>
              <a:buFont typeface="Arial" panose="020B0604020202020204" pitchFamily="34" charset="0"/>
              <a:buNone/>
            </a:pPr>
            <a:r>
              <a:rPr lang="en-US" sz="9600" dirty="0"/>
              <a:t>Audit logs record exactly who did what and when.</a:t>
            </a:r>
          </a:p>
          <a:p>
            <a:pPr>
              <a:buFont typeface="Arial" panose="020B0604020202020204" pitchFamily="34" charset="0"/>
              <a:buNone/>
            </a:pPr>
            <a:br>
              <a:rPr lang="en-US" sz="9600" dirty="0"/>
            </a:br>
            <a:r>
              <a:rPr lang="en-US" sz="9600" dirty="0"/>
              <a:t>b. </a:t>
            </a:r>
            <a:r>
              <a:rPr lang="en-US" sz="9600" b="1" dirty="0"/>
              <a:t>The date and time of the action and changes in permissions.</a:t>
            </a:r>
            <a:endParaRPr lang="en-US" sz="9600" dirty="0"/>
          </a:p>
          <a:p>
            <a:pPr>
              <a:buFont typeface="Arial" panose="020B0604020202020204" pitchFamily="34" charset="0"/>
              <a:buNone/>
            </a:pPr>
            <a:r>
              <a:rPr lang="en-US" sz="9600" dirty="0"/>
              <a:t>The log does include timestamps and permission‑change events, but it always records the actor too.</a:t>
            </a:r>
          </a:p>
          <a:p>
            <a:pPr>
              <a:buFont typeface="Arial" panose="020B0604020202020204" pitchFamily="34" charset="0"/>
              <a:buNone/>
            </a:pPr>
            <a:br>
              <a:rPr lang="en-US" sz="9600" dirty="0"/>
            </a:br>
            <a:r>
              <a:rPr lang="en-US" sz="9600" dirty="0"/>
              <a:t>c. </a:t>
            </a:r>
            <a:r>
              <a:rPr lang="en-US" sz="9600" b="1" dirty="0"/>
              <a:t>Changes in permissions and users being promoted to administrators.</a:t>
            </a:r>
            <a:endParaRPr lang="en-US" sz="9600" dirty="0"/>
          </a:p>
          <a:p>
            <a:pPr>
              <a:buFont typeface="Arial" panose="020B0604020202020204" pitchFamily="34" charset="0"/>
              <a:buNone/>
            </a:pPr>
            <a:r>
              <a:rPr lang="en-US" sz="9600" dirty="0"/>
              <a:t>These are specific actions, but the log also universally records who and when.</a:t>
            </a:r>
          </a:p>
          <a:p>
            <a:pPr>
              <a:buFont typeface="Arial" panose="020B0604020202020204" pitchFamily="34" charset="0"/>
              <a:buNone/>
            </a:pPr>
            <a:br>
              <a:rPr lang="en-US" sz="9600" dirty="0"/>
            </a:br>
            <a:r>
              <a:rPr lang="en-US" sz="9600" dirty="0"/>
              <a:t>d. </a:t>
            </a:r>
            <a:r>
              <a:rPr lang="en-US" sz="9600" b="1" dirty="0"/>
              <a:t>Users being promoted to administrators and the user that performed the action.</a:t>
            </a:r>
            <a:endParaRPr lang="en-US" sz="9600" dirty="0"/>
          </a:p>
          <a:p>
            <a:pPr>
              <a:buFont typeface="Arial" panose="020B0604020202020204" pitchFamily="34" charset="0"/>
              <a:buNone/>
            </a:pPr>
            <a:r>
              <a:rPr lang="en-US" sz="9600" dirty="0"/>
              <a:t>“User that performed the action” is redundant here, and promotions are just one type of event.</a:t>
            </a:r>
          </a:p>
          <a:p>
            <a:pPr>
              <a:buFont typeface="Arial" panose="020B0604020202020204" pitchFamily="34" charset="0"/>
              <a:buNone/>
            </a:pPr>
            <a:endParaRPr lang="en-US" sz="9600" dirty="0"/>
          </a:p>
          <a:p>
            <a:r>
              <a:rPr lang="en-US" sz="9600" b="1" dirty="0"/>
              <a:t>Correct answer: a</a:t>
            </a:r>
            <a:endParaRPr lang="en-US" sz="9600" dirty="0"/>
          </a:p>
          <a:p>
            <a:endParaRPr lang="en-US" sz="8000" dirty="0"/>
          </a:p>
        </p:txBody>
      </p:sp>
      <p:sp>
        <p:nvSpPr>
          <p:cNvPr id="4" name="Header Placeholder 3">
            <a:extLst>
              <a:ext uri="{FF2B5EF4-FFF2-40B4-BE49-F238E27FC236}">
                <a16:creationId xmlns:a16="http://schemas.microsoft.com/office/drawing/2014/main" id="{2022B298-2B69-AE91-F745-B661A2FF3A7F}"/>
              </a:ext>
            </a:extLst>
          </p:cNvPr>
          <p:cNvSpPr>
            <a:spLocks noGrp="1"/>
          </p:cNvSpPr>
          <p:nvPr>
            <p:ph type="hdr" sz="quarter" idx="10"/>
          </p:nvPr>
        </p:nvSpPr>
        <p:spPr/>
        <p:txBody>
          <a:bodyPr/>
          <a:lstStyle/>
          <a:p>
            <a:endParaRPr lang="en-US" dirty="0"/>
          </a:p>
        </p:txBody>
      </p:sp>
      <p:sp>
        <p:nvSpPr>
          <p:cNvPr id="5" name="Footer Placeholder 4">
            <a:extLst>
              <a:ext uri="{FF2B5EF4-FFF2-40B4-BE49-F238E27FC236}">
                <a16:creationId xmlns:a16="http://schemas.microsoft.com/office/drawing/2014/main" id="{ACB22FA2-7FB6-F1E5-6CD0-3003B3A0E013}"/>
              </a:ext>
            </a:extLst>
          </p:cNvPr>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FB4A9D1F-654F-5833-1CA9-F6B5EF2AB48B}"/>
              </a:ext>
            </a:extLst>
          </p:cNvPr>
          <p:cNvSpPr>
            <a:spLocks noGrp="1"/>
          </p:cNvSpPr>
          <p:nvPr>
            <p:ph type="dt" idx="12"/>
          </p:nvPr>
        </p:nvSpPr>
        <p:spPr/>
        <p:txBody>
          <a:bodyPr/>
          <a:lstStyle/>
          <a:p>
            <a:fld id="{C9F26854-F9AE-4E32-B2A5-59EE421C280D}" type="datetime8">
              <a:rPr lang="en-US" smtClean="0"/>
              <a:t>5/13/2025 8:07 AM</a:t>
            </a:fld>
            <a:endParaRPr lang="en-US" dirty="0"/>
          </a:p>
        </p:txBody>
      </p:sp>
      <p:sp>
        <p:nvSpPr>
          <p:cNvPr id="7" name="Slide Number Placeholder 6">
            <a:extLst>
              <a:ext uri="{FF2B5EF4-FFF2-40B4-BE49-F238E27FC236}">
                <a16:creationId xmlns:a16="http://schemas.microsoft.com/office/drawing/2014/main" id="{127D4B0B-92D4-172A-6F39-ABB1E6B9C75C}"/>
              </a:ext>
            </a:extLst>
          </p:cNvPr>
          <p:cNvSpPr>
            <a:spLocks noGrp="1"/>
          </p:cNvSpPr>
          <p:nvPr>
            <p:ph type="sldNum" sz="quarter" idx="13"/>
          </p:nvPr>
        </p:nvSpPr>
        <p:spPr/>
        <p:txBody>
          <a:bodyPr/>
          <a:lstStyle/>
          <a:p>
            <a:fld id="{B4008EB6-D09E-4580-8CD6-DDB14511944F}" type="slidenum">
              <a:rPr lang="en-US" smtClean="0"/>
              <a:pPr/>
              <a:t>47</a:t>
            </a:fld>
            <a:endParaRPr lang="en-US" dirty="0"/>
          </a:p>
        </p:txBody>
      </p:sp>
    </p:spTree>
    <p:extLst>
      <p:ext uri="{BB962C8B-B14F-4D97-AF65-F5344CB8AC3E}">
        <p14:creationId xmlns:p14="http://schemas.microsoft.com/office/powerpoint/2010/main" val="173058593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A319AD-6128-488E-45F4-0B4C569DDDB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32F98D2-6844-54A6-5319-F8433A9D298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DB4409B-9BAB-046B-0894-60247B59902D}"/>
              </a:ext>
            </a:extLst>
          </p:cNvPr>
          <p:cNvSpPr>
            <a:spLocks noGrp="1"/>
          </p:cNvSpPr>
          <p:nvPr>
            <p:ph type="body" idx="1"/>
          </p:nvPr>
        </p:nvSpPr>
        <p:spPr/>
        <p:txBody>
          <a:bodyPr/>
          <a:lstStyle/>
          <a:p>
            <a:pPr marL="0" indent="0">
              <a:buNone/>
            </a:pPr>
            <a:r>
              <a:rPr lang="en-US" dirty="0"/>
              <a:t>In this module, you gained a holistic security toolkit for GitHub: from drafting clear reporting guidelines in </a:t>
            </a:r>
            <a:r>
              <a:rPr lang="en-US" dirty="0" err="1"/>
              <a:t>SECURITY.md</a:t>
            </a:r>
            <a:r>
              <a:rPr lang="en-US" dirty="0"/>
              <a:t>, to locking down branches with rulesets, to automating dependency updates and code scans. You practiced removing credentials from history and used audit logs to trace and remediate incidents. Armed with these practices—plus the ability to stream logs for long‑term retention—you can protect your organization’s code and data at every step of the development lifecycle.</a:t>
            </a:r>
          </a:p>
          <a:p>
            <a:pPr marL="171450" indent="-171450">
              <a:buFont typeface="Arial" panose="020B0604020202020204" pitchFamily="34" charset="0"/>
              <a:buChar char="•"/>
            </a:pPr>
            <a:endParaRPr lang="en-US" sz="1200" dirty="0">
              <a:solidFill>
                <a:schemeClr val="tx2">
                  <a:lumMod val="75000"/>
                  <a:lumOff val="25000"/>
                </a:schemeClr>
              </a:solidFill>
              <a:effectLst/>
              <a:ea typeface="Aptos" panose="020B0004020202020204" pitchFamily="34" charset="0"/>
              <a:cs typeface="Times New Roman" panose="02020603050405020304" pitchFamily="18" charset="0"/>
            </a:endParaRPr>
          </a:p>
          <a:p>
            <a:pPr marL="171450" indent="-171450">
              <a:buFont typeface="Arial" panose="020B0604020202020204" pitchFamily="34" charset="0"/>
              <a:buChar char="•"/>
            </a:pPr>
            <a:r>
              <a:rPr lang="en-US" dirty="0"/>
              <a:t>You defined and documented security policies (e.g., </a:t>
            </a:r>
            <a:r>
              <a:rPr lang="en-US" dirty="0" err="1"/>
              <a:t>SECURITY.md</a:t>
            </a:r>
            <a:r>
              <a:rPr lang="en-US" dirty="0"/>
              <a:t>) to guide collaborators.</a:t>
            </a:r>
          </a:p>
          <a:p>
            <a:pPr marL="171450" indent="-171450">
              <a:buFont typeface="Arial" panose="020B0604020202020204" pitchFamily="34" charset="0"/>
              <a:buChar char="•"/>
            </a:pPr>
            <a:r>
              <a:rPr lang="en-US" dirty="0"/>
              <a:t>You configured fine‑grained permissions and repository rulesets to enforce branch and tag protections.</a:t>
            </a:r>
          </a:p>
          <a:p>
            <a:pPr marL="171450" indent="-171450">
              <a:buFont typeface="Arial" panose="020B0604020202020204" pitchFamily="34" charset="0"/>
              <a:buChar char="•"/>
            </a:pPr>
            <a:r>
              <a:rPr lang="en-US" dirty="0"/>
              <a:t>You automated vulnerability management with </a:t>
            </a:r>
            <a:r>
              <a:rPr lang="en-US" dirty="0" err="1"/>
              <a:t>Dependabot</a:t>
            </a:r>
            <a:r>
              <a:rPr lang="en-US" dirty="0"/>
              <a:t>, code scanning, and secret scanning.</a:t>
            </a:r>
          </a:p>
          <a:p>
            <a:pPr marL="171450" indent="-171450">
              <a:buFont typeface="Arial" panose="020B0604020202020204" pitchFamily="34" charset="0"/>
              <a:buChar char="•"/>
            </a:pPr>
            <a:r>
              <a:rPr lang="en-US" dirty="0"/>
              <a:t>You learned how to scrub sensitive data from Git history and respond to exposed secrets.</a:t>
            </a:r>
          </a:p>
          <a:p>
            <a:pPr marL="171450" indent="-171450">
              <a:buFont typeface="Arial" panose="020B0604020202020204" pitchFamily="34" charset="0"/>
              <a:buChar char="•"/>
            </a:pPr>
            <a:r>
              <a:rPr lang="en-US" dirty="0"/>
              <a:t>You accessed and exported audit logs—via UI and APIs—to investigate incidents and demonstrate compliance.</a:t>
            </a:r>
          </a:p>
          <a:p>
            <a:pPr marL="0" indent="0">
              <a:buNone/>
            </a:pPr>
            <a:endParaRPr lang="en-US" sz="1200" dirty="0">
              <a:solidFill>
                <a:schemeClr val="tx2">
                  <a:lumMod val="75000"/>
                  <a:lumOff val="25000"/>
                </a:schemeClr>
              </a:solidFill>
              <a:effectLst/>
              <a:ea typeface="Aptos" panose="020B0004020202020204" pitchFamily="34" charset="0"/>
              <a:cs typeface="Times New Roman" panose="02020603050405020304" pitchFamily="18" charset="0"/>
            </a:endParaRPr>
          </a:p>
        </p:txBody>
      </p:sp>
      <p:sp>
        <p:nvSpPr>
          <p:cNvPr id="4" name="Header Placeholder 3">
            <a:extLst>
              <a:ext uri="{FF2B5EF4-FFF2-40B4-BE49-F238E27FC236}">
                <a16:creationId xmlns:a16="http://schemas.microsoft.com/office/drawing/2014/main" id="{76CE4D83-7232-2EA7-A68E-962BBC5B171A}"/>
              </a:ext>
            </a:extLst>
          </p:cNvPr>
          <p:cNvSpPr>
            <a:spLocks noGrp="1"/>
          </p:cNvSpPr>
          <p:nvPr>
            <p:ph type="hdr" sz="quarter" idx="10"/>
          </p:nvPr>
        </p:nvSpPr>
        <p:spPr/>
        <p:txBody>
          <a:bodyPr/>
          <a:lstStyle/>
          <a:p>
            <a:endParaRPr lang="en-US" dirty="0"/>
          </a:p>
        </p:txBody>
      </p:sp>
      <p:sp>
        <p:nvSpPr>
          <p:cNvPr id="5" name="Footer Placeholder 4">
            <a:extLst>
              <a:ext uri="{FF2B5EF4-FFF2-40B4-BE49-F238E27FC236}">
                <a16:creationId xmlns:a16="http://schemas.microsoft.com/office/drawing/2014/main" id="{E13100AD-4ADC-4F9F-913D-B9020847E11C}"/>
              </a:ext>
            </a:extLst>
          </p:cNvPr>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37279995-C4F4-293A-9CFC-AD663F4AE390}"/>
              </a:ext>
            </a:extLst>
          </p:cNvPr>
          <p:cNvSpPr>
            <a:spLocks noGrp="1"/>
          </p:cNvSpPr>
          <p:nvPr>
            <p:ph type="dt" idx="12"/>
          </p:nvPr>
        </p:nvSpPr>
        <p:spPr/>
        <p:txBody>
          <a:bodyPr/>
          <a:lstStyle/>
          <a:p>
            <a:fld id="{C9F26854-F9AE-4E32-B2A5-59EE421C280D}" type="datetime8">
              <a:rPr lang="en-US" smtClean="0"/>
              <a:t>5/13/2025 8:07 AM</a:t>
            </a:fld>
            <a:endParaRPr lang="en-US" dirty="0"/>
          </a:p>
        </p:txBody>
      </p:sp>
      <p:sp>
        <p:nvSpPr>
          <p:cNvPr id="7" name="Slide Number Placeholder 6">
            <a:extLst>
              <a:ext uri="{FF2B5EF4-FFF2-40B4-BE49-F238E27FC236}">
                <a16:creationId xmlns:a16="http://schemas.microsoft.com/office/drawing/2014/main" id="{1401B23B-D90F-7C7D-D96B-9C157228C999}"/>
              </a:ext>
            </a:extLst>
          </p:cNvPr>
          <p:cNvSpPr>
            <a:spLocks noGrp="1"/>
          </p:cNvSpPr>
          <p:nvPr>
            <p:ph type="sldNum" sz="quarter" idx="13"/>
          </p:nvPr>
        </p:nvSpPr>
        <p:spPr/>
        <p:txBody>
          <a:bodyPr/>
          <a:lstStyle/>
          <a:p>
            <a:fld id="{B4008EB6-D09E-4580-8CD6-DDB14511944F}" type="slidenum">
              <a:rPr lang="en-US" smtClean="0"/>
              <a:pPr/>
              <a:t>48</a:t>
            </a:fld>
            <a:endParaRPr lang="en-US" dirty="0"/>
          </a:p>
        </p:txBody>
      </p:sp>
    </p:spTree>
    <p:extLst>
      <p:ext uri="{BB962C8B-B14F-4D97-AF65-F5344CB8AC3E}">
        <p14:creationId xmlns:p14="http://schemas.microsoft.com/office/powerpoint/2010/main" val="179971641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A319AD-6128-488E-45F4-0B4C569DDDB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32F98D2-6844-54A6-5319-F8433A9D298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DB4409B-9BAB-046B-0894-60247B59902D}"/>
              </a:ext>
            </a:extLst>
          </p:cNvPr>
          <p:cNvSpPr>
            <a:spLocks noGrp="1"/>
          </p:cNvSpPr>
          <p:nvPr>
            <p:ph type="body" idx="1"/>
          </p:nvPr>
        </p:nvSpPr>
        <p:spPr/>
        <p:txBody>
          <a:bodyPr/>
          <a:lstStyle/>
          <a:p>
            <a:pPr marL="0" indent="0">
              <a:buNone/>
            </a:pPr>
            <a:endParaRPr lang="en-US" sz="1200" dirty="0">
              <a:solidFill>
                <a:schemeClr val="tx2">
                  <a:lumMod val="75000"/>
                  <a:lumOff val="25000"/>
                </a:schemeClr>
              </a:solidFill>
              <a:effectLst/>
              <a:ea typeface="Aptos" panose="020B0004020202020204" pitchFamily="34" charset="0"/>
              <a:cs typeface="Times New Roman" panose="02020603050405020304" pitchFamily="18" charset="0"/>
            </a:endParaRPr>
          </a:p>
        </p:txBody>
      </p:sp>
      <p:sp>
        <p:nvSpPr>
          <p:cNvPr id="4" name="Header Placeholder 3">
            <a:extLst>
              <a:ext uri="{FF2B5EF4-FFF2-40B4-BE49-F238E27FC236}">
                <a16:creationId xmlns:a16="http://schemas.microsoft.com/office/drawing/2014/main" id="{76CE4D83-7232-2EA7-A68E-962BBC5B171A}"/>
              </a:ext>
            </a:extLst>
          </p:cNvPr>
          <p:cNvSpPr>
            <a:spLocks noGrp="1"/>
          </p:cNvSpPr>
          <p:nvPr>
            <p:ph type="hdr" sz="quarter" idx="10"/>
          </p:nvPr>
        </p:nvSpPr>
        <p:spPr/>
        <p:txBody>
          <a:bodyPr/>
          <a:lstStyle/>
          <a:p>
            <a:endParaRPr lang="en-US" dirty="0"/>
          </a:p>
        </p:txBody>
      </p:sp>
      <p:sp>
        <p:nvSpPr>
          <p:cNvPr id="5" name="Footer Placeholder 4">
            <a:extLst>
              <a:ext uri="{FF2B5EF4-FFF2-40B4-BE49-F238E27FC236}">
                <a16:creationId xmlns:a16="http://schemas.microsoft.com/office/drawing/2014/main" id="{E13100AD-4ADC-4F9F-913D-B9020847E11C}"/>
              </a:ext>
            </a:extLst>
          </p:cNvPr>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37279995-C4F4-293A-9CFC-AD663F4AE390}"/>
              </a:ext>
            </a:extLst>
          </p:cNvPr>
          <p:cNvSpPr>
            <a:spLocks noGrp="1"/>
          </p:cNvSpPr>
          <p:nvPr>
            <p:ph type="dt" idx="12"/>
          </p:nvPr>
        </p:nvSpPr>
        <p:spPr/>
        <p:txBody>
          <a:bodyPr/>
          <a:lstStyle/>
          <a:p>
            <a:fld id="{C9F26854-F9AE-4E32-B2A5-59EE421C280D}" type="datetime8">
              <a:rPr lang="en-US" smtClean="0"/>
              <a:t>5/13/2025 8:07 AM</a:t>
            </a:fld>
            <a:endParaRPr lang="en-US" dirty="0"/>
          </a:p>
        </p:txBody>
      </p:sp>
      <p:sp>
        <p:nvSpPr>
          <p:cNvPr id="7" name="Slide Number Placeholder 6">
            <a:extLst>
              <a:ext uri="{FF2B5EF4-FFF2-40B4-BE49-F238E27FC236}">
                <a16:creationId xmlns:a16="http://schemas.microsoft.com/office/drawing/2014/main" id="{1401B23B-D90F-7C7D-D96B-9C157228C999}"/>
              </a:ext>
            </a:extLst>
          </p:cNvPr>
          <p:cNvSpPr>
            <a:spLocks noGrp="1"/>
          </p:cNvSpPr>
          <p:nvPr>
            <p:ph type="sldNum" sz="quarter" idx="13"/>
          </p:nvPr>
        </p:nvSpPr>
        <p:spPr/>
        <p:txBody>
          <a:bodyPr/>
          <a:lstStyle/>
          <a:p>
            <a:fld id="{B4008EB6-D09E-4580-8CD6-DDB14511944F}" type="slidenum">
              <a:rPr lang="en-US" smtClean="0"/>
              <a:pPr/>
              <a:t>49</a:t>
            </a:fld>
            <a:endParaRPr lang="en-US" dirty="0"/>
          </a:p>
        </p:txBody>
      </p:sp>
    </p:spTree>
    <p:extLst>
      <p:ext uri="{BB962C8B-B14F-4D97-AF65-F5344CB8AC3E}">
        <p14:creationId xmlns:p14="http://schemas.microsoft.com/office/powerpoint/2010/main" val="41176801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F1EACA-91F2-947E-5311-77D1C398DF9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2643248-3BA9-91FD-23FD-CF63DF385AA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ED0F7C6-D9B5-5102-72DC-22CFCF848785}"/>
              </a:ext>
            </a:extLst>
          </p:cNvPr>
          <p:cNvSpPr>
            <a:spLocks noGrp="1"/>
          </p:cNvSpPr>
          <p:nvPr>
            <p:ph type="body" idx="1"/>
          </p:nvPr>
        </p:nvSpPr>
        <p:spPr/>
        <p:txBody>
          <a:bodyPr/>
          <a:lstStyle/>
          <a:p>
            <a:r>
              <a:rPr lang="en-US" dirty="0"/>
              <a:t>Security policies are the invisible scaffolding that keeps your GitHub ecosystem both safe and predictable.</a:t>
            </a:r>
          </a:p>
          <a:p>
            <a:endParaRPr lang="en-US" dirty="0"/>
          </a:p>
          <a:p>
            <a:pPr marL="171450" indent="-171450">
              <a:buFont typeface="Arial" panose="020B0604020202020204" pitchFamily="34" charset="0"/>
              <a:buChar char="•"/>
            </a:pPr>
            <a:r>
              <a:rPr lang="en-US" b="1" dirty="0"/>
              <a:t>Guiding workflows:</a:t>
            </a:r>
            <a:r>
              <a:rPr lang="en-US" dirty="0"/>
              <a:t> By defining standardized processes—like required code reviews, status checks, and automated scans—you ensure every contributor follows the same secure steps. This consistency reduces mistakes and makes compliance second nature.</a:t>
            </a:r>
          </a:p>
          <a:p>
            <a:pPr marL="171450" indent="-171450">
              <a:buFont typeface="Arial" panose="020B0604020202020204" pitchFamily="34" charset="0"/>
              <a:buChar char="•"/>
            </a:pPr>
            <a:r>
              <a:rPr lang="en-US" b="1" dirty="0"/>
              <a:t>Reporting clarity:</a:t>
            </a:r>
            <a:r>
              <a:rPr lang="en-US" dirty="0"/>
              <a:t> A clear vulnerability-disclosure pathway—documented in your </a:t>
            </a:r>
            <a:r>
              <a:rPr lang="en-US" dirty="0" err="1"/>
              <a:t>SECURITY.md</a:t>
            </a:r>
            <a:r>
              <a:rPr lang="en-US" dirty="0"/>
              <a:t>—tells researchers exactly how, where, and to whom they should report issues. That transparency speeds up remediation and builds trust with your community.</a:t>
            </a:r>
          </a:p>
          <a:p>
            <a:pPr marL="171450" indent="-171450">
              <a:buFont typeface="Arial" panose="020B0604020202020204" pitchFamily="34" charset="0"/>
              <a:buChar char="•"/>
            </a:pPr>
            <a:r>
              <a:rPr lang="en-US" b="1" dirty="0"/>
              <a:t>Access control:</a:t>
            </a:r>
            <a:r>
              <a:rPr lang="en-US" dirty="0"/>
              <a:t> Enforcing least-privilege permissions means users only see and change what they absolutely need. By limiting who can push to protected branches or access sensitive data, you dramatically shrink your attack surface.</a:t>
            </a:r>
          </a:p>
          <a:p>
            <a:pPr algn="l">
              <a:spcBef>
                <a:spcPts val="2400"/>
              </a:spcBef>
              <a:spcAft>
                <a:spcPts val="900"/>
              </a:spcAft>
            </a:pPr>
            <a:endParaRPr lang="en-US" b="0" i="0" dirty="0">
              <a:solidFill>
                <a:srgbClr val="161616"/>
              </a:solidFill>
              <a:effectLst/>
              <a:latin typeface="Segoe UI" panose="020B0502040204020203" pitchFamily="34" charset="0"/>
            </a:endParaRPr>
          </a:p>
          <a:p>
            <a:r>
              <a:rPr lang="en-US" dirty="0"/>
              <a:t>Finally, remember that you can apply these policies at different scopes: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b="1" dirty="0"/>
              <a:t>Repository level</a:t>
            </a:r>
            <a:r>
              <a:rPr lang="en-US" dirty="0"/>
              <a:t> for project-specific rules,</a:t>
            </a:r>
          </a:p>
          <a:p>
            <a:pPr marL="171450" indent="-171450">
              <a:buFont typeface="Arial" panose="020B0604020202020204" pitchFamily="34" charset="0"/>
              <a:buChar char="•"/>
            </a:pPr>
            <a:r>
              <a:rPr lang="en-US" b="1" dirty="0"/>
              <a:t>Organization level</a:t>
            </a:r>
            <a:r>
              <a:rPr lang="en-US" dirty="0"/>
              <a:t> to tailor settings per team, or</a:t>
            </a:r>
          </a:p>
          <a:p>
            <a:pPr marL="171450" indent="-171450">
              <a:buFont typeface="Arial" panose="020B0604020202020204" pitchFamily="34" charset="0"/>
              <a:buChar char="•"/>
            </a:pPr>
            <a:r>
              <a:rPr lang="en-US" b="1" dirty="0"/>
              <a:t>Enterprise level</a:t>
            </a:r>
            <a:r>
              <a:rPr lang="en-US" dirty="0"/>
              <a:t> to enforce uniform policies across every organization under your account.</a:t>
            </a:r>
          </a:p>
          <a:p>
            <a:pPr>
              <a:buFont typeface="Arial" panose="020B0604020202020204" pitchFamily="34" charset="0"/>
              <a:buChar char="•"/>
            </a:pPr>
            <a:endParaRPr lang="en-US" dirty="0"/>
          </a:p>
          <a:p>
            <a:r>
              <a:rPr lang="en-US" dirty="0"/>
              <a:t>Choosing the right scope ensures both flexibility and consistency, so you maintain security without sacrificing agility.</a:t>
            </a:r>
          </a:p>
          <a:p>
            <a:pPr algn="l">
              <a:spcBef>
                <a:spcPts val="2400"/>
              </a:spcBef>
              <a:spcAft>
                <a:spcPts val="900"/>
              </a:spcAft>
            </a:pPr>
            <a:endParaRPr lang="en-US" b="0" i="0" dirty="0">
              <a:solidFill>
                <a:srgbClr val="161616"/>
              </a:solidFill>
              <a:effectLst/>
              <a:latin typeface="Segoe UI" panose="020B0502040204020203" pitchFamily="34" charset="0"/>
            </a:endParaRPr>
          </a:p>
        </p:txBody>
      </p:sp>
      <p:sp>
        <p:nvSpPr>
          <p:cNvPr id="4" name="Header Placeholder 3">
            <a:extLst>
              <a:ext uri="{FF2B5EF4-FFF2-40B4-BE49-F238E27FC236}">
                <a16:creationId xmlns:a16="http://schemas.microsoft.com/office/drawing/2014/main" id="{7229F097-4FFE-0FC6-B3D7-BF35B761E832}"/>
              </a:ext>
            </a:extLst>
          </p:cNvPr>
          <p:cNvSpPr>
            <a:spLocks noGrp="1"/>
          </p:cNvSpPr>
          <p:nvPr>
            <p:ph type="hdr" sz="quarter"/>
          </p:nvPr>
        </p:nvSpPr>
        <p:spPr/>
        <p:txBody>
          <a:bodyPr/>
          <a:lstStyle/>
          <a:p>
            <a:endParaRPr lang="en-US" dirty="0"/>
          </a:p>
        </p:txBody>
      </p:sp>
      <p:sp>
        <p:nvSpPr>
          <p:cNvPr id="5" name="Footer Placeholder 4">
            <a:extLst>
              <a:ext uri="{FF2B5EF4-FFF2-40B4-BE49-F238E27FC236}">
                <a16:creationId xmlns:a16="http://schemas.microsoft.com/office/drawing/2014/main" id="{735845DA-44AE-5EE8-0252-4E3D5F7DABB7}"/>
              </a:ext>
            </a:extLst>
          </p:cNvPr>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70461713-7AB6-80D0-F7BE-822FF0FD6BD1}"/>
              </a:ext>
            </a:extLst>
          </p:cNvPr>
          <p:cNvSpPr>
            <a:spLocks noGrp="1"/>
          </p:cNvSpPr>
          <p:nvPr>
            <p:ph type="dt" idx="1"/>
          </p:nvPr>
        </p:nvSpPr>
        <p:spPr/>
        <p:txBody>
          <a:bodyPr/>
          <a:lstStyle/>
          <a:p>
            <a:fld id="{61486BA7-839C-4D2B-BD52-EF0BBA8433FD}" type="datetime8">
              <a:rPr lang="en-US" smtClean="0"/>
              <a:t>5/13/2025 8:07 AM</a:t>
            </a:fld>
            <a:endParaRPr lang="en-US" dirty="0"/>
          </a:p>
        </p:txBody>
      </p:sp>
      <p:sp>
        <p:nvSpPr>
          <p:cNvPr id="7" name="Slide Number Placeholder 6">
            <a:extLst>
              <a:ext uri="{FF2B5EF4-FFF2-40B4-BE49-F238E27FC236}">
                <a16:creationId xmlns:a16="http://schemas.microsoft.com/office/drawing/2014/main" id="{32FA517E-2E70-5620-B27B-F5C5420B2D9D}"/>
              </a:ext>
            </a:extLst>
          </p:cNvPr>
          <p:cNvSpPr>
            <a:spLocks noGrp="1"/>
          </p:cNvSpPr>
          <p:nvPr>
            <p:ph type="sldNum" sz="quarter" idx="5"/>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37700524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F1EACA-91F2-947E-5311-77D1C398DF9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2643248-3BA9-91FD-23FD-CF63DF385AA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ED0F7C6-D9B5-5102-72DC-22CFCF848785}"/>
              </a:ext>
            </a:extLst>
          </p:cNvPr>
          <p:cNvSpPr>
            <a:spLocks noGrp="1"/>
          </p:cNvSpPr>
          <p:nvPr>
            <p:ph type="body" idx="1"/>
          </p:nvPr>
        </p:nvSpPr>
        <p:spPr/>
        <p:txBody>
          <a:bodyPr/>
          <a:lstStyle/>
          <a:p>
            <a:r>
              <a:rPr lang="en-US" dirty="0"/>
              <a:t>Clear, accessible documentation is your first line of defense against security risks. </a:t>
            </a:r>
          </a:p>
          <a:p>
            <a:endParaRPr lang="en-US" dirty="0"/>
          </a:p>
          <a:p>
            <a:r>
              <a:rPr lang="en-US" dirty="0"/>
              <a:t>By including a </a:t>
            </a:r>
            <a:r>
              <a:rPr lang="en-US" b="1" dirty="0" err="1"/>
              <a:t>SECURITY.md</a:t>
            </a:r>
            <a:r>
              <a:rPr lang="en-US" dirty="0"/>
              <a:t> file in the root of your repository, you set expectations for both your maintainers and your community. This file should outline the versions you support, provide a step‑by‑step guideline for responsibly reporting vulnerabilities—whether via email, issue templates, or a vulnerability disclosure form—and include any legal disclaimers or known risks they need to be aware of.</a:t>
            </a:r>
          </a:p>
          <a:p>
            <a:endParaRPr lang="en-US" dirty="0"/>
          </a:p>
          <a:p>
            <a:r>
              <a:rPr lang="en-US" dirty="0"/>
              <a:t>When someone discovers an issue, they’ll know exactly where to look and how to communicate it, which dramatically speeds up your triage and resolution process. </a:t>
            </a:r>
          </a:p>
          <a:p>
            <a:endParaRPr lang="en-US" dirty="0"/>
          </a:p>
          <a:p>
            <a:r>
              <a:rPr lang="en-US" dirty="0"/>
              <a:t>Make sure you link to </a:t>
            </a:r>
            <a:r>
              <a:rPr lang="en-US" dirty="0" err="1"/>
              <a:t>SECURITY.md</a:t>
            </a:r>
            <a:r>
              <a:rPr lang="en-US" dirty="0"/>
              <a:t> prominently in your README or project homepage, and update it regularly as your project’s support policy and risk profile evolve.</a:t>
            </a:r>
          </a:p>
          <a:p>
            <a:pPr algn="l">
              <a:spcBef>
                <a:spcPts val="2400"/>
              </a:spcBef>
              <a:spcAft>
                <a:spcPts val="900"/>
              </a:spcAft>
            </a:pPr>
            <a:endParaRPr lang="en-US" b="0" i="0" dirty="0">
              <a:solidFill>
                <a:srgbClr val="161616"/>
              </a:solidFill>
              <a:effectLst/>
              <a:latin typeface="Segoe UI" panose="020B0502040204020203" pitchFamily="34" charset="0"/>
            </a:endParaRPr>
          </a:p>
        </p:txBody>
      </p:sp>
      <p:sp>
        <p:nvSpPr>
          <p:cNvPr id="4" name="Header Placeholder 3">
            <a:extLst>
              <a:ext uri="{FF2B5EF4-FFF2-40B4-BE49-F238E27FC236}">
                <a16:creationId xmlns:a16="http://schemas.microsoft.com/office/drawing/2014/main" id="{7229F097-4FFE-0FC6-B3D7-BF35B761E832}"/>
              </a:ext>
            </a:extLst>
          </p:cNvPr>
          <p:cNvSpPr>
            <a:spLocks noGrp="1"/>
          </p:cNvSpPr>
          <p:nvPr>
            <p:ph type="hdr" sz="quarter"/>
          </p:nvPr>
        </p:nvSpPr>
        <p:spPr/>
        <p:txBody>
          <a:bodyPr/>
          <a:lstStyle/>
          <a:p>
            <a:endParaRPr lang="en-US" dirty="0"/>
          </a:p>
        </p:txBody>
      </p:sp>
      <p:sp>
        <p:nvSpPr>
          <p:cNvPr id="5" name="Footer Placeholder 4">
            <a:extLst>
              <a:ext uri="{FF2B5EF4-FFF2-40B4-BE49-F238E27FC236}">
                <a16:creationId xmlns:a16="http://schemas.microsoft.com/office/drawing/2014/main" id="{735845DA-44AE-5EE8-0252-4E3D5F7DABB7}"/>
              </a:ext>
            </a:extLst>
          </p:cNvPr>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70461713-7AB6-80D0-F7BE-822FF0FD6BD1}"/>
              </a:ext>
            </a:extLst>
          </p:cNvPr>
          <p:cNvSpPr>
            <a:spLocks noGrp="1"/>
          </p:cNvSpPr>
          <p:nvPr>
            <p:ph type="dt" idx="1"/>
          </p:nvPr>
        </p:nvSpPr>
        <p:spPr/>
        <p:txBody>
          <a:bodyPr/>
          <a:lstStyle/>
          <a:p>
            <a:fld id="{61486BA7-839C-4D2B-BD52-EF0BBA8433FD}" type="datetime8">
              <a:rPr lang="en-US" smtClean="0"/>
              <a:t>5/13/2025 8:07 AM</a:t>
            </a:fld>
            <a:endParaRPr lang="en-US" dirty="0"/>
          </a:p>
        </p:txBody>
      </p:sp>
      <p:sp>
        <p:nvSpPr>
          <p:cNvPr id="7" name="Slide Number Placeholder 6">
            <a:extLst>
              <a:ext uri="{FF2B5EF4-FFF2-40B4-BE49-F238E27FC236}">
                <a16:creationId xmlns:a16="http://schemas.microsoft.com/office/drawing/2014/main" id="{32FA517E-2E70-5620-B27B-F5C5420B2D9D}"/>
              </a:ext>
            </a:extLst>
          </p:cNvPr>
          <p:cNvSpPr>
            <a:spLocks noGrp="1"/>
          </p:cNvSpPr>
          <p:nvPr>
            <p:ph type="sldNum" sz="quarter" idx="5"/>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1239032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Beyond security, GitHub promotes a healthy, transparent project culture through a set of well‑recognized community files. Including these not only informs contributors but also sets clear expectations for behavior, decision making, and support channels. Let’s run through the key files you should consider adding:</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b="1" dirty="0" err="1"/>
              <a:t>CODE_OF_CONDUCT.md</a:t>
            </a:r>
            <a:r>
              <a:rPr lang="en-US" b="1" dirty="0"/>
              <a:t>:</a:t>
            </a:r>
            <a:r>
              <a:rPr lang="en-US" dirty="0"/>
              <a:t> Defines acceptable behavior and enforces community standards, helping to foster a respectful, inclusive environment.</a:t>
            </a:r>
          </a:p>
          <a:p>
            <a:pPr marL="171450" indent="-171450">
              <a:buFont typeface="Arial" panose="020B0604020202020204" pitchFamily="34" charset="0"/>
              <a:buChar char="•"/>
            </a:pPr>
            <a:r>
              <a:rPr lang="en-US" b="1" dirty="0" err="1"/>
              <a:t>CONTRIBUTING.md</a:t>
            </a:r>
            <a:r>
              <a:rPr lang="en-US" b="1" dirty="0"/>
              <a:t>:</a:t>
            </a:r>
            <a:r>
              <a:rPr lang="en-US" dirty="0"/>
              <a:t> Outlines how to contribute—coding conventions, workflow steps, and any prerequisites—so new contributors can get up to speed quickly and consistently.</a:t>
            </a:r>
          </a:p>
          <a:p>
            <a:pPr marL="171450" indent="-171450">
              <a:buFont typeface="Arial" panose="020B0604020202020204" pitchFamily="34" charset="0"/>
              <a:buChar char="•"/>
            </a:pPr>
            <a:r>
              <a:rPr lang="en-US" b="1" dirty="0"/>
              <a:t>Issue/PR Templates and </a:t>
            </a:r>
            <a:r>
              <a:rPr lang="en-US" b="1" dirty="0" err="1"/>
              <a:t>config.yml</a:t>
            </a:r>
            <a:r>
              <a:rPr lang="en-US" b="1" dirty="0"/>
              <a:t>:</a:t>
            </a:r>
            <a:r>
              <a:rPr lang="en-US" dirty="0"/>
              <a:t> Standardizes how bugs and feature requests are reported through templates, ensuring you collect all necessary information for efficient triage.</a:t>
            </a:r>
          </a:p>
          <a:p>
            <a:pPr marL="171450" indent="-171450">
              <a:buFont typeface="Arial" panose="020B0604020202020204" pitchFamily="34" charset="0"/>
              <a:buChar char="•"/>
            </a:pPr>
            <a:r>
              <a:rPr lang="en-US" b="1" dirty="0"/>
              <a:t>DISCUSSION Category Forms:</a:t>
            </a:r>
            <a:r>
              <a:rPr lang="en-US" dirty="0"/>
              <a:t> Customizes your Discussions tab with pre‑formatted topics—like Q&amp;A or Show &amp; Tell—so community conversations start in the right channel and format.</a:t>
            </a:r>
          </a:p>
          <a:p>
            <a:pPr marL="171450" indent="-171450">
              <a:buFont typeface="Arial" panose="020B0604020202020204" pitchFamily="34" charset="0"/>
              <a:buChar char="•"/>
            </a:pPr>
            <a:r>
              <a:rPr lang="en-US" b="1" dirty="0" err="1"/>
              <a:t>FUNDING.yml</a:t>
            </a:r>
            <a:r>
              <a:rPr lang="en-US" b="1" dirty="0"/>
              <a:t>:</a:t>
            </a:r>
            <a:r>
              <a:rPr lang="en-US" dirty="0"/>
              <a:t> Displays sponsorship options on your repo homepage, making it easy for users to support the project financially.</a:t>
            </a:r>
          </a:p>
          <a:p>
            <a:pPr marL="171450" indent="-171450">
              <a:buFont typeface="Arial" panose="020B0604020202020204" pitchFamily="34" charset="0"/>
              <a:buChar char="•"/>
            </a:pPr>
            <a:r>
              <a:rPr lang="en-US" b="1" dirty="0" err="1"/>
              <a:t>GOVERNANCE.md</a:t>
            </a:r>
            <a:r>
              <a:rPr lang="en-US" b="1" dirty="0"/>
              <a:t>:</a:t>
            </a:r>
            <a:r>
              <a:rPr lang="en-US" dirty="0"/>
              <a:t> Explains your project’s decision‑making structure—who holds votes, how to propose changes—so contributors understand how to influence the roadmap.</a:t>
            </a:r>
          </a:p>
          <a:p>
            <a:pPr marL="171450" indent="-171450">
              <a:buFont typeface="Arial" panose="020B0604020202020204" pitchFamily="34" charset="0"/>
              <a:buChar char="•"/>
            </a:pPr>
            <a:r>
              <a:rPr lang="en-US" b="1" dirty="0" err="1"/>
              <a:t>README.md</a:t>
            </a:r>
            <a:r>
              <a:rPr lang="en-US" b="1" dirty="0"/>
              <a:t>:</a:t>
            </a:r>
            <a:r>
              <a:rPr lang="en-US" dirty="0"/>
              <a:t> Serves as your project’s front door with an overview, installation steps, and usage examples—crucial for welcoming and orienting newcomers.</a:t>
            </a:r>
          </a:p>
          <a:p>
            <a:pPr marL="171450" indent="-171450">
              <a:buFont typeface="Arial" panose="020B0604020202020204" pitchFamily="34" charset="0"/>
              <a:buChar char="•"/>
            </a:pPr>
            <a:r>
              <a:rPr lang="en-US" b="1" dirty="0" err="1"/>
              <a:t>SUPPORT.md</a:t>
            </a:r>
            <a:r>
              <a:rPr lang="en-US" b="1" dirty="0"/>
              <a:t>:</a:t>
            </a:r>
            <a:r>
              <a:rPr lang="en-US" dirty="0"/>
              <a:t> Lists help resources—links to docs, community forums, chat channels—so users know exactly where to go when they need assistance.</a:t>
            </a:r>
          </a:p>
          <a:p>
            <a:endParaRPr lang="en-US" dirty="0"/>
          </a:p>
          <a:p>
            <a:r>
              <a:rPr lang="en-US" dirty="0"/>
              <a:t>By including these files, you establish clarity around process, roles, and resources—laying the foundation for a thriving, sustainable open‑source community.</a:t>
            </a:r>
          </a:p>
          <a:p>
            <a:pPr algn="l"/>
            <a:endParaRPr lang="en-US" b="1" i="0" dirty="0">
              <a:solidFill>
                <a:srgbClr val="161616"/>
              </a:solidFill>
              <a:effectLst/>
              <a:latin typeface="Segoe UI" panose="020B0502040204020203" pitchFamily="34" charset="0"/>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5/13/2025 8:07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42325947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F1EACA-91F2-947E-5311-77D1C398DF9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2643248-3BA9-91FD-23FD-CF63DF385AA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ED0F7C6-D9B5-5102-72DC-22CFCF848785}"/>
              </a:ext>
            </a:extLst>
          </p:cNvPr>
          <p:cNvSpPr>
            <a:spLocks noGrp="1"/>
          </p:cNvSpPr>
          <p:nvPr>
            <p:ph type="body" idx="1"/>
          </p:nvPr>
        </p:nvSpPr>
        <p:spPr/>
        <p:txBody>
          <a:bodyPr/>
          <a:lstStyle/>
          <a:p>
            <a:r>
              <a:rPr lang="en-US" dirty="0"/>
              <a:t>Finding the right balance between trust and control starts with understanding your team’s size and workflow. For smaller teams, you might lean into broader default permissions—empowering everyone to move quickly without constant gatekeeping. As your organization grows, however, stricter policies become essential to prevent mistakes and reduce risk. Always align your controls with the scale and sensitivity of your projects.”</a:t>
            </a:r>
          </a:p>
          <a:p>
            <a:r>
              <a:rPr lang="en-US" dirty="0"/>
              <a:t>“Configuration happens at two levels:</a:t>
            </a:r>
          </a:p>
          <a:p>
            <a:endParaRPr lang="en-US" dirty="0"/>
          </a:p>
          <a:p>
            <a:pPr marL="171450" indent="-171450">
              <a:buFont typeface="Arial" panose="020B0604020202020204" pitchFamily="34" charset="0"/>
              <a:buChar char="•"/>
            </a:pPr>
            <a:r>
              <a:rPr lang="en-US" b="1" dirty="0"/>
              <a:t>Organization level:</a:t>
            </a:r>
            <a:r>
              <a:rPr lang="en-US" dirty="0"/>
              <a:t> Under </a:t>
            </a:r>
            <a:r>
              <a:rPr lang="en-US" b="1" dirty="0"/>
              <a:t>Settings → Member privileges</a:t>
            </a:r>
            <a:r>
              <a:rPr lang="en-US" dirty="0"/>
              <a:t>, you define the base permissions every member inherits by default.</a:t>
            </a:r>
          </a:p>
          <a:p>
            <a:pPr marL="171450" indent="-171450">
              <a:buFont typeface="Arial" panose="020B0604020202020204" pitchFamily="34" charset="0"/>
              <a:buChar char="•"/>
            </a:pPr>
            <a:r>
              <a:rPr lang="en-US" b="1" dirty="0"/>
              <a:t>Enterprise level:</a:t>
            </a:r>
            <a:r>
              <a:rPr lang="en-US" dirty="0"/>
              <a:t> In </a:t>
            </a:r>
            <a:r>
              <a:rPr lang="en-US" b="1" dirty="0"/>
              <a:t>Your enterprises → Policies → Repository policies</a:t>
            </a:r>
            <a:r>
              <a:rPr lang="en-US" dirty="0"/>
              <a:t>, you set enterprise‑wide guardrails that cascade down to organizations. Remember, enterprise rules take precedence—once locked, org owners can’t override them.</a:t>
            </a:r>
          </a:p>
          <a:p>
            <a:pPr>
              <a:buFont typeface="Arial" panose="020B0604020202020204" pitchFamily="34" charset="0"/>
              <a:buChar char="•"/>
            </a:pPr>
            <a:endParaRPr lang="en-US" dirty="0"/>
          </a:p>
          <a:p>
            <a:r>
              <a:rPr lang="en-US" b="1" dirty="0"/>
              <a:t>Note:</a:t>
            </a:r>
            <a:r>
              <a:rPr lang="en-US" dirty="0"/>
              <a:t> The exact features and required interactions depend on your repository type (public, private, or internal) and your GitHub license (Free, Team, or Enterprise).</a:t>
            </a:r>
          </a:p>
          <a:p>
            <a:endParaRPr lang="en-US" dirty="0"/>
          </a:p>
          <a:p>
            <a:r>
              <a:rPr lang="en-US" dirty="0"/>
              <a:t>In the diagram, you see a four‑quadrant view: the horizontal axis represents how widely available each tool is, while the vertical axis shows how much user interaction it demands. Low‑interaction controls like </a:t>
            </a:r>
            <a:r>
              <a:rPr lang="en-US" dirty="0" err="1"/>
              <a:t>SECURITY.md</a:t>
            </a:r>
            <a:r>
              <a:rPr lang="en-US" dirty="0"/>
              <a:t> are broadly available, whereas more advanced features—like code scanning with Advanced Security—sit in the quadrant requiring higher interaction but offering deeper protection.</a:t>
            </a:r>
          </a:p>
          <a:p>
            <a:endParaRPr lang="en-US" dirty="0"/>
          </a:p>
          <a:p>
            <a:r>
              <a:rPr lang="en-US" b="1" dirty="0"/>
              <a:t>Available security tools:</a:t>
            </a:r>
            <a:endParaRPr lang="en-US" dirty="0"/>
          </a:p>
          <a:p>
            <a:pPr marL="171450" indent="-171450">
              <a:buFont typeface="Arial" panose="020B0604020202020204" pitchFamily="34" charset="0"/>
              <a:buChar char="•"/>
            </a:pPr>
            <a:r>
              <a:rPr lang="en-US" b="1" dirty="0"/>
              <a:t>All repositories</a:t>
            </a:r>
            <a:r>
              <a:rPr lang="en-US" dirty="0"/>
              <a:t> benefit from access controls, a </a:t>
            </a:r>
            <a:r>
              <a:rPr lang="en-US" dirty="0" err="1"/>
              <a:t>SECURITY.md</a:t>
            </a:r>
            <a:r>
              <a:rPr lang="en-US" dirty="0"/>
              <a:t> policy file, </a:t>
            </a:r>
            <a:r>
              <a:rPr lang="en-US" dirty="0" err="1"/>
              <a:t>Dependabot</a:t>
            </a:r>
            <a:r>
              <a:rPr lang="en-US" dirty="0"/>
              <a:t> alerts and auto‑updates, and GitHub Security Advisories.</a:t>
            </a:r>
          </a:p>
          <a:p>
            <a:pPr marL="171450" indent="-171450">
              <a:buFont typeface="Arial" panose="020B0604020202020204" pitchFamily="34" charset="0"/>
              <a:buChar char="•"/>
            </a:pPr>
            <a:r>
              <a:rPr lang="en-US" b="1" dirty="0"/>
              <a:t>With Advanced Security enabled</a:t>
            </a:r>
            <a:r>
              <a:rPr lang="en-US" dirty="0"/>
              <a:t>, you unlock </a:t>
            </a:r>
            <a:r>
              <a:rPr lang="en-US" dirty="0" err="1"/>
              <a:t>CodeQL</a:t>
            </a:r>
            <a:r>
              <a:rPr lang="en-US" dirty="0"/>
              <a:t> code scanning, secret scanning, and dependency review—tools that provide proactive, automated detection of vulnerabilities right in your workflow.</a:t>
            </a:r>
          </a:p>
          <a:p>
            <a:pPr algn="l">
              <a:spcBef>
                <a:spcPts val="2400"/>
              </a:spcBef>
              <a:spcAft>
                <a:spcPts val="900"/>
              </a:spcAft>
            </a:pPr>
            <a:endParaRPr lang="en-US" b="0" i="0" dirty="0">
              <a:solidFill>
                <a:srgbClr val="161616"/>
              </a:solidFill>
              <a:effectLst/>
              <a:latin typeface="Segoe UI" panose="020B0502040204020203" pitchFamily="34" charset="0"/>
            </a:endParaRPr>
          </a:p>
        </p:txBody>
      </p:sp>
      <p:sp>
        <p:nvSpPr>
          <p:cNvPr id="4" name="Header Placeholder 3">
            <a:extLst>
              <a:ext uri="{FF2B5EF4-FFF2-40B4-BE49-F238E27FC236}">
                <a16:creationId xmlns:a16="http://schemas.microsoft.com/office/drawing/2014/main" id="{7229F097-4FFE-0FC6-B3D7-BF35B761E832}"/>
              </a:ext>
            </a:extLst>
          </p:cNvPr>
          <p:cNvSpPr>
            <a:spLocks noGrp="1"/>
          </p:cNvSpPr>
          <p:nvPr>
            <p:ph type="hdr" sz="quarter"/>
          </p:nvPr>
        </p:nvSpPr>
        <p:spPr/>
        <p:txBody>
          <a:bodyPr/>
          <a:lstStyle/>
          <a:p>
            <a:endParaRPr lang="en-US" dirty="0"/>
          </a:p>
        </p:txBody>
      </p:sp>
      <p:sp>
        <p:nvSpPr>
          <p:cNvPr id="5" name="Footer Placeholder 4">
            <a:extLst>
              <a:ext uri="{FF2B5EF4-FFF2-40B4-BE49-F238E27FC236}">
                <a16:creationId xmlns:a16="http://schemas.microsoft.com/office/drawing/2014/main" id="{735845DA-44AE-5EE8-0252-4E3D5F7DABB7}"/>
              </a:ext>
            </a:extLst>
          </p:cNvPr>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70461713-7AB6-80D0-F7BE-822FF0FD6BD1}"/>
              </a:ext>
            </a:extLst>
          </p:cNvPr>
          <p:cNvSpPr>
            <a:spLocks noGrp="1"/>
          </p:cNvSpPr>
          <p:nvPr>
            <p:ph type="dt" idx="1"/>
          </p:nvPr>
        </p:nvSpPr>
        <p:spPr/>
        <p:txBody>
          <a:bodyPr/>
          <a:lstStyle/>
          <a:p>
            <a:fld id="{61486BA7-839C-4D2B-BD52-EF0BBA8433FD}" type="datetime8">
              <a:rPr lang="en-US" smtClean="0"/>
              <a:t>5/13/2025 8:07 AM</a:t>
            </a:fld>
            <a:endParaRPr lang="en-US" dirty="0"/>
          </a:p>
        </p:txBody>
      </p:sp>
      <p:sp>
        <p:nvSpPr>
          <p:cNvPr id="7" name="Slide Number Placeholder 6">
            <a:extLst>
              <a:ext uri="{FF2B5EF4-FFF2-40B4-BE49-F238E27FC236}">
                <a16:creationId xmlns:a16="http://schemas.microsoft.com/office/drawing/2014/main" id="{32FA517E-2E70-5620-B27B-F5C5420B2D9D}"/>
              </a:ext>
            </a:extLst>
          </p:cNvPr>
          <p:cNvSpPr>
            <a:spLocks noGrp="1"/>
          </p:cNvSpPr>
          <p:nvPr>
            <p:ph type="sldNum" sz="quarter" idx="5"/>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9524102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the enterprise level, GitHub equips you with advanced tools and controls to elevate your security posture and simplify compliance.</a:t>
            </a:r>
          </a:p>
          <a:p>
            <a:endParaRPr lang="en-US" dirty="0"/>
          </a:p>
          <a:p>
            <a:r>
              <a:rPr lang="en-US" dirty="0"/>
              <a:t>First, </a:t>
            </a:r>
            <a:r>
              <a:rPr lang="en-US" b="1" dirty="0"/>
              <a:t>GitHub Advanced Security (GHAS)</a:t>
            </a:r>
            <a:r>
              <a:rPr lang="en-US" dirty="0"/>
              <a:t> brings powerful automated safeguards directly into your workflows:</a:t>
            </a:r>
          </a:p>
          <a:p>
            <a:endParaRPr lang="en-US" dirty="0"/>
          </a:p>
          <a:p>
            <a:pPr marL="171450" indent="-171450">
              <a:buFont typeface="Arial" panose="020B0604020202020204" pitchFamily="34" charset="0"/>
              <a:buChar char="•"/>
            </a:pPr>
            <a:r>
              <a:rPr lang="en-US" b="1" dirty="0"/>
              <a:t>Code scanning</a:t>
            </a:r>
            <a:r>
              <a:rPr lang="en-US" dirty="0"/>
              <a:t> uses </a:t>
            </a:r>
            <a:r>
              <a:rPr lang="en-US" dirty="0" err="1"/>
              <a:t>CodeQL</a:t>
            </a:r>
            <a:r>
              <a:rPr lang="en-US" dirty="0"/>
              <a:t> to detect vulnerabilities and coding errors before they reach production.</a:t>
            </a:r>
          </a:p>
          <a:p>
            <a:pPr marL="171450" indent="-171450">
              <a:buFont typeface="Arial" panose="020B0604020202020204" pitchFamily="34" charset="0"/>
              <a:buChar char="•"/>
            </a:pPr>
            <a:r>
              <a:rPr lang="en-US" b="1" dirty="0"/>
              <a:t>Secret scanning</a:t>
            </a:r>
            <a:r>
              <a:rPr lang="en-US" dirty="0"/>
              <a:t> continuously hunts for exposed credentials in your commits and alerts you in real time.</a:t>
            </a:r>
          </a:p>
          <a:p>
            <a:pPr marL="171450" indent="-171450">
              <a:buFont typeface="Arial" panose="020B0604020202020204" pitchFamily="34" charset="0"/>
              <a:buChar char="•"/>
            </a:pPr>
            <a:r>
              <a:rPr lang="en-US" b="1" dirty="0"/>
              <a:t>Dependency review</a:t>
            </a:r>
            <a:r>
              <a:rPr lang="en-US" dirty="0"/>
              <a:t> surfaces vulnerable dependencies in pull requests, so you can address risks before merging.</a:t>
            </a:r>
          </a:p>
          <a:p>
            <a:pPr>
              <a:buFont typeface="Arial" panose="020B0604020202020204" pitchFamily="34" charset="0"/>
              <a:buChar char="•"/>
            </a:pPr>
            <a:endParaRPr lang="en-US" dirty="0"/>
          </a:p>
          <a:p>
            <a:r>
              <a:rPr lang="en-US" dirty="0"/>
              <a:t>Next, </a:t>
            </a:r>
            <a:r>
              <a:rPr lang="en-US" b="1" dirty="0"/>
              <a:t>Security Configurations</a:t>
            </a:r>
            <a:r>
              <a:rPr lang="en-US" dirty="0"/>
              <a:t> let you enforce consistency across all repositories—whether public, private, or internal. By defining enterprise‑wide rulesets, you lock down branch protections, status checks, and required review policies uniformly, ensuring no project slips through the cracks.</a:t>
            </a:r>
          </a:p>
          <a:p>
            <a:endParaRPr lang="en-US" dirty="0"/>
          </a:p>
          <a:p>
            <a:r>
              <a:rPr lang="en-US" dirty="0"/>
              <a:t>Finally, on the compliance front, GitHub provides </a:t>
            </a:r>
            <a:r>
              <a:rPr lang="en-US" b="1" dirty="0"/>
              <a:t>audit‑ready reports</a:t>
            </a:r>
            <a:r>
              <a:rPr lang="en-US" dirty="0"/>
              <a:t> and aligns with major standards—SOC 1 Type 2, SOC 2 Type 2, and ISO 27001:2013—so you can demonstrate your security controls to auditors and regulators with confidence. Together, these enterprise features form a comprehensive, scalable framework that secures your entire organization without slowing down your development teams.</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61486BA7-839C-4D2B-BD52-EF0BBA8433FD}" type="datetime8">
              <a:rPr lang="en-US" smtClean="0"/>
              <a:t>5/13/2025 8:07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24812040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6A3F17-90D1-7369-AEAC-1097D15794C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773F375-EA7A-3CAC-76A4-C5EDC57C56A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DB56339-9022-99AD-249F-365A52F8DAF0}"/>
              </a:ext>
            </a:extLst>
          </p:cNvPr>
          <p:cNvSpPr>
            <a:spLocks noGrp="1"/>
          </p:cNvSpPr>
          <p:nvPr>
            <p:ph type="dt" sz="half" idx="10"/>
          </p:nvPr>
        </p:nvSpPr>
        <p:spPr/>
        <p:txBody>
          <a:bodyPr/>
          <a:lstStyle/>
          <a:p>
            <a:fld id="{2BC8AF15-95E7-2D42-A5EE-0B7A874B820E}" type="datetimeFigureOut">
              <a:rPr lang="en-US" smtClean="0"/>
              <a:t>5/13/2025</a:t>
            </a:fld>
            <a:endParaRPr lang="en-US"/>
          </a:p>
        </p:txBody>
      </p:sp>
      <p:sp>
        <p:nvSpPr>
          <p:cNvPr id="5" name="Footer Placeholder 4">
            <a:extLst>
              <a:ext uri="{FF2B5EF4-FFF2-40B4-BE49-F238E27FC236}">
                <a16:creationId xmlns:a16="http://schemas.microsoft.com/office/drawing/2014/main" id="{3890969A-71AB-D6A7-A730-114676716F5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5E28C4F-68A3-697B-3E6A-9A5E0A28DBEA}"/>
              </a:ext>
            </a:extLst>
          </p:cNvPr>
          <p:cNvSpPr>
            <a:spLocks noGrp="1"/>
          </p:cNvSpPr>
          <p:nvPr>
            <p:ph type="sldNum" sz="quarter" idx="12"/>
          </p:nvPr>
        </p:nvSpPr>
        <p:spPr/>
        <p:txBody>
          <a:bodyPr/>
          <a:lstStyle/>
          <a:p>
            <a:fld id="{669D84D0-A4F4-794B-8AE9-5EC3B1F16310}" type="slidenum">
              <a:rPr lang="en-US" smtClean="0"/>
              <a:t>‹#›</a:t>
            </a:fld>
            <a:endParaRPr lang="en-US"/>
          </a:p>
        </p:txBody>
      </p:sp>
    </p:spTree>
    <p:extLst>
      <p:ext uri="{BB962C8B-B14F-4D97-AF65-F5344CB8AC3E}">
        <p14:creationId xmlns:p14="http://schemas.microsoft.com/office/powerpoint/2010/main" val="3714052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08C44B-A143-D30E-7998-20B2985342E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9B33351-A2AF-4AE4-0019-4FC1A94AFBE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C529502-CD9D-3141-2E14-8DCA825BBEE1}"/>
              </a:ext>
            </a:extLst>
          </p:cNvPr>
          <p:cNvSpPr>
            <a:spLocks noGrp="1"/>
          </p:cNvSpPr>
          <p:nvPr>
            <p:ph type="dt" sz="half" idx="10"/>
          </p:nvPr>
        </p:nvSpPr>
        <p:spPr/>
        <p:txBody>
          <a:bodyPr/>
          <a:lstStyle/>
          <a:p>
            <a:fld id="{2BC8AF15-95E7-2D42-A5EE-0B7A874B820E}" type="datetimeFigureOut">
              <a:rPr lang="en-US" smtClean="0"/>
              <a:t>5/13/2025</a:t>
            </a:fld>
            <a:endParaRPr lang="en-US"/>
          </a:p>
        </p:txBody>
      </p:sp>
      <p:sp>
        <p:nvSpPr>
          <p:cNvPr id="5" name="Footer Placeholder 4">
            <a:extLst>
              <a:ext uri="{FF2B5EF4-FFF2-40B4-BE49-F238E27FC236}">
                <a16:creationId xmlns:a16="http://schemas.microsoft.com/office/drawing/2014/main" id="{5D290A2C-9931-C835-0EF3-F1F6BF8BE3A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B42C014-58B8-3421-1705-78C67EB9DD04}"/>
              </a:ext>
            </a:extLst>
          </p:cNvPr>
          <p:cNvSpPr>
            <a:spLocks noGrp="1"/>
          </p:cNvSpPr>
          <p:nvPr>
            <p:ph type="sldNum" sz="quarter" idx="12"/>
          </p:nvPr>
        </p:nvSpPr>
        <p:spPr/>
        <p:txBody>
          <a:bodyPr/>
          <a:lstStyle/>
          <a:p>
            <a:fld id="{669D84D0-A4F4-794B-8AE9-5EC3B1F16310}" type="slidenum">
              <a:rPr lang="en-US" smtClean="0"/>
              <a:t>‹#›</a:t>
            </a:fld>
            <a:endParaRPr lang="en-US"/>
          </a:p>
        </p:txBody>
      </p:sp>
    </p:spTree>
    <p:extLst>
      <p:ext uri="{BB962C8B-B14F-4D97-AF65-F5344CB8AC3E}">
        <p14:creationId xmlns:p14="http://schemas.microsoft.com/office/powerpoint/2010/main" val="34694547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000C903-75AE-43BB-8E58-EB5AE136191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AADC4AF-67D4-DD49-8CE3-F3F59CC6035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6F938D4-E9EC-A889-6B9B-59A0178CA5B2}"/>
              </a:ext>
            </a:extLst>
          </p:cNvPr>
          <p:cNvSpPr>
            <a:spLocks noGrp="1"/>
          </p:cNvSpPr>
          <p:nvPr>
            <p:ph type="dt" sz="half" idx="10"/>
          </p:nvPr>
        </p:nvSpPr>
        <p:spPr/>
        <p:txBody>
          <a:bodyPr/>
          <a:lstStyle/>
          <a:p>
            <a:fld id="{2BC8AF15-95E7-2D42-A5EE-0B7A874B820E}" type="datetimeFigureOut">
              <a:rPr lang="en-US" smtClean="0"/>
              <a:t>5/13/2025</a:t>
            </a:fld>
            <a:endParaRPr lang="en-US"/>
          </a:p>
        </p:txBody>
      </p:sp>
      <p:sp>
        <p:nvSpPr>
          <p:cNvPr id="5" name="Footer Placeholder 4">
            <a:extLst>
              <a:ext uri="{FF2B5EF4-FFF2-40B4-BE49-F238E27FC236}">
                <a16:creationId xmlns:a16="http://schemas.microsoft.com/office/drawing/2014/main" id="{47502C1A-741D-61FA-4579-ED237E77A36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E920AB5-A016-C401-ED40-C5E2CC5F6245}"/>
              </a:ext>
            </a:extLst>
          </p:cNvPr>
          <p:cNvSpPr>
            <a:spLocks noGrp="1"/>
          </p:cNvSpPr>
          <p:nvPr>
            <p:ph type="sldNum" sz="quarter" idx="12"/>
          </p:nvPr>
        </p:nvSpPr>
        <p:spPr/>
        <p:txBody>
          <a:bodyPr/>
          <a:lstStyle/>
          <a:p>
            <a:fld id="{669D84D0-A4F4-794B-8AE9-5EC3B1F16310}" type="slidenum">
              <a:rPr lang="en-US" smtClean="0"/>
              <a:t>‹#›</a:t>
            </a:fld>
            <a:endParaRPr lang="en-US"/>
          </a:p>
        </p:txBody>
      </p:sp>
    </p:spTree>
    <p:extLst>
      <p:ext uri="{BB962C8B-B14F-4D97-AF65-F5344CB8AC3E}">
        <p14:creationId xmlns:p14="http://schemas.microsoft.com/office/powerpoint/2010/main" val="14795697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bg>
      <p:bgPr>
        <a:solidFill>
          <a:srgbClr val="E8E6DF"/>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B334D90-2717-2269-E486-F1900244A628}"/>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7" name="MS logo gray - EMF" descr="Microsoft logo, gray text version">
            <a:extLst>
              <a:ext uri="{FF2B5EF4-FFF2-40B4-BE49-F238E27FC236}">
                <a16:creationId xmlns:a16="http://schemas.microsoft.com/office/drawing/2014/main" id="{7B930E7F-5B91-31B0-B67D-DB8C41E881C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
        <p:nvSpPr>
          <p:cNvPr id="3" name="Title 1">
            <a:extLst>
              <a:ext uri="{FF2B5EF4-FFF2-40B4-BE49-F238E27FC236}">
                <a16:creationId xmlns:a16="http://schemas.microsoft.com/office/drawing/2014/main" id="{3E21C31D-925C-53B5-2E40-C54FF245B41E}"/>
              </a:ext>
            </a:extLst>
          </p:cNvPr>
          <p:cNvSpPr>
            <a:spLocks noGrp="1"/>
          </p:cNvSpPr>
          <p:nvPr>
            <p:ph type="title" hasCustomPrompt="1"/>
          </p:nvPr>
        </p:nvSpPr>
        <p:spPr>
          <a:xfrm>
            <a:off x="569912" y="3429000"/>
            <a:ext cx="5686955" cy="1231106"/>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dirty="0"/>
              <a:t>Event name or </a:t>
            </a:r>
            <a:br>
              <a:rPr lang="en-US" dirty="0"/>
            </a:br>
            <a:r>
              <a:rPr lang="en-US" dirty="0"/>
              <a:t>presentation title </a:t>
            </a:r>
          </a:p>
        </p:txBody>
      </p:sp>
      <p:sp>
        <p:nvSpPr>
          <p:cNvPr id="6" name="Text Placeholder 4">
            <a:extLst>
              <a:ext uri="{FF2B5EF4-FFF2-40B4-BE49-F238E27FC236}">
                <a16:creationId xmlns:a16="http://schemas.microsoft.com/office/drawing/2014/main" id="{1DDA2A08-4E66-0E3E-D138-C376487FF5F2}"/>
              </a:ext>
            </a:extLst>
          </p:cNvPr>
          <p:cNvSpPr>
            <a:spLocks noGrp="1"/>
          </p:cNvSpPr>
          <p:nvPr>
            <p:ph type="body" sz="quarter" idx="13" hasCustomPrompt="1"/>
          </p:nvPr>
        </p:nvSpPr>
        <p:spPr>
          <a:xfrm>
            <a:off x="4756150" y="6446520"/>
            <a:ext cx="1645920" cy="153888"/>
          </a:xfrm>
          <a:prstGeom prst="rect">
            <a:avLst/>
          </a:prstGeom>
          <a:noFill/>
        </p:spPr>
        <p:txBody>
          <a:bodyPr wrap="square" lIns="0" tIns="0" rIns="0" bIns="0">
            <a:spAutoFit/>
          </a:bodyPr>
          <a:lstStyle>
            <a:lvl1pPr marL="0" indent="0">
              <a:spcBef>
                <a:spcPts val="0"/>
              </a:spcBef>
              <a:buNone/>
              <a:defRPr sz="1000" spc="0" baseline="0">
                <a:solidFill>
                  <a:schemeClr val="tx1"/>
                </a:solidFill>
                <a:latin typeface="+mn-lt"/>
                <a:cs typeface="Segoe UI" panose="020B0502040204020203" pitchFamily="34" charset="0"/>
              </a:defRPr>
            </a:lvl1pPr>
          </a:lstStyle>
          <a:p>
            <a:pPr lvl="0"/>
            <a:r>
              <a:rPr lang="en-US"/>
              <a:t>Date</a:t>
            </a:r>
          </a:p>
        </p:txBody>
      </p:sp>
      <p:sp>
        <p:nvSpPr>
          <p:cNvPr id="5" name="Footer Placeholder 10">
            <a:extLst>
              <a:ext uri="{FF2B5EF4-FFF2-40B4-BE49-F238E27FC236}">
                <a16:creationId xmlns:a16="http://schemas.microsoft.com/office/drawing/2014/main" id="{44253EDB-56F0-1036-A65B-02ABC067A9E8}"/>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dirty="0">
                <a:solidFill>
                  <a:srgbClr val="000000"/>
                </a:solidFill>
              </a:rPr>
              <a:t>© Copyright Microsoft Corporation. All rights reserved.</a:t>
            </a:r>
          </a:p>
        </p:txBody>
      </p:sp>
    </p:spTree>
    <p:extLst>
      <p:ext uri="{BB962C8B-B14F-4D97-AF65-F5344CB8AC3E}">
        <p14:creationId xmlns:p14="http://schemas.microsoft.com/office/powerpoint/2010/main" val="13984490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Section slide">
    <p:bg>
      <p:bgPr>
        <a:solidFill>
          <a:srgbClr val="E8E6DF"/>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BD1096F-1307-5006-527D-D3AF4C75C5EF}"/>
              </a:ext>
              <a:ext uri="{C183D7F6-B498-43B3-948B-1728B52AA6E4}">
                <adec:decorative xmlns:adec="http://schemas.microsoft.com/office/drawing/2017/decorative" val="1"/>
              </a:ext>
            </a:extLst>
          </p:cNvPr>
          <p:cNvPicPr>
            <a:picLocks noChangeAspect="1"/>
          </p:cNvPicPr>
          <p:nvPr userDrawn="1"/>
        </p:nvPicPr>
        <p:blipFill rotWithShape="1">
          <a:blip r:embed="rId2"/>
          <a:srcRect r="19824"/>
          <a:stretch/>
        </p:blipFill>
        <p:spPr>
          <a:xfrm>
            <a:off x="2417010" y="0"/>
            <a:ext cx="9774990" cy="6858000"/>
          </a:xfrm>
          <a:prstGeom prst="rect">
            <a:avLst/>
          </a:prstGeom>
        </p:spPr>
      </p:pic>
      <p:sp>
        <p:nvSpPr>
          <p:cNvPr id="3" name="Title 1">
            <a:extLst>
              <a:ext uri="{FF2B5EF4-FFF2-40B4-BE49-F238E27FC236}">
                <a16:creationId xmlns:a16="http://schemas.microsoft.com/office/drawing/2014/main" id="{12D19AFB-6939-2FBA-48C9-66A2961406A7}"/>
              </a:ext>
            </a:extLst>
          </p:cNvPr>
          <p:cNvSpPr>
            <a:spLocks noGrp="1"/>
          </p:cNvSpPr>
          <p:nvPr>
            <p:ph type="title" hasCustomPrompt="1"/>
          </p:nvPr>
        </p:nvSpPr>
        <p:spPr>
          <a:xfrm>
            <a:off x="569911" y="3384610"/>
            <a:ext cx="6345239" cy="615553"/>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a:t>Section divider title</a:t>
            </a:r>
          </a:p>
        </p:txBody>
      </p:sp>
      <p:sp>
        <p:nvSpPr>
          <p:cNvPr id="5" name="Footer Placeholder 10">
            <a:extLst>
              <a:ext uri="{FF2B5EF4-FFF2-40B4-BE49-F238E27FC236}">
                <a16:creationId xmlns:a16="http://schemas.microsoft.com/office/drawing/2014/main" id="{CF739926-D45E-64CA-0DB0-97104E14A5A8}"/>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dirty="0">
                <a:solidFill>
                  <a:srgbClr val="000000"/>
                </a:solidFill>
              </a:rPr>
              <a:t>© Copyright Microsoft Corporation. All rights reserved.</a:t>
            </a:r>
          </a:p>
        </p:txBody>
      </p:sp>
    </p:spTree>
    <p:extLst>
      <p:ext uri="{BB962C8B-B14F-4D97-AF65-F5344CB8AC3E}">
        <p14:creationId xmlns:p14="http://schemas.microsoft.com/office/powerpoint/2010/main" val="5364648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450">
          <p15:clr>
            <a:srgbClr val="FBAE40"/>
          </p15:clr>
        </p15:guide>
        <p15:guide id="2" orient="horz" pos="2647">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LearningPath3_OffWhite">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69332"/>
          </a:xfrm>
        </p:spPr>
        <p:txBody>
          <a:bodyPr/>
          <a:lstStyle>
            <a:lvl1pPr>
              <a:defRPr sz="2400" b="0" i="0">
                <a:solidFill>
                  <a:schemeClr val="tx1"/>
                </a:solidFill>
                <a:latin typeface="+mj-lt"/>
                <a:cs typeface="Segoe UI Semibold" panose="020B0502040204020203" pitchFamily="34" charset="0"/>
              </a:defRPr>
            </a:lvl1pPr>
          </a:lstStyle>
          <a:p>
            <a:r>
              <a:rPr lang="en-US"/>
              <a:t>Click to edit Master title style</a:t>
            </a:r>
          </a:p>
        </p:txBody>
      </p:sp>
      <p:sp>
        <p:nvSpPr>
          <p:cNvPr id="3" name="Footer Placeholder 10">
            <a:extLst>
              <a:ext uri="{FF2B5EF4-FFF2-40B4-BE49-F238E27FC236}">
                <a16:creationId xmlns:a16="http://schemas.microsoft.com/office/drawing/2014/main" id="{796286D3-2BE2-274E-2C22-7C5E05965A80}"/>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dirty="0">
                <a:solidFill>
                  <a:srgbClr val="000000"/>
                </a:solidFill>
              </a:rPr>
              <a:t>© Copyright Microsoft Corporation. All rights reserved.</a:t>
            </a:r>
          </a:p>
        </p:txBody>
      </p:sp>
      <p:pic>
        <p:nvPicPr>
          <p:cNvPr id="5" name="Graphic 4">
            <a:extLst>
              <a:ext uri="{FF2B5EF4-FFF2-40B4-BE49-F238E27FC236}">
                <a16:creationId xmlns:a16="http://schemas.microsoft.com/office/drawing/2014/main" id="{6C16E9B7-4924-90AE-8E65-159052FB571B}"/>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 y="3144660"/>
            <a:ext cx="12192001" cy="3035200"/>
          </a:xfrm>
          <a:prstGeom prst="rect">
            <a:avLst/>
          </a:prstGeom>
        </p:spPr>
      </p:pic>
    </p:spTree>
    <p:extLst>
      <p:ext uri="{BB962C8B-B14F-4D97-AF65-F5344CB8AC3E}">
        <p14:creationId xmlns:p14="http://schemas.microsoft.com/office/powerpoint/2010/main" val="2406925883"/>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column_Text_with Imag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1" y="585216"/>
            <a:ext cx="4710689"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8" name="Text Placeholder 11">
            <a:extLst>
              <a:ext uri="{FF2B5EF4-FFF2-40B4-BE49-F238E27FC236}">
                <a16:creationId xmlns:a16="http://schemas.microsoft.com/office/drawing/2014/main" id="{4ACB92EB-B163-EB38-0156-C028F872F1C8}"/>
              </a:ext>
            </a:extLst>
          </p:cNvPr>
          <p:cNvSpPr>
            <a:spLocks noGrp="1"/>
          </p:cNvSpPr>
          <p:nvPr>
            <p:ph type="body" sz="quarter" idx="16"/>
          </p:nvPr>
        </p:nvSpPr>
        <p:spPr>
          <a:xfrm>
            <a:off x="584200" y="1594155"/>
            <a:ext cx="4714663"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9" name="Text Placeholder 3">
            <a:extLst>
              <a:ext uri="{FF2B5EF4-FFF2-40B4-BE49-F238E27FC236}">
                <a16:creationId xmlns:a16="http://schemas.microsoft.com/office/drawing/2014/main" id="{20190326-CB8A-9A65-714A-07CD312C349A}"/>
              </a:ext>
            </a:extLst>
          </p:cNvPr>
          <p:cNvSpPr>
            <a:spLocks noGrp="1"/>
          </p:cNvSpPr>
          <p:nvPr>
            <p:ph type="body" sz="quarter" idx="15"/>
          </p:nvPr>
        </p:nvSpPr>
        <p:spPr>
          <a:xfrm>
            <a:off x="586389" y="2085764"/>
            <a:ext cx="4712685"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7E90DBB6-E167-EFBB-7028-79615839561D}"/>
              </a:ext>
            </a:extLst>
          </p:cNvPr>
          <p:cNvSpPr>
            <a:spLocks noGrp="1"/>
          </p:cNvSpPr>
          <p:nvPr>
            <p:ph type="pic" sz="quarter" idx="19" hasCustomPrompt="1"/>
          </p:nvPr>
        </p:nvSpPr>
        <p:spPr bwMode="ltGray">
          <a:xfrm>
            <a:off x="6096000" y="0"/>
            <a:ext cx="6096000" cy="6858000"/>
          </a:xfrm>
          <a:prstGeom prst="rect">
            <a:avLst/>
          </a:prstGeom>
          <a:solidFill>
            <a:srgbClr val="F4F4F7"/>
          </a:solidFill>
        </p:spPr>
        <p:txBody>
          <a:bodyPr lIns="0" tIns="0" rIns="0" bIns="73152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a:p>
            <a:endParaRPr lang="en-US" dirty="0"/>
          </a:p>
          <a:p>
            <a:endParaRPr lang="en-US" dirty="0"/>
          </a:p>
        </p:txBody>
      </p:sp>
      <p:sp>
        <p:nvSpPr>
          <p:cNvPr id="6" name="Footer Placeholder 10">
            <a:extLst>
              <a:ext uri="{FF2B5EF4-FFF2-40B4-BE49-F238E27FC236}">
                <a16:creationId xmlns:a16="http://schemas.microsoft.com/office/drawing/2014/main" id="{E84377F5-22E1-9D2A-A0FF-44C6FE95FA8C}"/>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dirty="0">
                <a:solidFill>
                  <a:srgbClr val="000000"/>
                </a:solidFill>
              </a:rPr>
              <a:t>© Copyright Microsoft Corporation. All rights reserved.</a:t>
            </a:r>
          </a:p>
        </p:txBody>
      </p:sp>
    </p:spTree>
    <p:extLst>
      <p:ext uri="{BB962C8B-B14F-4D97-AF65-F5344CB8AC3E}">
        <p14:creationId xmlns:p14="http://schemas.microsoft.com/office/powerpoint/2010/main" val="364521596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6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68">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column_Callout_with Image">
    <p:bg>
      <p:bgRef idx="1001">
        <a:schemeClr val="bg1"/>
      </p:bgRef>
    </p:bg>
    <p:spTree>
      <p:nvGrpSpPr>
        <p:cNvPr id="1" name=""/>
        <p:cNvGrpSpPr/>
        <p:nvPr/>
      </p:nvGrpSpPr>
      <p:grpSpPr>
        <a:xfrm>
          <a:off x="0" y="0"/>
          <a:ext cx="0" cy="0"/>
          <a:chOff x="0" y="0"/>
          <a:chExt cx="0" cy="0"/>
        </a:xfrm>
      </p:grpSpPr>
      <p:sp>
        <p:nvSpPr>
          <p:cNvPr id="7" name="Footer Placeholder 10">
            <a:extLst>
              <a:ext uri="{FF2B5EF4-FFF2-40B4-BE49-F238E27FC236}">
                <a16:creationId xmlns:a16="http://schemas.microsoft.com/office/drawing/2014/main" id="{5E5F3DC3-1739-4680-A88C-C7B8F0E6D388}"/>
              </a:ext>
            </a:extLst>
          </p:cNvPr>
          <p:cNvSpPr>
            <a:spLocks noGrp="1"/>
          </p:cNvSpPr>
          <p:nvPr>
            <p:ph type="ftr" sz="quarter" idx="3"/>
          </p:nvPr>
        </p:nvSpPr>
        <p:spPr>
          <a:xfrm>
            <a:off x="4064000"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dirty="0">
                <a:solidFill>
                  <a:srgbClr val="000000"/>
                </a:solidFill>
              </a:rPr>
              <a:t>© Copyright Microsoft Corporation. All rights reserved.</a:t>
            </a: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A07B0D1-31C1-C209-CE85-DD1D42B62A74}"/>
              </a:ext>
            </a:extLst>
          </p:cNvPr>
          <p:cNvSpPr>
            <a:spLocks noGrp="1"/>
          </p:cNvSpPr>
          <p:nvPr>
            <p:ph type="pic" sz="quarter" idx="20" hasCustomPrompt="1"/>
          </p:nvPr>
        </p:nvSpPr>
        <p:spPr bwMode="ltGray">
          <a:xfrm>
            <a:off x="4064000" y="1581150"/>
            <a:ext cx="7535862" cy="4430720"/>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dirty="0"/>
              <a:t>Drag &amp; drop your photo</a:t>
            </a:r>
          </a:p>
          <a:p>
            <a:r>
              <a:rPr lang="en-US" dirty="0"/>
              <a:t>here or click or tap </a:t>
            </a:r>
          </a:p>
          <a:p>
            <a:r>
              <a:rPr lang="en-US" dirty="0"/>
              <a:t>icon below to insert</a:t>
            </a:r>
          </a:p>
          <a:p>
            <a:endParaRPr lang="en-US" dirty="0"/>
          </a:p>
          <a:p>
            <a:endParaRPr lang="en-US" dirty="0"/>
          </a:p>
        </p:txBody>
      </p:sp>
      <p:sp>
        <p:nvSpPr>
          <p:cNvPr id="6" name="Text Placeholder 11">
            <a:extLst>
              <a:ext uri="{FF2B5EF4-FFF2-40B4-BE49-F238E27FC236}">
                <a16:creationId xmlns:a16="http://schemas.microsoft.com/office/drawing/2014/main" id="{BA3E60F0-F025-04E8-0E46-71699A62E435}"/>
              </a:ext>
            </a:extLst>
          </p:cNvPr>
          <p:cNvSpPr>
            <a:spLocks noGrp="1"/>
          </p:cNvSpPr>
          <p:nvPr>
            <p:ph type="body" sz="quarter" idx="16"/>
          </p:nvPr>
        </p:nvSpPr>
        <p:spPr>
          <a:xfrm>
            <a:off x="584200" y="1594155"/>
            <a:ext cx="3174143"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8" name="Text Placeholder 3">
            <a:extLst>
              <a:ext uri="{FF2B5EF4-FFF2-40B4-BE49-F238E27FC236}">
                <a16:creationId xmlns:a16="http://schemas.microsoft.com/office/drawing/2014/main" id="{4D105096-7BC3-1383-8EE1-744002B706B2}"/>
              </a:ext>
            </a:extLst>
          </p:cNvPr>
          <p:cNvSpPr>
            <a:spLocks noGrp="1"/>
          </p:cNvSpPr>
          <p:nvPr>
            <p:ph type="body" sz="quarter" idx="15"/>
          </p:nvPr>
        </p:nvSpPr>
        <p:spPr>
          <a:xfrm>
            <a:off x="586389" y="2085764"/>
            <a:ext cx="3172811"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25796811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0">
          <p15:clr>
            <a:srgbClr val="954F72"/>
          </p15:clr>
        </p15:guide>
        <p15:guide id="6" pos="1372">
          <p15:clr>
            <a:srgbClr val="954F72"/>
          </p15:clr>
        </p15:guide>
        <p15:guide id="7" pos="1560">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20">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4_3-column_Text_with Subheads-Icons">
    <p:bg>
      <p:bgRef idx="1001">
        <a:schemeClr val="bg1"/>
      </p:bgRef>
    </p:bg>
    <p:spTree>
      <p:nvGrpSpPr>
        <p:cNvPr id="1" name=""/>
        <p:cNvGrpSpPr/>
        <p:nvPr/>
      </p:nvGrpSpPr>
      <p:grpSpPr>
        <a:xfrm>
          <a:off x="0" y="0"/>
          <a:ext cx="0" cy="0"/>
          <a:chOff x="0" y="0"/>
          <a:chExt cx="0" cy="0"/>
        </a:xfrm>
      </p:grpSpPr>
      <p:cxnSp>
        <p:nvCxnSpPr>
          <p:cNvPr id="5" name="Straight Connector 4" descr="Microsoft Certification renewal process flow">
            <a:extLst>
              <a:ext uri="{FF2B5EF4-FFF2-40B4-BE49-F238E27FC236}">
                <a16:creationId xmlns:a16="http://schemas.microsoft.com/office/drawing/2014/main" id="{ED4FC5EF-0434-AB45-07F5-AAD2BF06D8B8}"/>
              </a:ext>
              <a:ext uri="{C183D7F6-B498-43B3-948B-1728B52AA6E4}">
                <adec:decorative xmlns:adec="http://schemas.microsoft.com/office/drawing/2017/decorative" val="0"/>
              </a:ext>
            </a:extLst>
          </p:cNvPr>
          <p:cNvCxnSpPr>
            <a:cxnSpLocks/>
          </p:cNvCxnSpPr>
          <p:nvPr userDrawn="1"/>
        </p:nvCxnSpPr>
        <p:spPr>
          <a:xfrm>
            <a:off x="1767" y="2042154"/>
            <a:ext cx="12175719" cy="0"/>
          </a:xfrm>
          <a:prstGeom prst="line">
            <a:avLst/>
          </a:prstGeom>
          <a:noFill/>
          <a:ln w="76200" cap="flat">
            <a:gradFill>
              <a:gsLst>
                <a:gs pos="0">
                  <a:srgbClr val="FF5C39"/>
                </a:gs>
                <a:gs pos="54796">
                  <a:srgbClr val="C73ECC"/>
                </a:gs>
                <a:gs pos="100000">
                  <a:srgbClr val="8DC8E8"/>
                </a:gs>
              </a:gsLst>
              <a:lin ang="21399750" scaled="1"/>
            </a:gradFill>
            <a:prstDash val="solid"/>
            <a:miter/>
          </a:ln>
        </p:spPr>
      </p:cxn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11" name="Text Placeholder 11">
            <a:extLst>
              <a:ext uri="{FF2B5EF4-FFF2-40B4-BE49-F238E27FC236}">
                <a16:creationId xmlns:a16="http://schemas.microsoft.com/office/drawing/2014/main" id="{3C284B3A-DEE1-29EB-8131-8DF975DF34DC}"/>
              </a:ext>
            </a:extLst>
          </p:cNvPr>
          <p:cNvSpPr>
            <a:spLocks noGrp="1"/>
          </p:cNvSpPr>
          <p:nvPr>
            <p:ph type="body" sz="quarter" idx="16"/>
          </p:nvPr>
        </p:nvSpPr>
        <p:spPr>
          <a:xfrm>
            <a:off x="584200" y="2995283"/>
            <a:ext cx="3479071" cy="246221"/>
          </a:xfrm>
          <a:prstGeom prst="rect">
            <a:avLst/>
          </a:prstGeom>
        </p:spPr>
        <p:txBody>
          <a:bodyPr anchor="t"/>
          <a:lstStyle>
            <a:lvl1pPr marL="0" indent="0" algn="ctr">
              <a:spcBef>
                <a:spcPts val="0"/>
              </a:spcBef>
              <a:buNone/>
              <a:defRPr sz="1600">
                <a:solidFill>
                  <a:schemeClr val="tx1"/>
                </a:solidFill>
                <a:latin typeface="+mj-lt"/>
              </a:defRPr>
            </a:lvl1pPr>
          </a:lstStyle>
          <a:p>
            <a:pPr lvl="0"/>
            <a:r>
              <a:rPr lang="en-US"/>
              <a:t>Click to edit Master text styles</a:t>
            </a:r>
          </a:p>
        </p:txBody>
      </p:sp>
      <p:sp>
        <p:nvSpPr>
          <p:cNvPr id="12" name="Text Placeholder 3">
            <a:extLst>
              <a:ext uri="{FF2B5EF4-FFF2-40B4-BE49-F238E27FC236}">
                <a16:creationId xmlns:a16="http://schemas.microsoft.com/office/drawing/2014/main" id="{CF3D4312-BF2B-32E8-5504-BD03D020A7F6}"/>
              </a:ext>
            </a:extLst>
          </p:cNvPr>
          <p:cNvSpPr>
            <a:spLocks noGrp="1"/>
          </p:cNvSpPr>
          <p:nvPr>
            <p:ph type="body" sz="quarter" idx="15"/>
          </p:nvPr>
        </p:nvSpPr>
        <p:spPr>
          <a:xfrm>
            <a:off x="586390" y="3616497"/>
            <a:ext cx="3477611" cy="246221"/>
          </a:xfrm>
          <a:prstGeom prst="rect">
            <a:avLst/>
          </a:prstGeom>
        </p:spPr>
        <p:txBody>
          <a:bodyPr wrap="square">
            <a:spAutoFit/>
          </a:bodyPr>
          <a:lstStyle>
            <a:lvl1pPr marL="0" indent="0" algn="ctr">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3" name="Text Placeholder 11">
            <a:extLst>
              <a:ext uri="{FF2B5EF4-FFF2-40B4-BE49-F238E27FC236}">
                <a16:creationId xmlns:a16="http://schemas.microsoft.com/office/drawing/2014/main" id="{17AB9DF2-C697-A678-389D-BE5F6AF6F25B}"/>
              </a:ext>
            </a:extLst>
          </p:cNvPr>
          <p:cNvSpPr>
            <a:spLocks noGrp="1"/>
          </p:cNvSpPr>
          <p:nvPr>
            <p:ph type="body" sz="quarter" idx="22"/>
          </p:nvPr>
        </p:nvSpPr>
        <p:spPr>
          <a:xfrm>
            <a:off x="4357547" y="2995283"/>
            <a:ext cx="3479071" cy="246221"/>
          </a:xfrm>
          <a:prstGeom prst="rect">
            <a:avLst/>
          </a:prstGeom>
        </p:spPr>
        <p:txBody>
          <a:bodyPr anchor="t"/>
          <a:lstStyle>
            <a:lvl1pPr marL="0" indent="0" algn="ctr">
              <a:spcBef>
                <a:spcPts val="0"/>
              </a:spcBef>
              <a:buNone/>
              <a:defRPr sz="1600">
                <a:solidFill>
                  <a:schemeClr val="tx1"/>
                </a:solidFill>
                <a:latin typeface="+mj-lt"/>
              </a:defRPr>
            </a:lvl1pPr>
          </a:lstStyle>
          <a:p>
            <a:pPr lvl="0"/>
            <a:r>
              <a:rPr lang="en-US"/>
              <a:t>Click to edit Master text styles</a:t>
            </a:r>
          </a:p>
        </p:txBody>
      </p:sp>
      <p:sp>
        <p:nvSpPr>
          <p:cNvPr id="14" name="Text Placeholder 3">
            <a:extLst>
              <a:ext uri="{FF2B5EF4-FFF2-40B4-BE49-F238E27FC236}">
                <a16:creationId xmlns:a16="http://schemas.microsoft.com/office/drawing/2014/main" id="{C8ADB951-618D-18AA-AF3F-A625B8916844}"/>
              </a:ext>
            </a:extLst>
          </p:cNvPr>
          <p:cNvSpPr>
            <a:spLocks noGrp="1"/>
          </p:cNvSpPr>
          <p:nvPr>
            <p:ph type="body" sz="quarter" idx="23"/>
          </p:nvPr>
        </p:nvSpPr>
        <p:spPr>
          <a:xfrm>
            <a:off x="4359737" y="3616497"/>
            <a:ext cx="3477611" cy="246221"/>
          </a:xfrm>
          <a:prstGeom prst="rect">
            <a:avLst/>
          </a:prstGeom>
        </p:spPr>
        <p:txBody>
          <a:bodyPr wrap="square">
            <a:spAutoFit/>
          </a:bodyPr>
          <a:lstStyle>
            <a:lvl1pPr marL="0" indent="0" algn="ctr">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3" name="Text Placeholder 11">
            <a:extLst>
              <a:ext uri="{FF2B5EF4-FFF2-40B4-BE49-F238E27FC236}">
                <a16:creationId xmlns:a16="http://schemas.microsoft.com/office/drawing/2014/main" id="{4759A57E-BDDC-1596-6959-BA7696DE9B08}"/>
              </a:ext>
            </a:extLst>
          </p:cNvPr>
          <p:cNvSpPr>
            <a:spLocks noGrp="1"/>
          </p:cNvSpPr>
          <p:nvPr>
            <p:ph type="body" sz="quarter" idx="24"/>
          </p:nvPr>
        </p:nvSpPr>
        <p:spPr>
          <a:xfrm>
            <a:off x="8130894" y="2995283"/>
            <a:ext cx="3479071" cy="246221"/>
          </a:xfrm>
          <a:prstGeom prst="rect">
            <a:avLst/>
          </a:prstGeom>
        </p:spPr>
        <p:txBody>
          <a:bodyPr anchor="t"/>
          <a:lstStyle>
            <a:lvl1pPr marL="0" indent="0" algn="ctr">
              <a:spcBef>
                <a:spcPts val="0"/>
              </a:spcBef>
              <a:buNone/>
              <a:defRPr sz="1600">
                <a:solidFill>
                  <a:schemeClr val="tx1"/>
                </a:solidFill>
                <a:latin typeface="+mj-lt"/>
              </a:defRPr>
            </a:lvl1pPr>
          </a:lstStyle>
          <a:p>
            <a:pPr lvl="0"/>
            <a:r>
              <a:rPr lang="en-US"/>
              <a:t>Click to edit Master text styles</a:t>
            </a:r>
          </a:p>
        </p:txBody>
      </p:sp>
      <p:sp>
        <p:nvSpPr>
          <p:cNvPr id="4" name="Text Placeholder 3">
            <a:extLst>
              <a:ext uri="{FF2B5EF4-FFF2-40B4-BE49-F238E27FC236}">
                <a16:creationId xmlns:a16="http://schemas.microsoft.com/office/drawing/2014/main" id="{CDA52B45-289B-E4AF-9D79-083305995111}"/>
              </a:ext>
            </a:extLst>
          </p:cNvPr>
          <p:cNvSpPr>
            <a:spLocks noGrp="1"/>
          </p:cNvSpPr>
          <p:nvPr>
            <p:ph type="body" sz="quarter" idx="25"/>
          </p:nvPr>
        </p:nvSpPr>
        <p:spPr>
          <a:xfrm>
            <a:off x="8133084" y="3616497"/>
            <a:ext cx="3477611" cy="246221"/>
          </a:xfrm>
          <a:prstGeom prst="rect">
            <a:avLst/>
          </a:prstGeom>
        </p:spPr>
        <p:txBody>
          <a:bodyPr wrap="square">
            <a:spAutoFit/>
          </a:bodyPr>
          <a:lstStyle>
            <a:lvl1pPr marL="0" indent="0" algn="ctr">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7" name="Footer Placeholder 10">
            <a:extLst>
              <a:ext uri="{FF2B5EF4-FFF2-40B4-BE49-F238E27FC236}">
                <a16:creationId xmlns:a16="http://schemas.microsoft.com/office/drawing/2014/main" id="{B60C4C06-0136-7314-8B24-FE41EFCE149C}"/>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dirty="0">
                <a:solidFill>
                  <a:srgbClr val="000000"/>
                </a:solidFill>
              </a:rPr>
              <a:t>© Copyright Microsoft Corporation. All rights reserved.</a:t>
            </a:r>
          </a:p>
        </p:txBody>
      </p:sp>
    </p:spTree>
    <p:extLst>
      <p:ext uri="{BB962C8B-B14F-4D97-AF65-F5344CB8AC3E}">
        <p14:creationId xmlns:p14="http://schemas.microsoft.com/office/powerpoint/2010/main" val="239503022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92">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1464">
          <p15:clr>
            <a:srgbClr val="954F72"/>
          </p15:clr>
        </p15:guide>
        <p15:guide id="16" pos="4344">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guide id="40" pos="609">
          <p15:clr>
            <a:srgbClr val="FBAE40"/>
          </p15:clr>
        </p15:guide>
        <p15:guide id="41" pos="3840">
          <p15:clr>
            <a:srgbClr val="FBAE40"/>
          </p15:clr>
        </p15:guide>
        <p15:guide id="42" pos="6216">
          <p15:clr>
            <a:srgbClr val="FBAE40"/>
          </p15:clr>
        </p15:guide>
        <p15:guide id="43" orient="horz" pos="1284">
          <p15:clr>
            <a:srgbClr val="FBAE40"/>
          </p15:clr>
        </p15:guide>
        <p15:guide id="44" pos="3940">
          <p15:clr>
            <a:srgbClr val="FBAE40"/>
          </p15:clr>
        </p15:guide>
        <p15:guide id="45" orient="horz" pos="216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5" name="Footer Placeholder 10">
            <a:extLst>
              <a:ext uri="{FF2B5EF4-FFF2-40B4-BE49-F238E27FC236}">
                <a16:creationId xmlns:a16="http://schemas.microsoft.com/office/drawing/2014/main" id="{AE09A77D-BE61-2556-4E7D-60B0A94FD88A}"/>
              </a:ext>
            </a:extLst>
          </p:cNvPr>
          <p:cNvSpPr>
            <a:spLocks noGrp="1"/>
          </p:cNvSpPr>
          <p:nvPr>
            <p:ph type="ftr" sz="quarter" idx="3"/>
          </p:nvPr>
        </p:nvSpPr>
        <p:spPr>
          <a:xfrm>
            <a:off x="4356100"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dirty="0">
                <a:solidFill>
                  <a:srgbClr val="000000"/>
                </a:solidFill>
              </a:rPr>
              <a:t>© Copyright Microsoft Corporation. All rights reserved.</a:t>
            </a:r>
          </a:p>
        </p:txBody>
      </p:sp>
      <p:sp>
        <p:nvSpPr>
          <p:cNvPr id="6" name="Rectangle: Single Corner Rounded 5">
            <a:extLst>
              <a:ext uri="{FF2B5EF4-FFF2-40B4-BE49-F238E27FC236}">
                <a16:creationId xmlns:a16="http://schemas.microsoft.com/office/drawing/2014/main" id="{A02CAEB8-26C8-4DCC-A205-1958858BB2CA}"/>
              </a:ext>
              <a:ext uri="{C183D7F6-B498-43B3-948B-1728B52AA6E4}">
                <adec:decorative xmlns:adec="http://schemas.microsoft.com/office/drawing/2017/decorative" val="1"/>
              </a:ext>
            </a:extLst>
          </p:cNvPr>
          <p:cNvSpPr/>
          <p:nvPr userDrawn="1"/>
        </p:nvSpPr>
        <p:spPr bwMode="auto">
          <a:xfrm>
            <a:off x="-1" y="1913466"/>
            <a:ext cx="3121026" cy="4944533"/>
          </a:xfrm>
          <a:prstGeom prst="round1Rect">
            <a:avLst>
              <a:gd name="adj" fmla="val 6737"/>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11">
            <a:extLst>
              <a:ext uri="{FF2B5EF4-FFF2-40B4-BE49-F238E27FC236}">
                <a16:creationId xmlns:a16="http://schemas.microsoft.com/office/drawing/2014/main" id="{5B1C1BF3-6AA8-9E3D-6C13-9D294A95EC9E}"/>
              </a:ext>
            </a:extLst>
          </p:cNvPr>
          <p:cNvSpPr>
            <a:spLocks noGrp="1"/>
          </p:cNvSpPr>
          <p:nvPr>
            <p:ph type="body" sz="quarter" idx="17"/>
          </p:nvPr>
        </p:nvSpPr>
        <p:spPr>
          <a:xfrm>
            <a:off x="4356039" y="1926472"/>
            <a:ext cx="5364224"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8" name="Text Placeholder 3">
            <a:extLst>
              <a:ext uri="{FF2B5EF4-FFF2-40B4-BE49-F238E27FC236}">
                <a16:creationId xmlns:a16="http://schemas.microsoft.com/office/drawing/2014/main" id="{CB36A2A5-3D3D-6672-23D6-32211E5333A2}"/>
              </a:ext>
            </a:extLst>
          </p:cNvPr>
          <p:cNvSpPr>
            <a:spLocks noGrp="1"/>
          </p:cNvSpPr>
          <p:nvPr>
            <p:ph type="body" sz="quarter" idx="35"/>
          </p:nvPr>
        </p:nvSpPr>
        <p:spPr>
          <a:xfrm>
            <a:off x="4358229" y="2578100"/>
            <a:ext cx="5361973"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4" name="Text Placeholder 11">
            <a:extLst>
              <a:ext uri="{FF2B5EF4-FFF2-40B4-BE49-F238E27FC236}">
                <a16:creationId xmlns:a16="http://schemas.microsoft.com/office/drawing/2014/main" id="{C4A355BE-EC00-02A7-CF83-86D8F4D79CE5}"/>
              </a:ext>
            </a:extLst>
          </p:cNvPr>
          <p:cNvSpPr>
            <a:spLocks noGrp="1"/>
          </p:cNvSpPr>
          <p:nvPr>
            <p:ph type="body" sz="quarter" idx="34"/>
          </p:nvPr>
        </p:nvSpPr>
        <p:spPr>
          <a:xfrm>
            <a:off x="588263" y="2542117"/>
            <a:ext cx="2027938" cy="492443"/>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Tree>
    <p:extLst>
      <p:ext uri="{BB962C8B-B14F-4D97-AF65-F5344CB8AC3E}">
        <p14:creationId xmlns:p14="http://schemas.microsoft.com/office/powerpoint/2010/main" val="1164738739"/>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85402E-F24C-EAA9-8182-8EB2B412040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C4D39A1-FFCF-BFE1-6E3E-6278AEE85F2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A003703-6AD1-2B5B-0873-8EFBE41AB00A}"/>
              </a:ext>
            </a:extLst>
          </p:cNvPr>
          <p:cNvSpPr>
            <a:spLocks noGrp="1"/>
          </p:cNvSpPr>
          <p:nvPr>
            <p:ph type="dt" sz="half" idx="10"/>
          </p:nvPr>
        </p:nvSpPr>
        <p:spPr/>
        <p:txBody>
          <a:bodyPr/>
          <a:lstStyle/>
          <a:p>
            <a:fld id="{2BC8AF15-95E7-2D42-A5EE-0B7A874B820E}" type="datetimeFigureOut">
              <a:rPr lang="en-US" smtClean="0"/>
              <a:t>5/13/2025</a:t>
            </a:fld>
            <a:endParaRPr lang="en-US"/>
          </a:p>
        </p:txBody>
      </p:sp>
      <p:sp>
        <p:nvSpPr>
          <p:cNvPr id="5" name="Footer Placeholder 4">
            <a:extLst>
              <a:ext uri="{FF2B5EF4-FFF2-40B4-BE49-F238E27FC236}">
                <a16:creationId xmlns:a16="http://schemas.microsoft.com/office/drawing/2014/main" id="{CE5CBD24-D9E1-2983-8954-0D7EF3DA204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7BC98CF-255F-5B81-9397-5459FA05931D}"/>
              </a:ext>
            </a:extLst>
          </p:cNvPr>
          <p:cNvSpPr>
            <a:spLocks noGrp="1"/>
          </p:cNvSpPr>
          <p:nvPr>
            <p:ph type="sldNum" sz="quarter" idx="12"/>
          </p:nvPr>
        </p:nvSpPr>
        <p:spPr/>
        <p:txBody>
          <a:bodyPr/>
          <a:lstStyle/>
          <a:p>
            <a:fld id="{669D84D0-A4F4-794B-8AE9-5EC3B1F16310}" type="slidenum">
              <a:rPr lang="en-US" smtClean="0"/>
              <a:t>‹#›</a:t>
            </a:fld>
            <a:endParaRPr lang="en-US"/>
          </a:p>
        </p:txBody>
      </p:sp>
    </p:spTree>
    <p:extLst>
      <p:ext uri="{BB962C8B-B14F-4D97-AF65-F5344CB8AC3E}">
        <p14:creationId xmlns:p14="http://schemas.microsoft.com/office/powerpoint/2010/main" val="25129912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19BCB6-4ADA-96F1-EDD5-DCBFAB6EC7F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9B1273A-6A1E-3BA0-D4A8-90533F4031BD}"/>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C43D9A7-7FF4-8512-8DFD-68B00B8ED438}"/>
              </a:ext>
            </a:extLst>
          </p:cNvPr>
          <p:cNvSpPr>
            <a:spLocks noGrp="1"/>
          </p:cNvSpPr>
          <p:nvPr>
            <p:ph type="dt" sz="half" idx="10"/>
          </p:nvPr>
        </p:nvSpPr>
        <p:spPr/>
        <p:txBody>
          <a:bodyPr/>
          <a:lstStyle/>
          <a:p>
            <a:fld id="{2BC8AF15-95E7-2D42-A5EE-0B7A874B820E}" type="datetimeFigureOut">
              <a:rPr lang="en-US" smtClean="0"/>
              <a:t>5/13/2025</a:t>
            </a:fld>
            <a:endParaRPr lang="en-US"/>
          </a:p>
        </p:txBody>
      </p:sp>
      <p:sp>
        <p:nvSpPr>
          <p:cNvPr id="5" name="Footer Placeholder 4">
            <a:extLst>
              <a:ext uri="{FF2B5EF4-FFF2-40B4-BE49-F238E27FC236}">
                <a16:creationId xmlns:a16="http://schemas.microsoft.com/office/drawing/2014/main" id="{D3758010-6BAB-F73B-275C-39B6C5F3A6A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9EA75A8-3E3F-3F4F-C6A3-B78EA7B1A767}"/>
              </a:ext>
            </a:extLst>
          </p:cNvPr>
          <p:cNvSpPr>
            <a:spLocks noGrp="1"/>
          </p:cNvSpPr>
          <p:nvPr>
            <p:ph type="sldNum" sz="quarter" idx="12"/>
          </p:nvPr>
        </p:nvSpPr>
        <p:spPr/>
        <p:txBody>
          <a:bodyPr/>
          <a:lstStyle/>
          <a:p>
            <a:fld id="{669D84D0-A4F4-794B-8AE9-5EC3B1F16310}" type="slidenum">
              <a:rPr lang="en-US" smtClean="0"/>
              <a:t>‹#›</a:t>
            </a:fld>
            <a:endParaRPr lang="en-US"/>
          </a:p>
        </p:txBody>
      </p:sp>
    </p:spTree>
    <p:extLst>
      <p:ext uri="{BB962C8B-B14F-4D97-AF65-F5344CB8AC3E}">
        <p14:creationId xmlns:p14="http://schemas.microsoft.com/office/powerpoint/2010/main" val="24491866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FB566A-9F4C-9BB2-E950-E6BA412551D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F1962EB-5924-FC30-D5FA-0D1D63A1F1A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6DAD562-A006-DB21-4AA3-9B3EEE5C445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19F6FB3-01B1-3812-EEBC-81ABDD4E8438}"/>
              </a:ext>
            </a:extLst>
          </p:cNvPr>
          <p:cNvSpPr>
            <a:spLocks noGrp="1"/>
          </p:cNvSpPr>
          <p:nvPr>
            <p:ph type="dt" sz="half" idx="10"/>
          </p:nvPr>
        </p:nvSpPr>
        <p:spPr/>
        <p:txBody>
          <a:bodyPr/>
          <a:lstStyle/>
          <a:p>
            <a:fld id="{2BC8AF15-95E7-2D42-A5EE-0B7A874B820E}" type="datetimeFigureOut">
              <a:rPr lang="en-US" smtClean="0"/>
              <a:t>5/13/2025</a:t>
            </a:fld>
            <a:endParaRPr lang="en-US"/>
          </a:p>
        </p:txBody>
      </p:sp>
      <p:sp>
        <p:nvSpPr>
          <p:cNvPr id="6" name="Footer Placeholder 5">
            <a:extLst>
              <a:ext uri="{FF2B5EF4-FFF2-40B4-BE49-F238E27FC236}">
                <a16:creationId xmlns:a16="http://schemas.microsoft.com/office/drawing/2014/main" id="{E8DAA52E-076F-22AF-2206-175CCAF32F5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5A724EA-76AD-8267-7E22-8308F9019D2E}"/>
              </a:ext>
            </a:extLst>
          </p:cNvPr>
          <p:cNvSpPr>
            <a:spLocks noGrp="1"/>
          </p:cNvSpPr>
          <p:nvPr>
            <p:ph type="sldNum" sz="quarter" idx="12"/>
          </p:nvPr>
        </p:nvSpPr>
        <p:spPr/>
        <p:txBody>
          <a:bodyPr/>
          <a:lstStyle/>
          <a:p>
            <a:fld id="{669D84D0-A4F4-794B-8AE9-5EC3B1F16310}" type="slidenum">
              <a:rPr lang="en-US" smtClean="0"/>
              <a:t>‹#›</a:t>
            </a:fld>
            <a:endParaRPr lang="en-US"/>
          </a:p>
        </p:txBody>
      </p:sp>
    </p:spTree>
    <p:extLst>
      <p:ext uri="{BB962C8B-B14F-4D97-AF65-F5344CB8AC3E}">
        <p14:creationId xmlns:p14="http://schemas.microsoft.com/office/powerpoint/2010/main" val="34910758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B594E2-85B1-8C10-499E-D33506288A2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6264819-73AF-509A-41F1-E3FF6F261A8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480E785-F852-8245-3AC9-DEC83416FF5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36E3E9F-51C2-FB8F-E273-210D535FF13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3C3F76D-E00C-32B2-7F23-84FC1E655CC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7A560C8-1165-616A-11F2-538F45553CDF}"/>
              </a:ext>
            </a:extLst>
          </p:cNvPr>
          <p:cNvSpPr>
            <a:spLocks noGrp="1"/>
          </p:cNvSpPr>
          <p:nvPr>
            <p:ph type="dt" sz="half" idx="10"/>
          </p:nvPr>
        </p:nvSpPr>
        <p:spPr/>
        <p:txBody>
          <a:bodyPr/>
          <a:lstStyle/>
          <a:p>
            <a:fld id="{2BC8AF15-95E7-2D42-A5EE-0B7A874B820E}" type="datetimeFigureOut">
              <a:rPr lang="en-US" smtClean="0"/>
              <a:t>5/13/2025</a:t>
            </a:fld>
            <a:endParaRPr lang="en-US"/>
          </a:p>
        </p:txBody>
      </p:sp>
      <p:sp>
        <p:nvSpPr>
          <p:cNvPr id="8" name="Footer Placeholder 7">
            <a:extLst>
              <a:ext uri="{FF2B5EF4-FFF2-40B4-BE49-F238E27FC236}">
                <a16:creationId xmlns:a16="http://schemas.microsoft.com/office/drawing/2014/main" id="{BB987EBF-7001-FEBE-3E55-E37D8C23961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9741E8B-1D83-397C-4294-D123844D3F28}"/>
              </a:ext>
            </a:extLst>
          </p:cNvPr>
          <p:cNvSpPr>
            <a:spLocks noGrp="1"/>
          </p:cNvSpPr>
          <p:nvPr>
            <p:ph type="sldNum" sz="quarter" idx="12"/>
          </p:nvPr>
        </p:nvSpPr>
        <p:spPr/>
        <p:txBody>
          <a:bodyPr/>
          <a:lstStyle/>
          <a:p>
            <a:fld id="{669D84D0-A4F4-794B-8AE9-5EC3B1F16310}" type="slidenum">
              <a:rPr lang="en-US" smtClean="0"/>
              <a:t>‹#›</a:t>
            </a:fld>
            <a:endParaRPr lang="en-US"/>
          </a:p>
        </p:txBody>
      </p:sp>
    </p:spTree>
    <p:extLst>
      <p:ext uri="{BB962C8B-B14F-4D97-AF65-F5344CB8AC3E}">
        <p14:creationId xmlns:p14="http://schemas.microsoft.com/office/powerpoint/2010/main" val="19348170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C74701-85A1-B25A-A775-45A56147175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3EE3162-7061-39AF-4940-DF09F01424EE}"/>
              </a:ext>
            </a:extLst>
          </p:cNvPr>
          <p:cNvSpPr>
            <a:spLocks noGrp="1"/>
          </p:cNvSpPr>
          <p:nvPr>
            <p:ph type="dt" sz="half" idx="10"/>
          </p:nvPr>
        </p:nvSpPr>
        <p:spPr/>
        <p:txBody>
          <a:bodyPr/>
          <a:lstStyle/>
          <a:p>
            <a:fld id="{2BC8AF15-95E7-2D42-A5EE-0B7A874B820E}" type="datetimeFigureOut">
              <a:rPr lang="en-US" smtClean="0"/>
              <a:t>5/13/2025</a:t>
            </a:fld>
            <a:endParaRPr lang="en-US"/>
          </a:p>
        </p:txBody>
      </p:sp>
      <p:sp>
        <p:nvSpPr>
          <p:cNvPr id="4" name="Footer Placeholder 3">
            <a:extLst>
              <a:ext uri="{FF2B5EF4-FFF2-40B4-BE49-F238E27FC236}">
                <a16:creationId xmlns:a16="http://schemas.microsoft.com/office/drawing/2014/main" id="{8A3EED82-9E91-BCB3-0D12-99132CCA5C5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61E85CB-8028-5501-E0D3-A046048CDCFF}"/>
              </a:ext>
            </a:extLst>
          </p:cNvPr>
          <p:cNvSpPr>
            <a:spLocks noGrp="1"/>
          </p:cNvSpPr>
          <p:nvPr>
            <p:ph type="sldNum" sz="quarter" idx="12"/>
          </p:nvPr>
        </p:nvSpPr>
        <p:spPr/>
        <p:txBody>
          <a:bodyPr/>
          <a:lstStyle/>
          <a:p>
            <a:fld id="{669D84D0-A4F4-794B-8AE9-5EC3B1F16310}" type="slidenum">
              <a:rPr lang="en-US" smtClean="0"/>
              <a:t>‹#›</a:t>
            </a:fld>
            <a:endParaRPr lang="en-US"/>
          </a:p>
        </p:txBody>
      </p:sp>
    </p:spTree>
    <p:extLst>
      <p:ext uri="{BB962C8B-B14F-4D97-AF65-F5344CB8AC3E}">
        <p14:creationId xmlns:p14="http://schemas.microsoft.com/office/powerpoint/2010/main" val="35144380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D3B6547-22B0-876A-7094-CA0AF0BB0D7A}"/>
              </a:ext>
            </a:extLst>
          </p:cNvPr>
          <p:cNvSpPr>
            <a:spLocks noGrp="1"/>
          </p:cNvSpPr>
          <p:nvPr>
            <p:ph type="dt" sz="half" idx="10"/>
          </p:nvPr>
        </p:nvSpPr>
        <p:spPr/>
        <p:txBody>
          <a:bodyPr/>
          <a:lstStyle/>
          <a:p>
            <a:fld id="{2BC8AF15-95E7-2D42-A5EE-0B7A874B820E}" type="datetimeFigureOut">
              <a:rPr lang="en-US" smtClean="0"/>
              <a:t>5/13/2025</a:t>
            </a:fld>
            <a:endParaRPr lang="en-US"/>
          </a:p>
        </p:txBody>
      </p:sp>
      <p:sp>
        <p:nvSpPr>
          <p:cNvPr id="3" name="Footer Placeholder 2">
            <a:extLst>
              <a:ext uri="{FF2B5EF4-FFF2-40B4-BE49-F238E27FC236}">
                <a16:creationId xmlns:a16="http://schemas.microsoft.com/office/drawing/2014/main" id="{8B9DD181-A6AD-185A-41EF-10A750E6B9B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99A0852-5306-389E-69E2-86208CDFB839}"/>
              </a:ext>
            </a:extLst>
          </p:cNvPr>
          <p:cNvSpPr>
            <a:spLocks noGrp="1"/>
          </p:cNvSpPr>
          <p:nvPr>
            <p:ph type="sldNum" sz="quarter" idx="12"/>
          </p:nvPr>
        </p:nvSpPr>
        <p:spPr/>
        <p:txBody>
          <a:bodyPr/>
          <a:lstStyle/>
          <a:p>
            <a:fld id="{669D84D0-A4F4-794B-8AE9-5EC3B1F16310}" type="slidenum">
              <a:rPr lang="en-US" smtClean="0"/>
              <a:t>‹#›</a:t>
            </a:fld>
            <a:endParaRPr lang="en-US"/>
          </a:p>
        </p:txBody>
      </p:sp>
    </p:spTree>
    <p:extLst>
      <p:ext uri="{BB962C8B-B14F-4D97-AF65-F5344CB8AC3E}">
        <p14:creationId xmlns:p14="http://schemas.microsoft.com/office/powerpoint/2010/main" val="34339398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2C53CA-F0E6-DBE2-A752-28052BF0EB6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E9A353E-2385-9031-F40A-A8C66D8460A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E3C9CBD-3982-2E32-9972-B837369EF71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3965DA-CA4E-02FC-3EE7-0D2631DA9E61}"/>
              </a:ext>
            </a:extLst>
          </p:cNvPr>
          <p:cNvSpPr>
            <a:spLocks noGrp="1"/>
          </p:cNvSpPr>
          <p:nvPr>
            <p:ph type="dt" sz="half" idx="10"/>
          </p:nvPr>
        </p:nvSpPr>
        <p:spPr/>
        <p:txBody>
          <a:bodyPr/>
          <a:lstStyle/>
          <a:p>
            <a:fld id="{2BC8AF15-95E7-2D42-A5EE-0B7A874B820E}" type="datetimeFigureOut">
              <a:rPr lang="en-US" smtClean="0"/>
              <a:t>5/13/2025</a:t>
            </a:fld>
            <a:endParaRPr lang="en-US"/>
          </a:p>
        </p:txBody>
      </p:sp>
      <p:sp>
        <p:nvSpPr>
          <p:cNvPr id="6" name="Footer Placeholder 5">
            <a:extLst>
              <a:ext uri="{FF2B5EF4-FFF2-40B4-BE49-F238E27FC236}">
                <a16:creationId xmlns:a16="http://schemas.microsoft.com/office/drawing/2014/main" id="{0477F264-9D9C-DEEA-E450-631C12072EE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56AD9AB-4981-3374-E977-DF58D6178F6F}"/>
              </a:ext>
            </a:extLst>
          </p:cNvPr>
          <p:cNvSpPr>
            <a:spLocks noGrp="1"/>
          </p:cNvSpPr>
          <p:nvPr>
            <p:ph type="sldNum" sz="quarter" idx="12"/>
          </p:nvPr>
        </p:nvSpPr>
        <p:spPr/>
        <p:txBody>
          <a:bodyPr/>
          <a:lstStyle/>
          <a:p>
            <a:fld id="{669D84D0-A4F4-794B-8AE9-5EC3B1F16310}" type="slidenum">
              <a:rPr lang="en-US" smtClean="0"/>
              <a:t>‹#›</a:t>
            </a:fld>
            <a:endParaRPr lang="en-US"/>
          </a:p>
        </p:txBody>
      </p:sp>
    </p:spTree>
    <p:extLst>
      <p:ext uri="{BB962C8B-B14F-4D97-AF65-F5344CB8AC3E}">
        <p14:creationId xmlns:p14="http://schemas.microsoft.com/office/powerpoint/2010/main" val="11756920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3D8620-ABAD-395D-D804-C1B9964B8DE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E5C6EF2-1E51-0A58-47B9-A895EC2AD0C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0970631-4F4B-91D8-4650-54CB1E9B701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B7D3888-726E-C61F-14E5-61B929D7B482}"/>
              </a:ext>
            </a:extLst>
          </p:cNvPr>
          <p:cNvSpPr>
            <a:spLocks noGrp="1"/>
          </p:cNvSpPr>
          <p:nvPr>
            <p:ph type="dt" sz="half" idx="10"/>
          </p:nvPr>
        </p:nvSpPr>
        <p:spPr/>
        <p:txBody>
          <a:bodyPr/>
          <a:lstStyle/>
          <a:p>
            <a:fld id="{2BC8AF15-95E7-2D42-A5EE-0B7A874B820E}" type="datetimeFigureOut">
              <a:rPr lang="en-US" smtClean="0"/>
              <a:t>5/13/2025</a:t>
            </a:fld>
            <a:endParaRPr lang="en-US"/>
          </a:p>
        </p:txBody>
      </p:sp>
      <p:sp>
        <p:nvSpPr>
          <p:cNvPr id="6" name="Footer Placeholder 5">
            <a:extLst>
              <a:ext uri="{FF2B5EF4-FFF2-40B4-BE49-F238E27FC236}">
                <a16:creationId xmlns:a16="http://schemas.microsoft.com/office/drawing/2014/main" id="{D7F2D627-EAE9-1B81-42E3-EBC73FADE81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42D636E-1EF5-0AB2-3E26-AB4179456A98}"/>
              </a:ext>
            </a:extLst>
          </p:cNvPr>
          <p:cNvSpPr>
            <a:spLocks noGrp="1"/>
          </p:cNvSpPr>
          <p:nvPr>
            <p:ph type="sldNum" sz="quarter" idx="12"/>
          </p:nvPr>
        </p:nvSpPr>
        <p:spPr/>
        <p:txBody>
          <a:bodyPr/>
          <a:lstStyle/>
          <a:p>
            <a:fld id="{669D84D0-A4F4-794B-8AE9-5EC3B1F16310}" type="slidenum">
              <a:rPr lang="en-US" smtClean="0"/>
              <a:t>‹#›</a:t>
            </a:fld>
            <a:endParaRPr lang="en-US"/>
          </a:p>
        </p:txBody>
      </p:sp>
    </p:spTree>
    <p:extLst>
      <p:ext uri="{BB962C8B-B14F-4D97-AF65-F5344CB8AC3E}">
        <p14:creationId xmlns:p14="http://schemas.microsoft.com/office/powerpoint/2010/main" val="16844961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B8F5E55-36A9-DFEC-6CCE-AA84EB35E55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0B2398D-F054-797E-6C18-AFB46BB147F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E70A09-CCD4-5BF7-E799-F7B9439059D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2BC8AF15-95E7-2D42-A5EE-0B7A874B820E}" type="datetimeFigureOut">
              <a:rPr lang="en-US" smtClean="0"/>
              <a:t>5/13/2025</a:t>
            </a:fld>
            <a:endParaRPr lang="en-US"/>
          </a:p>
        </p:txBody>
      </p:sp>
      <p:sp>
        <p:nvSpPr>
          <p:cNvPr id="5" name="Footer Placeholder 4">
            <a:extLst>
              <a:ext uri="{FF2B5EF4-FFF2-40B4-BE49-F238E27FC236}">
                <a16:creationId xmlns:a16="http://schemas.microsoft.com/office/drawing/2014/main" id="{7FBEEBCB-45BA-421A-04D6-668213BA80B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BF746E8B-B5F7-CC06-A864-262744395B0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669D84D0-A4F4-794B-8AE9-5EC3B1F16310}" type="slidenum">
              <a:rPr lang="en-US" smtClean="0"/>
              <a:t>‹#›</a:t>
            </a:fld>
            <a:endParaRPr lang="en-US"/>
          </a:p>
        </p:txBody>
      </p:sp>
    </p:spTree>
    <p:extLst>
      <p:ext uri="{BB962C8B-B14F-4D97-AF65-F5344CB8AC3E}">
        <p14:creationId xmlns:p14="http://schemas.microsoft.com/office/powerpoint/2010/main" val="144220250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learn.microsoft.com/en-us/training/paths/github-admin-2/github-admin-2" TargetMode="External"/><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hyperlink" Target="https://www.gitguardian.com/" TargetMode="External"/><Relationship Id="rId2" Type="http://schemas.openxmlformats.org/officeDocument/2006/relationships/notesSlide" Target="../notesSlides/notesSlide12.xml"/><Relationship Id="rId1" Type="http://schemas.openxmlformats.org/officeDocument/2006/relationships/slideLayout" Target="../slideLayouts/slideLayout18.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hyperlink" Target="https://github.com/trufflesecurity/trufflehog" TargetMode="External"/></Relationships>
</file>

<file path=ppt/slides/_rels/slide13.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svg"/><Relationship Id="rId2" Type="http://schemas.openxmlformats.org/officeDocument/2006/relationships/notesSlide" Target="../notesSlides/notesSlide13.xml"/><Relationship Id="rId1" Type="http://schemas.openxmlformats.org/officeDocument/2006/relationships/slideLayout" Target="../slideLayouts/slideLayout17.xml"/><Relationship Id="rId6" Type="http://schemas.openxmlformats.org/officeDocument/2006/relationships/image" Target="../media/image25.png"/><Relationship Id="rId5" Type="http://schemas.openxmlformats.org/officeDocument/2006/relationships/image" Target="../media/image24.svg"/><Relationship Id="rId4" Type="http://schemas.openxmlformats.org/officeDocument/2006/relationships/image" Target="../media/image23.png"/><Relationship Id="rId9" Type="http://schemas.openxmlformats.org/officeDocument/2006/relationships/image" Target="../media/image28.svg"/></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17.xml"/><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30.svg"/></Relationships>
</file>

<file path=ppt/slides/_rels/slide15.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11.png"/><Relationship Id="rId7"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17.xml"/><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12.svg"/></Relationships>
</file>

<file path=ppt/slides/_rels/slide1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6.xml"/><Relationship Id="rId1" Type="http://schemas.openxmlformats.org/officeDocument/2006/relationships/slideLayout" Target="../slideLayouts/slideLayout18.xml"/><Relationship Id="rId4" Type="http://schemas.openxmlformats.org/officeDocument/2006/relationships/image" Target="../media/image36.svg"/></Relationships>
</file>

<file path=ppt/slides/_rels/slide17.xml.rels><?xml version="1.0" encoding="UTF-8" standalone="yes"?>
<Relationships xmlns="http://schemas.openxmlformats.org/package/2006/relationships"><Relationship Id="rId8" Type="http://schemas.openxmlformats.org/officeDocument/2006/relationships/image" Target="../media/image40.svg"/><Relationship Id="rId3" Type="http://schemas.openxmlformats.org/officeDocument/2006/relationships/image" Target="../media/image37.png"/><Relationship Id="rId7" Type="http://schemas.openxmlformats.org/officeDocument/2006/relationships/image" Target="../media/image39.png"/><Relationship Id="rId2" Type="http://schemas.openxmlformats.org/officeDocument/2006/relationships/notesSlide" Target="../notesSlides/notesSlide17.xml"/><Relationship Id="rId1" Type="http://schemas.openxmlformats.org/officeDocument/2006/relationships/slideLayout" Target="../slideLayouts/slideLayout14.xml"/><Relationship Id="rId6" Type="http://schemas.openxmlformats.org/officeDocument/2006/relationships/image" Target="../media/image12.svg"/><Relationship Id="rId5" Type="http://schemas.openxmlformats.org/officeDocument/2006/relationships/image" Target="../media/image11.png"/><Relationship Id="rId10" Type="http://schemas.openxmlformats.org/officeDocument/2006/relationships/image" Target="../media/image42.svg"/><Relationship Id="rId4" Type="http://schemas.openxmlformats.org/officeDocument/2006/relationships/image" Target="../media/image38.svg"/><Relationship Id="rId9" Type="http://schemas.openxmlformats.org/officeDocument/2006/relationships/image" Target="../media/image41.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8" Type="http://schemas.openxmlformats.org/officeDocument/2006/relationships/image" Target="../media/image48.sv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notesSlide" Target="../notesSlides/notesSlide19.xml"/><Relationship Id="rId1" Type="http://schemas.openxmlformats.org/officeDocument/2006/relationships/slideLayout" Target="../slideLayouts/slideLayout17.xml"/><Relationship Id="rId6" Type="http://schemas.openxmlformats.org/officeDocument/2006/relationships/image" Target="../media/image46.svg"/><Relationship Id="rId5" Type="http://schemas.openxmlformats.org/officeDocument/2006/relationships/image" Target="../media/image45.png"/><Relationship Id="rId4" Type="http://schemas.openxmlformats.org/officeDocument/2006/relationships/image" Target="../media/image44.svg"/></Relationships>
</file>

<file path=ppt/slides/_rels/slide2.xml.rels><?xml version="1.0" encoding="UTF-8" standalone="yes"?>
<Relationships xmlns="http://schemas.openxmlformats.org/package/2006/relationships"><Relationship Id="rId3" Type="http://schemas.openxmlformats.org/officeDocument/2006/relationships/hyperlink" Target="https://learn.microsoft.com/en-us/training/paths/github-administration-products/" TargetMode="External"/><Relationship Id="rId2" Type="http://schemas.openxmlformats.org/officeDocument/2006/relationships/notesSlide" Target="../notesSlides/notesSlide2.xml"/><Relationship Id="rId1" Type="http://schemas.openxmlformats.org/officeDocument/2006/relationships/slideLayout" Target="../slideLayouts/slideLayout13.xml"/><Relationship Id="rId4" Type="http://schemas.openxmlformats.org/officeDocument/2006/relationships/hyperlink" Target="https://learn.microsoft.com/en-us/training/modules/manage-sensitive-data-security-policies/"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1.xml"/><Relationship Id="rId1" Type="http://schemas.openxmlformats.org/officeDocument/2006/relationships/slideLayout" Target="../slideLayouts/slideLayout14.xml"/><Relationship Id="rId5" Type="http://schemas.openxmlformats.org/officeDocument/2006/relationships/image" Target="../media/image52.svg"/><Relationship Id="rId4" Type="http://schemas.openxmlformats.org/officeDocument/2006/relationships/image" Target="../media/image51.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3.xml"/><Relationship Id="rId1" Type="http://schemas.openxmlformats.org/officeDocument/2006/relationships/slideLayout" Target="../slideLayouts/slideLayout14.xml"/><Relationship Id="rId5" Type="http://schemas.openxmlformats.org/officeDocument/2006/relationships/image" Target="../media/image52.svg"/><Relationship Id="rId4" Type="http://schemas.openxmlformats.org/officeDocument/2006/relationships/image" Target="../media/image51.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1.xml"/><Relationship Id="rId1" Type="http://schemas.openxmlformats.org/officeDocument/2006/relationships/slideLayout" Target="../slideLayouts/slideLayout14.xml"/><Relationship Id="rId4" Type="http://schemas.openxmlformats.org/officeDocument/2006/relationships/image" Target="../media/image52.sv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7.xml"/></Relationships>
</file>

<file path=ppt/slides/_rels/slide3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3.xml"/><Relationship Id="rId1" Type="http://schemas.openxmlformats.org/officeDocument/2006/relationships/slideLayout" Target="../slideLayouts/slideLayout1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6.xml"/><Relationship Id="rId1" Type="http://schemas.openxmlformats.org/officeDocument/2006/relationships/slideLayout" Target="../slideLayouts/slideLayout18.xml"/><Relationship Id="rId4" Type="http://schemas.openxmlformats.org/officeDocument/2006/relationships/image" Target="../media/image21.sv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3" Type="http://schemas.openxmlformats.org/officeDocument/2006/relationships/hyperlink" Target="https://github.com/login?return_to=https%3A%2F%2Fgithub.com%2Fsettings%2Ftokens" TargetMode="External"/><Relationship Id="rId2" Type="http://schemas.openxmlformats.org/officeDocument/2006/relationships/notesSlide" Target="../notesSlides/notesSlide40.xml"/><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1.xml"/><Relationship Id="rId1" Type="http://schemas.openxmlformats.org/officeDocument/2006/relationships/slideLayout" Target="../slideLayouts/slideLayout15.xml"/><Relationship Id="rId4" Type="http://schemas.openxmlformats.org/officeDocument/2006/relationships/image" Target="../media/image56.svg"/></Relationships>
</file>

<file path=ppt/slides/_rels/slide42.xml.rels><?xml version="1.0" encoding="UTF-8" standalone="yes"?>
<Relationships xmlns="http://schemas.openxmlformats.org/package/2006/relationships"><Relationship Id="rId3" Type="http://schemas.openxmlformats.org/officeDocument/2006/relationships/hyperlink" Target="https://github.com/skills/change-commit-history" TargetMode="External"/><Relationship Id="rId2" Type="http://schemas.openxmlformats.org/officeDocument/2006/relationships/notesSlide" Target="../notesSlides/notesSlide42.xml"/><Relationship Id="rId1" Type="http://schemas.openxmlformats.org/officeDocument/2006/relationships/slideLayout" Target="../slideLayouts/slideLayout15.xml"/><Relationship Id="rId5" Type="http://schemas.openxmlformats.org/officeDocument/2006/relationships/image" Target="../media/image56.svg"/><Relationship Id="rId4" Type="http://schemas.openxmlformats.org/officeDocument/2006/relationships/image" Target="../media/image55.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6.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6.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6.xml"/></Relationships>
</file>

<file path=ppt/slides/_rels/slide48.xml.rels><?xml version="1.0" encoding="UTF-8" standalone="yes"?>
<Relationships xmlns="http://schemas.openxmlformats.org/package/2006/relationships"><Relationship Id="rId8" Type="http://schemas.openxmlformats.org/officeDocument/2006/relationships/hyperlink" Target="https://docs.github.com/code-security/getting-started/quickstart-for-securing-your-repository" TargetMode="External"/><Relationship Id="rId13" Type="http://schemas.openxmlformats.org/officeDocument/2006/relationships/hyperlink" Target="https://docs.github.com/organizations/keeping-your-organization-secure/managing-security-settings-for-your-organization/reviewing-the-audit-log-for-your-organization" TargetMode="External"/><Relationship Id="rId3" Type="http://schemas.openxmlformats.org/officeDocument/2006/relationships/hyperlink" Target="https://docs.github.com/code-security/getting-started/adding-a-security-policy-to-your-repository" TargetMode="External"/><Relationship Id="rId7" Type="http://schemas.openxmlformats.org/officeDocument/2006/relationships/hyperlink" Target="https://docs.github.com/code-security/getting-started/github-security-features" TargetMode="External"/><Relationship Id="rId12" Type="http://schemas.openxmlformats.org/officeDocument/2006/relationships/hyperlink" Target="https://docs.github.com/code-security/getting-started/best-practices-for-preventing-data-leaks-in-your-organization" TargetMode="External"/><Relationship Id="rId17" Type="http://schemas.openxmlformats.org/officeDocument/2006/relationships/hyperlink" Target="https://htmlpreview.github.io/?https://github.com/newren/git-filter-repo/blob/docs/html/git-filter-repo.html" TargetMode="External"/><Relationship Id="rId2" Type="http://schemas.openxmlformats.org/officeDocument/2006/relationships/notesSlide" Target="../notesSlides/notesSlide48.xml"/><Relationship Id="rId16" Type="http://schemas.openxmlformats.org/officeDocument/2006/relationships/hyperlink" Target="https://docs.github.com/rest" TargetMode="External"/><Relationship Id="rId1" Type="http://schemas.openxmlformats.org/officeDocument/2006/relationships/slideLayout" Target="../slideLayouts/slideLayout14.xml"/><Relationship Id="rId6" Type="http://schemas.openxmlformats.org/officeDocument/2006/relationships/hyperlink" Target="https://docs.github.com/code-security/security-advisories/working-with-repository-security-advisories/creating-a-repository-security-advisory" TargetMode="External"/><Relationship Id="rId11" Type="http://schemas.openxmlformats.org/officeDocument/2006/relationships/hyperlink" Target="https://docs.github.com/get-started/git-basics/ignoring-files" TargetMode="External"/><Relationship Id="rId5" Type="http://schemas.openxmlformats.org/officeDocument/2006/relationships/hyperlink" Target="https://docs.github.com/code-security/security-advisories" TargetMode="External"/><Relationship Id="rId15" Type="http://schemas.openxmlformats.org/officeDocument/2006/relationships/hyperlink" Target="https://docs.github.com/graphql" TargetMode="External"/><Relationship Id="rId10" Type="http://schemas.openxmlformats.org/officeDocument/2006/relationships/hyperlink" Target="https://docs.github.com/repositories/configuring-branches-and-merges-in-your-repository/managing-rulesets" TargetMode="External"/><Relationship Id="rId4" Type="http://schemas.openxmlformats.org/officeDocument/2006/relationships/hyperlink" Target="https://docs.github.com/communities/setting-up-your-project-for-healthy-contributions/creating-a-default-community-health-file#supported-file-types" TargetMode="External"/><Relationship Id="rId9" Type="http://schemas.openxmlformats.org/officeDocument/2006/relationships/hyperlink" Target="https://docs.github.com/enterprise-server@3.14/code-security/getting-started/quickstart-for-securing-your-organization" TargetMode="External"/><Relationship Id="rId14" Type="http://schemas.openxmlformats.org/officeDocument/2006/relationships/hyperlink" Target="https://docs.github.com/organizations/keeping-your-organization-secure/managing-security-settings-for-your-organization/audit-log-events-for-your-organization" TargetMode="External"/></Relationships>
</file>

<file path=ppt/slides/_rels/slide49.xml.rels><?xml version="1.0" encoding="UTF-8" standalone="yes"?>
<Relationships xmlns="http://schemas.openxmlformats.org/package/2006/relationships"><Relationship Id="rId8" Type="http://schemas.openxmlformats.org/officeDocument/2006/relationships/hyperlink" Target="https://docs.github.com/repositories/releasing-projects-on-github/about-releases" TargetMode="External"/><Relationship Id="rId3" Type="http://schemas.openxmlformats.org/officeDocument/2006/relationships/hyperlink" Target="https://docs.github.com/authentication/keeping-your-account-and-data-secure/removing-sensitive-data-from-a-repository" TargetMode="External"/><Relationship Id="rId7" Type="http://schemas.openxmlformats.org/officeDocument/2006/relationships/hyperlink" Target="https://docs.github.com/repositories/creating-and-managing-repositories/cloning-a-repository" TargetMode="External"/><Relationship Id="rId2" Type="http://schemas.openxmlformats.org/officeDocument/2006/relationships/notesSlide" Target="../notesSlides/notesSlide49.xml"/><Relationship Id="rId1" Type="http://schemas.openxmlformats.org/officeDocument/2006/relationships/slideLayout" Target="../slideLayouts/slideLayout14.xml"/><Relationship Id="rId6" Type="http://schemas.openxmlformats.org/officeDocument/2006/relationships/hyperlink" Target="https://github.com/newren/git-filter-repo/blob/main/INSTALL.md" TargetMode="External"/><Relationship Id="rId5" Type="http://schemas.openxmlformats.org/officeDocument/2006/relationships/hyperlink" Target="https://github.com/newren/git-filter-repo" TargetMode="External"/><Relationship Id="rId4" Type="http://schemas.openxmlformats.org/officeDocument/2006/relationships/hyperlink" Target="https://rtyley.github.io/bfg-repo-cleaner/" TargetMode="External"/><Relationship Id="rId9" Type="http://schemas.openxmlformats.org/officeDocument/2006/relationships/hyperlink" Target="https://docs.github.com/site-policy/github-terms/github-community-guidelines" TargetMode="External"/></Relationships>
</file>

<file path=ppt/slides/_rels/slide5.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17.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17.xml"/><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41CB59B-EF9E-4E47-BF33-B8075EB6C7A1}"/>
              </a:ext>
            </a:extLst>
          </p:cNvPr>
          <p:cNvSpPr>
            <a:spLocks noGrp="1"/>
          </p:cNvSpPr>
          <p:nvPr>
            <p:ph type="title"/>
          </p:nvPr>
        </p:nvSpPr>
        <p:spPr>
          <a:xfrm>
            <a:off x="569911" y="2549528"/>
            <a:ext cx="5748827" cy="2110578"/>
          </a:xfrm>
        </p:spPr>
        <p:txBody>
          <a:bodyPr/>
          <a:lstStyle/>
          <a:p>
            <a:r>
              <a:rPr lang="en-US" dirty="0">
                <a:latin typeface="Quattrocento Sans" panose="020B0502050000020003" pitchFamily="34" charset="0"/>
              </a:rPr>
              <a:t>GH-100: GitHub Fundamentals - </a:t>
            </a:r>
            <a:r>
              <a:rPr lang="en-US" sz="3600" dirty="0">
                <a:latin typeface="Quattrocento Sans" panose="020B0502050000020003" pitchFamily="34" charset="0"/>
              </a:rPr>
              <a:t>Administration basics and product features Part 2</a:t>
            </a:r>
          </a:p>
        </p:txBody>
      </p:sp>
      <p:sp>
        <p:nvSpPr>
          <p:cNvPr id="6" name="Text Placeholder 5">
            <a:extLst>
              <a:ext uri="{FF2B5EF4-FFF2-40B4-BE49-F238E27FC236}">
                <a16:creationId xmlns:a16="http://schemas.microsoft.com/office/drawing/2014/main" id="{A885462E-AC6B-3006-FA4D-1CE744FBA46E}"/>
              </a:ext>
            </a:extLst>
          </p:cNvPr>
          <p:cNvSpPr>
            <a:spLocks noGrp="1"/>
          </p:cNvSpPr>
          <p:nvPr>
            <p:ph type="body" sz="quarter" idx="13"/>
          </p:nvPr>
        </p:nvSpPr>
        <p:spPr>
          <a:xfrm>
            <a:off x="569911" y="5681324"/>
            <a:ext cx="7434032" cy="501035"/>
          </a:xfrm>
        </p:spPr>
        <p:txBody>
          <a:bodyPr/>
          <a:lstStyle/>
          <a:p>
            <a:r>
              <a:rPr lang="en-US" sz="1800" dirty="0">
                <a:latin typeface="Quattrocento Sans" panose="020B0502050000020003" pitchFamily="34" charset="0"/>
                <a:hlinkClick r:id="rId3">
                  <a:extLst>
                    <a:ext uri="{A12FA001-AC4F-418D-AE19-62706E023703}">
                      <ahyp:hlinkClr xmlns:ahyp="http://schemas.microsoft.com/office/drawing/2018/hyperlinkcolor" val="tx"/>
                    </a:ext>
                  </a:extLst>
                </a:hlinkClick>
              </a:rPr>
              <a:t>GitHub Fundamentals - Administration basics and product features  </a:t>
            </a:r>
          </a:p>
          <a:p>
            <a:r>
              <a:rPr lang="en-US" sz="1800" dirty="0">
                <a:latin typeface="Quattrocento Sans" panose="020B0502050000020003" pitchFamily="34" charset="0"/>
                <a:hlinkClick r:id="rId3">
                  <a:extLst>
                    <a:ext uri="{A12FA001-AC4F-418D-AE19-62706E023703}">
                      <ahyp:hlinkClr xmlns:ahyp="http://schemas.microsoft.com/office/drawing/2018/hyperlinkcolor" val="tx"/>
                    </a:ext>
                  </a:extLst>
                </a:hlinkClick>
              </a:rPr>
              <a:t>- Part 2</a:t>
            </a:r>
            <a:endParaRPr lang="en-US" sz="1800" dirty="0"/>
          </a:p>
        </p:txBody>
      </p:sp>
      <p:sp>
        <p:nvSpPr>
          <p:cNvPr id="2" name="Footer Placeholder 1">
            <a:extLst>
              <a:ext uri="{FF2B5EF4-FFF2-40B4-BE49-F238E27FC236}">
                <a16:creationId xmlns:a16="http://schemas.microsoft.com/office/drawing/2014/main" id="{B4842410-2607-E871-3A7B-A6BFCD364DDB}"/>
              </a:ext>
            </a:extLst>
          </p:cNvPr>
          <p:cNvSpPr>
            <a:spLocks noGrp="1"/>
          </p:cNvSpPr>
          <p:nvPr>
            <p:ph type="ftr" sz="quarter" idx="3"/>
          </p:nvPr>
        </p:nvSpPr>
        <p:spPr/>
        <p:txBody>
          <a:bodyPr/>
          <a:lstStyle/>
          <a:p>
            <a:pPr defTabSz="914367">
              <a:defRPr/>
            </a:pPr>
            <a:r>
              <a:rPr lang="en-US">
                <a:solidFill>
                  <a:srgbClr val="000000"/>
                </a:solidFill>
              </a:rPr>
              <a:t>© Copyright Microsoft Corporation. All rights reserved.</a:t>
            </a:r>
            <a:endParaRPr lang="en-US" dirty="0">
              <a:solidFill>
                <a:srgbClr val="000000"/>
              </a:solidFill>
            </a:endParaRPr>
          </a:p>
        </p:txBody>
      </p:sp>
    </p:spTree>
    <p:extLst>
      <p:ext uri="{BB962C8B-B14F-4D97-AF65-F5344CB8AC3E}">
        <p14:creationId xmlns:p14="http://schemas.microsoft.com/office/powerpoint/2010/main" val="4046885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DC08C5-8F9A-C3E0-9C34-E98F0B9AC7CF}"/>
            </a:ext>
          </a:extLst>
        </p:cNvPr>
        <p:cNvGrpSpPr/>
        <p:nvPr/>
      </p:nvGrpSpPr>
      <p:grpSpPr>
        <a:xfrm>
          <a:off x="0" y="0"/>
          <a:ext cx="0" cy="0"/>
          <a:chOff x="0" y="0"/>
          <a:chExt cx="0" cy="0"/>
        </a:xfrm>
      </p:grpSpPr>
      <p:sp>
        <p:nvSpPr>
          <p:cNvPr id="23" name="Rectangle 22">
            <a:extLst>
              <a:ext uri="{FF2B5EF4-FFF2-40B4-BE49-F238E27FC236}">
                <a16:creationId xmlns:a16="http://schemas.microsoft.com/office/drawing/2014/main" id="{A5252C6F-AD4B-F4B0-F3E3-D6A625B5B60F}"/>
              </a:ext>
            </a:extLst>
          </p:cNvPr>
          <p:cNvSpPr>
            <a:spLocks/>
          </p:cNvSpPr>
          <p:nvPr/>
        </p:nvSpPr>
        <p:spPr>
          <a:xfrm>
            <a:off x="6577845" y="1549551"/>
            <a:ext cx="4651602" cy="436092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itle 16">
            <a:extLst>
              <a:ext uri="{FF2B5EF4-FFF2-40B4-BE49-F238E27FC236}">
                <a16:creationId xmlns:a16="http://schemas.microsoft.com/office/drawing/2014/main" id="{E9C829F7-0B6E-C8D7-A89C-31CD24B22622}"/>
              </a:ext>
            </a:extLst>
          </p:cNvPr>
          <p:cNvSpPr>
            <a:spLocks noGrp="1"/>
          </p:cNvSpPr>
          <p:nvPr>
            <p:ph type="title"/>
          </p:nvPr>
        </p:nvSpPr>
        <p:spPr>
          <a:xfrm>
            <a:off x="417305" y="395605"/>
            <a:ext cx="10211827" cy="984885"/>
          </a:xfrm>
        </p:spPr>
        <p:txBody>
          <a:bodyPr>
            <a:normAutofit/>
          </a:bodyPr>
          <a:lstStyle/>
          <a:p>
            <a:r>
              <a:rPr lang="en-US" sz="2900" dirty="0"/>
              <a:t>Scrubbing Sensitive Data from a Git Repository</a:t>
            </a:r>
          </a:p>
        </p:txBody>
      </p:sp>
      <p:sp>
        <p:nvSpPr>
          <p:cNvPr id="2" name="Rectangle 1">
            <a:extLst>
              <a:ext uri="{FF2B5EF4-FFF2-40B4-BE49-F238E27FC236}">
                <a16:creationId xmlns:a16="http://schemas.microsoft.com/office/drawing/2014/main" id="{F41A7A60-D71F-C2CB-EBBB-07496E46F26C}"/>
              </a:ext>
            </a:extLst>
          </p:cNvPr>
          <p:cNvSpPr>
            <a:spLocks/>
          </p:cNvSpPr>
          <p:nvPr/>
        </p:nvSpPr>
        <p:spPr>
          <a:xfrm>
            <a:off x="962555" y="1549551"/>
            <a:ext cx="4651602" cy="436092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Quattrocento Sans" panose="020B0502050000020003" pitchFamily="34" charset="0"/>
            </a:endParaRPr>
          </a:p>
        </p:txBody>
      </p:sp>
      <p:sp>
        <p:nvSpPr>
          <p:cNvPr id="3" name="Text Placeholder 3">
            <a:extLst>
              <a:ext uri="{FF2B5EF4-FFF2-40B4-BE49-F238E27FC236}">
                <a16:creationId xmlns:a16="http://schemas.microsoft.com/office/drawing/2014/main" id="{19D7CBAD-13C6-B62C-4F09-F66B6E562283}"/>
              </a:ext>
            </a:extLst>
          </p:cNvPr>
          <p:cNvSpPr txBox="1">
            <a:spLocks/>
          </p:cNvSpPr>
          <p:nvPr/>
        </p:nvSpPr>
        <p:spPr>
          <a:xfrm>
            <a:off x="1132096" y="2141832"/>
            <a:ext cx="4037501" cy="777240"/>
          </a:xfrm>
          <a:prstGeom prst="rect">
            <a:avLst/>
          </a:prstGeom>
        </p:spPr>
        <p:txBody>
          <a:bodyPr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2586"/>
              </a:lnSpc>
              <a:spcBef>
                <a:spcPts val="0"/>
              </a:spcBef>
              <a:buNone/>
            </a:pPr>
            <a:endParaRPr lang="en-US" sz="1400" dirty="0">
              <a:latin typeface="Quattrocento Sans" panose="020B0502050000020003" pitchFamily="34" charset="0"/>
              <a:cs typeface="Segoe UI"/>
            </a:endParaRPr>
          </a:p>
        </p:txBody>
      </p:sp>
      <p:sp>
        <p:nvSpPr>
          <p:cNvPr id="7" name="TextBox 6">
            <a:extLst>
              <a:ext uri="{FF2B5EF4-FFF2-40B4-BE49-F238E27FC236}">
                <a16:creationId xmlns:a16="http://schemas.microsoft.com/office/drawing/2014/main" id="{926E4244-4266-DFCA-A64E-0A23B7E543B3}"/>
              </a:ext>
            </a:extLst>
          </p:cNvPr>
          <p:cNvSpPr txBox="1"/>
          <p:nvPr/>
        </p:nvSpPr>
        <p:spPr>
          <a:xfrm>
            <a:off x="1132096" y="1688340"/>
            <a:ext cx="3900589" cy="338554"/>
          </a:xfrm>
          <a:prstGeom prst="rect">
            <a:avLst/>
          </a:prstGeom>
          <a:noFill/>
        </p:spPr>
        <p:txBody>
          <a:bodyPr wrap="square" rtlCol="0">
            <a:spAutoFit/>
          </a:bodyPr>
          <a:lstStyle/>
          <a:p>
            <a:r>
              <a:rPr lang="en-US" sz="1600" b="1" dirty="0">
                <a:latin typeface="Quattrocento Sans" panose="020B0502050000020003" pitchFamily="34" charset="0"/>
                <a:cs typeface="Segoe UI"/>
              </a:rPr>
              <a:t>Using git filter-branch (Legacy Method)</a:t>
            </a:r>
          </a:p>
        </p:txBody>
      </p:sp>
      <p:sp>
        <p:nvSpPr>
          <p:cNvPr id="14" name="TextBox 13">
            <a:extLst>
              <a:ext uri="{FF2B5EF4-FFF2-40B4-BE49-F238E27FC236}">
                <a16:creationId xmlns:a16="http://schemas.microsoft.com/office/drawing/2014/main" id="{E8145310-91C5-CD7E-2AFF-9641F163C21A}"/>
              </a:ext>
            </a:extLst>
          </p:cNvPr>
          <p:cNvSpPr txBox="1"/>
          <p:nvPr/>
        </p:nvSpPr>
        <p:spPr>
          <a:xfrm>
            <a:off x="1155662" y="2041127"/>
            <a:ext cx="4367556" cy="3231654"/>
          </a:xfrm>
          <a:prstGeom prst="rect">
            <a:avLst/>
          </a:prstGeom>
          <a:noFill/>
        </p:spPr>
        <p:txBody>
          <a:bodyPr wrap="square" rtlCol="0">
            <a:spAutoFit/>
          </a:bodyPr>
          <a:lstStyle/>
          <a:p>
            <a:pPr marL="342900" indent="-342900">
              <a:spcAft>
                <a:spcPts val="600"/>
              </a:spcAft>
              <a:buFont typeface="+mj-lt"/>
              <a:buAutoNum type="arabicPeriod"/>
            </a:pPr>
            <a:r>
              <a:rPr lang="en-US" sz="1400" dirty="0">
                <a:latin typeface="Quattrocento Sans" panose="020B0502050000020003" pitchFamily="34" charset="0"/>
              </a:rPr>
              <a:t>Identify the file containing sensitive data:</a:t>
            </a:r>
          </a:p>
          <a:p>
            <a:pPr marL="342900" indent="-342900">
              <a:spcAft>
                <a:spcPts val="600"/>
              </a:spcAft>
              <a:buFont typeface="+mj-lt"/>
              <a:buAutoNum type="arabicPeriod"/>
            </a:pPr>
            <a:endParaRPr lang="en-US" sz="1400" dirty="0">
              <a:latin typeface="Quattrocento Sans" panose="020B0502050000020003" pitchFamily="34" charset="0"/>
            </a:endParaRPr>
          </a:p>
          <a:p>
            <a:pPr marL="342900" indent="-342900">
              <a:spcAft>
                <a:spcPts val="600"/>
              </a:spcAft>
              <a:buFont typeface="+mj-lt"/>
              <a:buAutoNum type="arabicPeriod"/>
            </a:pPr>
            <a:endParaRPr lang="en-US" sz="1400" dirty="0">
              <a:latin typeface="Quattrocento Sans" panose="020B0502050000020003" pitchFamily="34" charset="0"/>
            </a:endParaRPr>
          </a:p>
          <a:p>
            <a:pPr marL="342900" indent="-342900">
              <a:spcAft>
                <a:spcPts val="600"/>
              </a:spcAft>
              <a:buFont typeface="+mj-lt"/>
              <a:buAutoNum type="arabicPeriod"/>
            </a:pPr>
            <a:r>
              <a:rPr lang="en-US" sz="1400" dirty="0">
                <a:latin typeface="Quattrocento Sans" panose="020B0502050000020003" pitchFamily="34" charset="0"/>
              </a:rPr>
              <a:t>Use filter-branch to remove the file from history:</a:t>
            </a:r>
          </a:p>
          <a:p>
            <a:pPr marL="342900" indent="-342900">
              <a:spcAft>
                <a:spcPts val="600"/>
              </a:spcAft>
              <a:buFont typeface="+mj-lt"/>
              <a:buAutoNum type="arabicPeriod"/>
            </a:pPr>
            <a:endParaRPr lang="en-US" sz="1400" dirty="0">
              <a:latin typeface="Quattrocento Sans" panose="020B0502050000020003" pitchFamily="34" charset="0"/>
            </a:endParaRPr>
          </a:p>
          <a:p>
            <a:pPr marL="342900" indent="-342900">
              <a:spcAft>
                <a:spcPts val="600"/>
              </a:spcAft>
              <a:buFont typeface="+mj-lt"/>
              <a:buAutoNum type="arabicPeriod"/>
            </a:pPr>
            <a:endParaRPr lang="en-US" sz="1400" dirty="0">
              <a:latin typeface="Quattrocento Sans" panose="020B0502050000020003" pitchFamily="34" charset="0"/>
            </a:endParaRPr>
          </a:p>
          <a:p>
            <a:pPr marL="342900" indent="-342900">
              <a:spcAft>
                <a:spcPts val="600"/>
              </a:spcAft>
              <a:buFont typeface="+mj-lt"/>
              <a:buAutoNum type="arabicPeriod"/>
            </a:pPr>
            <a:endParaRPr lang="en-US" sz="1400" dirty="0">
              <a:latin typeface="Quattrocento Sans" panose="020B0502050000020003" pitchFamily="34" charset="0"/>
            </a:endParaRPr>
          </a:p>
          <a:p>
            <a:pPr marL="342900" indent="-342900">
              <a:spcAft>
                <a:spcPts val="600"/>
              </a:spcAft>
              <a:buFont typeface="+mj-lt"/>
              <a:buAutoNum type="arabicPeriod"/>
            </a:pPr>
            <a:r>
              <a:rPr lang="en-US" sz="1400" dirty="0">
                <a:latin typeface="Quattrocento Sans" panose="020B0502050000020003" pitchFamily="34" charset="0"/>
              </a:rPr>
              <a:t>Force push the rewritten history:</a:t>
            </a:r>
          </a:p>
          <a:p>
            <a:pPr marL="342900" indent="-342900">
              <a:spcAft>
                <a:spcPts val="600"/>
              </a:spcAft>
              <a:buFont typeface="+mj-lt"/>
              <a:buAutoNum type="arabicPeriod"/>
            </a:pPr>
            <a:endParaRPr lang="en-US" sz="1400" dirty="0">
              <a:latin typeface="Quattrocento Sans" panose="020B0502050000020003" pitchFamily="34" charset="0"/>
            </a:endParaRPr>
          </a:p>
          <a:p>
            <a:pPr marL="342900" indent="-342900">
              <a:spcAft>
                <a:spcPts val="600"/>
              </a:spcAft>
              <a:buFont typeface="+mj-lt"/>
              <a:buAutoNum type="arabicPeriod"/>
            </a:pPr>
            <a:endParaRPr lang="en-US" sz="1400" dirty="0">
              <a:latin typeface="Quattrocento Sans" panose="020B0502050000020003" pitchFamily="34" charset="0"/>
            </a:endParaRPr>
          </a:p>
          <a:p>
            <a:pPr marL="342900" indent="-342900">
              <a:spcAft>
                <a:spcPts val="600"/>
              </a:spcAft>
              <a:buFont typeface="+mj-lt"/>
              <a:buAutoNum type="arabicPeriod"/>
            </a:pPr>
            <a:r>
              <a:rPr lang="en-US" sz="1400" dirty="0">
                <a:latin typeface="Quattrocento Sans" panose="020B0502050000020003" pitchFamily="34" charset="0"/>
              </a:rPr>
              <a:t>Remove cached objects:</a:t>
            </a:r>
          </a:p>
        </p:txBody>
      </p:sp>
      <p:sp>
        <p:nvSpPr>
          <p:cNvPr id="24" name="Text Placeholder 3">
            <a:extLst>
              <a:ext uri="{FF2B5EF4-FFF2-40B4-BE49-F238E27FC236}">
                <a16:creationId xmlns:a16="http://schemas.microsoft.com/office/drawing/2014/main" id="{698DE17B-E3FF-9877-5D80-2A9DCCC6B7A4}"/>
              </a:ext>
            </a:extLst>
          </p:cNvPr>
          <p:cNvSpPr txBox="1">
            <a:spLocks/>
          </p:cNvSpPr>
          <p:nvPr/>
        </p:nvSpPr>
        <p:spPr>
          <a:xfrm>
            <a:off x="6747386" y="2141832"/>
            <a:ext cx="4037501" cy="777240"/>
          </a:xfrm>
          <a:prstGeom prst="rect">
            <a:avLst/>
          </a:prstGeom>
        </p:spPr>
        <p:txBody>
          <a:bodyPr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2586"/>
              </a:lnSpc>
              <a:spcBef>
                <a:spcPts val="0"/>
              </a:spcBef>
              <a:buNone/>
            </a:pPr>
            <a:endParaRPr lang="en-US" sz="1400" dirty="0">
              <a:latin typeface="+mj-lt"/>
              <a:cs typeface="Segoe UI"/>
            </a:endParaRPr>
          </a:p>
        </p:txBody>
      </p:sp>
      <p:sp>
        <p:nvSpPr>
          <p:cNvPr id="26" name="TextBox 25">
            <a:extLst>
              <a:ext uri="{FF2B5EF4-FFF2-40B4-BE49-F238E27FC236}">
                <a16:creationId xmlns:a16="http://schemas.microsoft.com/office/drawing/2014/main" id="{E154EDA1-2472-D6EB-7738-F1CC02510325}"/>
              </a:ext>
            </a:extLst>
          </p:cNvPr>
          <p:cNvSpPr txBox="1"/>
          <p:nvPr/>
        </p:nvSpPr>
        <p:spPr>
          <a:xfrm>
            <a:off x="6747385" y="1688340"/>
            <a:ext cx="4651601" cy="338554"/>
          </a:xfrm>
          <a:prstGeom prst="rect">
            <a:avLst/>
          </a:prstGeom>
          <a:noFill/>
        </p:spPr>
        <p:txBody>
          <a:bodyPr wrap="square" rtlCol="0">
            <a:spAutoFit/>
          </a:bodyPr>
          <a:lstStyle/>
          <a:p>
            <a:r>
              <a:rPr lang="en-US" sz="1600" b="1" dirty="0">
                <a:latin typeface="Quattrocento Sans" panose="020B0502050000020003" pitchFamily="34" charset="0"/>
                <a:cs typeface="Segoe UI"/>
              </a:rPr>
              <a:t>Using BFG Repo-Cleaner (Recommended)</a:t>
            </a:r>
          </a:p>
        </p:txBody>
      </p:sp>
      <p:sp>
        <p:nvSpPr>
          <p:cNvPr id="28" name="TextBox 27">
            <a:extLst>
              <a:ext uri="{FF2B5EF4-FFF2-40B4-BE49-F238E27FC236}">
                <a16:creationId xmlns:a16="http://schemas.microsoft.com/office/drawing/2014/main" id="{13712F3F-26E4-2D30-E387-FAC1865A8B65}"/>
              </a:ext>
            </a:extLst>
          </p:cNvPr>
          <p:cNvSpPr txBox="1"/>
          <p:nvPr/>
        </p:nvSpPr>
        <p:spPr>
          <a:xfrm>
            <a:off x="6811716" y="2026894"/>
            <a:ext cx="3973171" cy="2677656"/>
          </a:xfrm>
          <a:prstGeom prst="rect">
            <a:avLst/>
          </a:prstGeom>
          <a:noFill/>
        </p:spPr>
        <p:txBody>
          <a:bodyPr wrap="square" rtlCol="0">
            <a:spAutoFit/>
          </a:bodyPr>
          <a:lstStyle/>
          <a:p>
            <a:pPr>
              <a:spcAft>
                <a:spcPts val="600"/>
              </a:spcAft>
            </a:pPr>
            <a:r>
              <a:rPr lang="en-US" sz="1400" dirty="0">
                <a:latin typeface="Quattrocento Sans" panose="020B0502050000020003" pitchFamily="34" charset="0"/>
              </a:rPr>
              <a:t>BFG is a simpler and faster alternative to git filter-branch.</a:t>
            </a:r>
          </a:p>
          <a:p>
            <a:pPr marL="342900" indent="-342900">
              <a:spcAft>
                <a:spcPts val="600"/>
              </a:spcAft>
              <a:buFont typeface="+mj-lt"/>
              <a:buAutoNum type="arabicPeriod"/>
            </a:pPr>
            <a:r>
              <a:rPr lang="en-US" sz="1400" dirty="0">
                <a:latin typeface="Quattrocento Sans" panose="020B0502050000020003" pitchFamily="34" charset="0"/>
              </a:rPr>
              <a:t>Install BFG</a:t>
            </a:r>
          </a:p>
          <a:p>
            <a:pPr marL="342900" indent="-342900">
              <a:spcAft>
                <a:spcPts val="600"/>
              </a:spcAft>
              <a:buFont typeface="+mj-lt"/>
              <a:buAutoNum type="arabicPeriod"/>
            </a:pPr>
            <a:endParaRPr lang="en-US" sz="1400" dirty="0">
              <a:latin typeface="Quattrocento Sans" panose="020B0502050000020003" pitchFamily="34" charset="0"/>
            </a:endParaRPr>
          </a:p>
          <a:p>
            <a:pPr marL="342900" indent="-342900">
              <a:spcAft>
                <a:spcPts val="600"/>
              </a:spcAft>
              <a:buFont typeface="+mj-lt"/>
              <a:buAutoNum type="arabicPeriod"/>
            </a:pPr>
            <a:endParaRPr lang="en-US" sz="700" dirty="0">
              <a:latin typeface="Quattrocento Sans" panose="020B0502050000020003" pitchFamily="34" charset="0"/>
            </a:endParaRPr>
          </a:p>
          <a:p>
            <a:pPr marL="342900" indent="-342900">
              <a:spcAft>
                <a:spcPts val="600"/>
              </a:spcAft>
              <a:buFont typeface="+mj-lt"/>
              <a:buAutoNum type="arabicPeriod"/>
            </a:pPr>
            <a:r>
              <a:rPr lang="en-US" sz="1400" dirty="0">
                <a:latin typeface="Quattrocento Sans" panose="020B0502050000020003" pitchFamily="34" charset="0"/>
              </a:rPr>
              <a:t>To remove all occurrences of a specific string (e.g., an API key)</a:t>
            </a:r>
          </a:p>
          <a:p>
            <a:pPr marL="342900" indent="-342900">
              <a:spcAft>
                <a:spcPts val="600"/>
              </a:spcAft>
              <a:buFont typeface="+mj-lt"/>
              <a:buAutoNum type="arabicPeriod"/>
            </a:pPr>
            <a:endParaRPr lang="en-US" sz="1400" dirty="0">
              <a:latin typeface="Quattrocento Sans" panose="020B0502050000020003" pitchFamily="34" charset="0"/>
            </a:endParaRPr>
          </a:p>
          <a:p>
            <a:pPr marL="342900" indent="-342900">
              <a:spcAft>
                <a:spcPts val="600"/>
              </a:spcAft>
              <a:buFont typeface="+mj-lt"/>
              <a:buAutoNum type="arabicPeriod"/>
            </a:pPr>
            <a:endParaRPr lang="en-US" sz="1400" dirty="0">
              <a:latin typeface="Quattrocento Sans" panose="020B0502050000020003" pitchFamily="34" charset="0"/>
            </a:endParaRPr>
          </a:p>
          <a:p>
            <a:pPr marL="342900" indent="-342900">
              <a:spcAft>
                <a:spcPts val="600"/>
              </a:spcAft>
              <a:buFont typeface="+mj-lt"/>
              <a:buAutoNum type="arabicPeriod"/>
            </a:pPr>
            <a:r>
              <a:rPr lang="en-US" sz="1400" dirty="0">
                <a:latin typeface="Quattrocento Sans" panose="020B0502050000020003" pitchFamily="34" charset="0"/>
              </a:rPr>
              <a:t>Clean up and force push changes:</a:t>
            </a:r>
          </a:p>
        </p:txBody>
      </p:sp>
      <p:sp>
        <p:nvSpPr>
          <p:cNvPr id="4" name="Footer Placeholder 3">
            <a:extLst>
              <a:ext uri="{FF2B5EF4-FFF2-40B4-BE49-F238E27FC236}">
                <a16:creationId xmlns:a16="http://schemas.microsoft.com/office/drawing/2014/main" id="{A5B1C040-7D86-17F3-25F9-22278860D9B5}"/>
              </a:ext>
            </a:extLst>
          </p:cNvPr>
          <p:cNvSpPr>
            <a:spLocks noGrp="1"/>
          </p:cNvSpPr>
          <p:nvPr>
            <p:ph type="ftr" sz="quarter" idx="3"/>
          </p:nvPr>
        </p:nvSpPr>
        <p:spPr/>
        <p:txBody>
          <a:bodyPr/>
          <a:lstStyle/>
          <a:p>
            <a:pPr defTabSz="914367">
              <a:defRPr/>
            </a:pPr>
            <a:r>
              <a:rPr lang="en-US">
                <a:solidFill>
                  <a:srgbClr val="000000"/>
                </a:solidFill>
              </a:rPr>
              <a:t>© Copyright Microsoft Corporation. All rights reserved.</a:t>
            </a:r>
            <a:endParaRPr lang="en-US" dirty="0">
              <a:solidFill>
                <a:srgbClr val="000000"/>
              </a:solidFill>
            </a:endParaRPr>
          </a:p>
        </p:txBody>
      </p:sp>
      <p:sp>
        <p:nvSpPr>
          <p:cNvPr id="6" name="Rectangle 5">
            <a:extLst>
              <a:ext uri="{FF2B5EF4-FFF2-40B4-BE49-F238E27FC236}">
                <a16:creationId xmlns:a16="http://schemas.microsoft.com/office/drawing/2014/main" id="{54AA9C35-CC2D-A81A-1A75-F61AC37E8433}"/>
              </a:ext>
            </a:extLst>
          </p:cNvPr>
          <p:cNvSpPr/>
          <p:nvPr/>
        </p:nvSpPr>
        <p:spPr>
          <a:xfrm>
            <a:off x="1577130" y="2350536"/>
            <a:ext cx="3524619" cy="359832"/>
          </a:xfrm>
          <a:prstGeom prst="rect">
            <a:avLst/>
          </a:prstGeom>
          <a:solidFill>
            <a:schemeClr val="tx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solidFill>
                <a:latin typeface="Roboto Mono" pitchFamily="49" charset="0"/>
                <a:ea typeface="Roboto Mono" pitchFamily="49" charset="0"/>
              </a:rPr>
              <a:t>git </a:t>
            </a:r>
            <a:r>
              <a:rPr lang="en-US" sz="1000" dirty="0">
                <a:solidFill>
                  <a:srgbClr val="9AE4CB"/>
                </a:solidFill>
                <a:latin typeface="Roboto Mono" pitchFamily="49" charset="0"/>
                <a:ea typeface="Roboto Mono" pitchFamily="49" charset="0"/>
              </a:rPr>
              <a:t>log</a:t>
            </a:r>
            <a:r>
              <a:rPr lang="en-US" sz="1000" dirty="0">
                <a:solidFill>
                  <a:schemeClr val="accent4">
                    <a:lumMod val="60000"/>
                    <a:lumOff val="40000"/>
                  </a:schemeClr>
                </a:solidFill>
                <a:latin typeface="Roboto Mono" pitchFamily="49" charset="0"/>
                <a:ea typeface="Roboto Mono" pitchFamily="49" charset="0"/>
              </a:rPr>
              <a:t> </a:t>
            </a:r>
            <a:r>
              <a:rPr lang="en-US" sz="1000" dirty="0">
                <a:solidFill>
                  <a:schemeClr val="bg1"/>
                </a:solidFill>
                <a:latin typeface="Roboto Mono" pitchFamily="49" charset="0"/>
                <a:ea typeface="Roboto Mono" pitchFamily="49" charset="0"/>
              </a:rPr>
              <a:t>--follow -- path/to/sensitive\_file</a:t>
            </a:r>
          </a:p>
        </p:txBody>
      </p:sp>
      <p:sp>
        <p:nvSpPr>
          <p:cNvPr id="9" name="Rectangle 8">
            <a:extLst>
              <a:ext uri="{FF2B5EF4-FFF2-40B4-BE49-F238E27FC236}">
                <a16:creationId xmlns:a16="http://schemas.microsoft.com/office/drawing/2014/main" id="{B7B25220-69B5-3321-0C51-D6587114EB83}"/>
              </a:ext>
            </a:extLst>
          </p:cNvPr>
          <p:cNvSpPr/>
          <p:nvPr/>
        </p:nvSpPr>
        <p:spPr>
          <a:xfrm>
            <a:off x="1577130" y="3230830"/>
            <a:ext cx="3524619" cy="718764"/>
          </a:xfrm>
          <a:prstGeom prst="rect">
            <a:avLst/>
          </a:prstGeom>
          <a:solidFill>
            <a:schemeClr val="tx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000" dirty="0">
                <a:solidFill>
                  <a:schemeClr val="bg1"/>
                </a:solidFill>
                <a:latin typeface="Roboto Mono" pitchFamily="49" charset="0"/>
                <a:ea typeface="Roboto Mono" pitchFamily="49" charset="0"/>
              </a:rPr>
              <a:t>git filter-branch --force --index-filter `git </a:t>
            </a:r>
            <a:r>
              <a:rPr lang="en-US" sz="1000" dirty="0">
                <a:solidFill>
                  <a:srgbClr val="9AE4CB"/>
                </a:solidFill>
                <a:latin typeface="Roboto Mono" pitchFamily="49" charset="0"/>
                <a:ea typeface="Roboto Mono" pitchFamily="49" charset="0"/>
              </a:rPr>
              <a:t>rm</a:t>
            </a:r>
            <a:r>
              <a:rPr lang="en-US" sz="1000" dirty="0">
                <a:solidFill>
                  <a:schemeClr val="bg1"/>
                </a:solidFill>
                <a:latin typeface="Roboto Mono" pitchFamily="49" charset="0"/>
                <a:ea typeface="Roboto Mono" pitchFamily="49" charset="0"/>
              </a:rPr>
              <a:t> --cached --ignore-</a:t>
            </a:r>
            <a:r>
              <a:rPr lang="en-US" sz="1000" dirty="0" err="1">
                <a:solidFill>
                  <a:schemeClr val="bg1"/>
                </a:solidFill>
                <a:latin typeface="Roboto Mono" pitchFamily="49" charset="0"/>
                <a:ea typeface="Roboto Mono" pitchFamily="49" charset="0"/>
              </a:rPr>
              <a:t>unmatch</a:t>
            </a:r>
            <a:r>
              <a:rPr lang="en-US" sz="1000" dirty="0">
                <a:solidFill>
                  <a:schemeClr val="bg1"/>
                </a:solidFill>
                <a:latin typeface="Roboto Mono" pitchFamily="49" charset="0"/>
                <a:ea typeface="Roboto Mono" pitchFamily="49" charset="0"/>
              </a:rPr>
              <a:t> path/to/</a:t>
            </a:r>
            <a:r>
              <a:rPr lang="en-US" sz="1000" dirty="0" err="1">
                <a:solidFill>
                  <a:schemeClr val="bg1"/>
                </a:solidFill>
                <a:latin typeface="Roboto Mono" pitchFamily="49" charset="0"/>
                <a:ea typeface="Roboto Mono" pitchFamily="49" charset="0"/>
              </a:rPr>
              <a:t>sensitive_file</a:t>
            </a:r>
            <a:r>
              <a:rPr lang="en-US" sz="1000" dirty="0">
                <a:solidFill>
                  <a:schemeClr val="bg1"/>
                </a:solidFill>
                <a:latin typeface="Roboto Mono" pitchFamily="49" charset="0"/>
                <a:ea typeface="Roboto Mono" pitchFamily="49" charset="0"/>
              </a:rPr>
              <a:t>` --prune-empty --tag-name-filter </a:t>
            </a:r>
            <a:r>
              <a:rPr lang="en-US" sz="1000" dirty="0">
                <a:solidFill>
                  <a:srgbClr val="9AE4CB"/>
                </a:solidFill>
                <a:latin typeface="Roboto Mono" pitchFamily="49" charset="0"/>
                <a:ea typeface="Roboto Mono" pitchFamily="49" charset="0"/>
              </a:rPr>
              <a:t>cat </a:t>
            </a:r>
            <a:r>
              <a:rPr lang="en-US" sz="1000" dirty="0">
                <a:solidFill>
                  <a:schemeClr val="bg1"/>
                </a:solidFill>
                <a:latin typeface="Roboto Mono" pitchFamily="49" charset="0"/>
                <a:ea typeface="Roboto Mono" pitchFamily="49" charset="0"/>
              </a:rPr>
              <a:t>-- --all</a:t>
            </a:r>
          </a:p>
        </p:txBody>
      </p:sp>
      <p:sp>
        <p:nvSpPr>
          <p:cNvPr id="10" name="Rectangle 9">
            <a:extLst>
              <a:ext uri="{FF2B5EF4-FFF2-40B4-BE49-F238E27FC236}">
                <a16:creationId xmlns:a16="http://schemas.microsoft.com/office/drawing/2014/main" id="{E207D950-107C-BF1B-A497-AB7B2FCCD623}"/>
              </a:ext>
            </a:extLst>
          </p:cNvPr>
          <p:cNvSpPr/>
          <p:nvPr/>
        </p:nvSpPr>
        <p:spPr>
          <a:xfrm>
            <a:off x="1580022" y="4361224"/>
            <a:ext cx="3524619" cy="365154"/>
          </a:xfrm>
          <a:prstGeom prst="rect">
            <a:avLst/>
          </a:prstGeom>
          <a:solidFill>
            <a:schemeClr val="tx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000" dirty="0">
                <a:solidFill>
                  <a:schemeClr val="bg1"/>
                </a:solidFill>
                <a:latin typeface="Roboto Mono" pitchFamily="49" charset="0"/>
                <a:ea typeface="Roboto Mono" pitchFamily="49" charset="0"/>
              </a:rPr>
              <a:t>git push origin --force --all</a:t>
            </a:r>
          </a:p>
          <a:p>
            <a:r>
              <a:rPr lang="en-US" sz="1000" dirty="0">
                <a:solidFill>
                  <a:schemeClr val="bg1"/>
                </a:solidFill>
                <a:latin typeface="Roboto Mono" pitchFamily="49" charset="0"/>
                <a:ea typeface="Roboto Mono" pitchFamily="49" charset="0"/>
              </a:rPr>
              <a:t>git push origin --force --tags</a:t>
            </a:r>
          </a:p>
        </p:txBody>
      </p:sp>
      <p:sp>
        <p:nvSpPr>
          <p:cNvPr id="11" name="Rectangle 10">
            <a:extLst>
              <a:ext uri="{FF2B5EF4-FFF2-40B4-BE49-F238E27FC236}">
                <a16:creationId xmlns:a16="http://schemas.microsoft.com/office/drawing/2014/main" id="{FB9EDA64-5EA2-6527-486E-63D4B25D5C6E}"/>
              </a:ext>
            </a:extLst>
          </p:cNvPr>
          <p:cNvSpPr/>
          <p:nvPr/>
        </p:nvSpPr>
        <p:spPr>
          <a:xfrm>
            <a:off x="1577130" y="5219385"/>
            <a:ext cx="3524619" cy="544973"/>
          </a:xfrm>
          <a:prstGeom prst="rect">
            <a:avLst/>
          </a:prstGeom>
          <a:solidFill>
            <a:schemeClr val="tx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000" dirty="0">
                <a:solidFill>
                  <a:srgbClr val="9AE4CB"/>
                </a:solidFill>
                <a:latin typeface="Roboto Mono" pitchFamily="49" charset="0"/>
                <a:ea typeface="Roboto Mono" pitchFamily="49" charset="0"/>
              </a:rPr>
              <a:t>rm </a:t>
            </a:r>
            <a:r>
              <a:rPr lang="en-US" sz="1000" dirty="0">
                <a:solidFill>
                  <a:schemeClr val="bg1"/>
                </a:solidFill>
                <a:latin typeface="Roboto Mono" pitchFamily="49" charset="0"/>
                <a:ea typeface="Roboto Mono" pitchFamily="49" charset="0"/>
              </a:rPr>
              <a:t>-rf .git/refs/original &amp;&amp; git </a:t>
            </a:r>
            <a:r>
              <a:rPr lang="en-US" sz="1000" dirty="0" err="1">
                <a:solidFill>
                  <a:schemeClr val="bg1"/>
                </a:solidFill>
                <a:latin typeface="Roboto Mono" pitchFamily="49" charset="0"/>
                <a:ea typeface="Roboto Mono" pitchFamily="49" charset="0"/>
              </a:rPr>
              <a:t>reflog</a:t>
            </a:r>
            <a:r>
              <a:rPr lang="en-US" sz="1000" dirty="0">
                <a:solidFill>
                  <a:schemeClr val="bg1"/>
                </a:solidFill>
                <a:latin typeface="Roboto Mono" pitchFamily="49" charset="0"/>
                <a:ea typeface="Roboto Mono" pitchFamily="49" charset="0"/>
              </a:rPr>
              <a:t> expire --expire=now --all &amp;&amp; git </a:t>
            </a:r>
            <a:r>
              <a:rPr lang="en-US" sz="1000" dirty="0" err="1">
                <a:solidFill>
                  <a:schemeClr val="bg1"/>
                </a:solidFill>
                <a:latin typeface="Roboto Mono" pitchFamily="49" charset="0"/>
                <a:ea typeface="Roboto Mono" pitchFamily="49" charset="0"/>
              </a:rPr>
              <a:t>gc</a:t>
            </a:r>
            <a:r>
              <a:rPr lang="en-US" sz="1000" dirty="0">
                <a:solidFill>
                  <a:schemeClr val="bg1"/>
                </a:solidFill>
                <a:latin typeface="Roboto Mono" pitchFamily="49" charset="0"/>
                <a:ea typeface="Roboto Mono" pitchFamily="49" charset="0"/>
              </a:rPr>
              <a:t> --prune=now</a:t>
            </a:r>
          </a:p>
        </p:txBody>
      </p:sp>
      <p:sp>
        <p:nvSpPr>
          <p:cNvPr id="12" name="Rectangle 11">
            <a:extLst>
              <a:ext uri="{FF2B5EF4-FFF2-40B4-BE49-F238E27FC236}">
                <a16:creationId xmlns:a16="http://schemas.microsoft.com/office/drawing/2014/main" id="{4D3E0663-BC38-9421-E4EB-7C62C298912C}"/>
              </a:ext>
            </a:extLst>
          </p:cNvPr>
          <p:cNvSpPr/>
          <p:nvPr/>
        </p:nvSpPr>
        <p:spPr>
          <a:xfrm>
            <a:off x="7260268" y="2813593"/>
            <a:ext cx="3524619" cy="365154"/>
          </a:xfrm>
          <a:prstGeom prst="rect">
            <a:avLst/>
          </a:prstGeom>
          <a:solidFill>
            <a:schemeClr val="tx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000" dirty="0">
                <a:solidFill>
                  <a:schemeClr val="bg1"/>
                </a:solidFill>
                <a:latin typeface="Roboto Mono" pitchFamily="49" charset="0"/>
                <a:ea typeface="Roboto Mono" pitchFamily="49" charset="0"/>
              </a:rPr>
              <a:t>java -jar </a:t>
            </a:r>
            <a:r>
              <a:rPr lang="en-US" sz="1000" dirty="0" err="1">
                <a:solidFill>
                  <a:schemeClr val="bg1"/>
                </a:solidFill>
                <a:latin typeface="Roboto Mono" pitchFamily="49" charset="0"/>
                <a:ea typeface="Roboto Mono" pitchFamily="49" charset="0"/>
              </a:rPr>
              <a:t>bfg.jar</a:t>
            </a:r>
            <a:r>
              <a:rPr lang="en-US" sz="1000" dirty="0">
                <a:solidFill>
                  <a:schemeClr val="bg1"/>
                </a:solidFill>
                <a:latin typeface="Roboto Mono" pitchFamily="49" charset="0"/>
                <a:ea typeface="Roboto Mono" pitchFamily="49" charset="0"/>
              </a:rPr>
              <a:t> --delete-files path/to/</a:t>
            </a:r>
            <a:r>
              <a:rPr lang="en-US" sz="1000" dirty="0" err="1">
                <a:solidFill>
                  <a:schemeClr val="bg1"/>
                </a:solidFill>
                <a:latin typeface="Roboto Mono" pitchFamily="49" charset="0"/>
                <a:ea typeface="Roboto Mono" pitchFamily="49" charset="0"/>
              </a:rPr>
              <a:t>sensitive_file.git</a:t>
            </a:r>
            <a:endParaRPr lang="en-US" sz="1000" dirty="0">
              <a:solidFill>
                <a:schemeClr val="bg1"/>
              </a:solidFill>
              <a:latin typeface="Roboto Mono" pitchFamily="49" charset="0"/>
              <a:ea typeface="Roboto Mono" pitchFamily="49" charset="0"/>
            </a:endParaRPr>
          </a:p>
        </p:txBody>
      </p:sp>
      <p:sp>
        <p:nvSpPr>
          <p:cNvPr id="13" name="Rectangle 12">
            <a:extLst>
              <a:ext uri="{FF2B5EF4-FFF2-40B4-BE49-F238E27FC236}">
                <a16:creationId xmlns:a16="http://schemas.microsoft.com/office/drawing/2014/main" id="{036D66CA-63A0-179B-B676-EB29B4ED98B2}"/>
              </a:ext>
            </a:extLst>
          </p:cNvPr>
          <p:cNvSpPr/>
          <p:nvPr/>
        </p:nvSpPr>
        <p:spPr>
          <a:xfrm>
            <a:off x="7260268" y="3796736"/>
            <a:ext cx="3524619" cy="365154"/>
          </a:xfrm>
          <a:prstGeom prst="rect">
            <a:avLst/>
          </a:prstGeom>
          <a:solidFill>
            <a:schemeClr val="tx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000" dirty="0">
                <a:solidFill>
                  <a:schemeClr val="bg1"/>
                </a:solidFill>
                <a:latin typeface="Roboto Mono" pitchFamily="49" charset="0"/>
                <a:ea typeface="Roboto Mono" pitchFamily="49" charset="0"/>
              </a:rPr>
              <a:t>java -jar </a:t>
            </a:r>
            <a:r>
              <a:rPr lang="en-US" sz="1000" dirty="0" err="1">
                <a:solidFill>
                  <a:schemeClr val="bg1"/>
                </a:solidFill>
                <a:latin typeface="Roboto Mono" pitchFamily="49" charset="0"/>
                <a:ea typeface="Roboto Mono" pitchFamily="49" charset="0"/>
              </a:rPr>
              <a:t>bfg.jar</a:t>
            </a:r>
            <a:r>
              <a:rPr lang="en-US" sz="1000" dirty="0">
                <a:solidFill>
                  <a:schemeClr val="bg1"/>
                </a:solidFill>
                <a:latin typeface="Roboto Mono" pitchFamily="49" charset="0"/>
                <a:ea typeface="Roboto Mono" pitchFamily="49" charset="0"/>
              </a:rPr>
              <a:t> --replace-text </a:t>
            </a:r>
            <a:r>
              <a:rPr lang="en-US" sz="1000" dirty="0" err="1">
                <a:solidFill>
                  <a:schemeClr val="bg1"/>
                </a:solidFill>
                <a:latin typeface="Roboto Mono" pitchFamily="49" charset="0"/>
                <a:ea typeface="Roboto Mono" pitchFamily="49" charset="0"/>
              </a:rPr>
              <a:t>passwords.txt</a:t>
            </a:r>
            <a:endParaRPr lang="en-US" sz="1000" dirty="0">
              <a:solidFill>
                <a:schemeClr val="bg1"/>
              </a:solidFill>
              <a:latin typeface="Roboto Mono" pitchFamily="49" charset="0"/>
              <a:ea typeface="Roboto Mono" pitchFamily="49" charset="0"/>
            </a:endParaRPr>
          </a:p>
        </p:txBody>
      </p:sp>
      <p:sp>
        <p:nvSpPr>
          <p:cNvPr id="15" name="Rectangle 14">
            <a:extLst>
              <a:ext uri="{FF2B5EF4-FFF2-40B4-BE49-F238E27FC236}">
                <a16:creationId xmlns:a16="http://schemas.microsoft.com/office/drawing/2014/main" id="{8DA44E1D-BDDB-25C9-7A29-D2A17104C22C}"/>
              </a:ext>
            </a:extLst>
          </p:cNvPr>
          <p:cNvSpPr/>
          <p:nvPr/>
        </p:nvSpPr>
        <p:spPr>
          <a:xfrm>
            <a:off x="7243875" y="4674412"/>
            <a:ext cx="3524619" cy="544973"/>
          </a:xfrm>
          <a:prstGeom prst="rect">
            <a:avLst/>
          </a:prstGeom>
          <a:solidFill>
            <a:schemeClr val="tx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000" dirty="0">
                <a:solidFill>
                  <a:schemeClr val="bg1"/>
                </a:solidFill>
                <a:latin typeface="Roboto Mono" pitchFamily="49" charset="0"/>
                <a:ea typeface="Roboto Mono" pitchFamily="49" charset="0"/>
              </a:rPr>
              <a:t>git </a:t>
            </a:r>
            <a:r>
              <a:rPr lang="en-US" sz="1000" dirty="0" err="1">
                <a:solidFill>
                  <a:schemeClr val="bg1"/>
                </a:solidFill>
                <a:latin typeface="Roboto Mono" pitchFamily="49" charset="0"/>
                <a:ea typeface="Roboto Mono" pitchFamily="49" charset="0"/>
              </a:rPr>
              <a:t>reflog</a:t>
            </a:r>
            <a:r>
              <a:rPr lang="en-US" sz="1000" dirty="0">
                <a:solidFill>
                  <a:schemeClr val="bg1"/>
                </a:solidFill>
                <a:latin typeface="Roboto Mono" pitchFamily="49" charset="0"/>
                <a:ea typeface="Roboto Mono" pitchFamily="49" charset="0"/>
              </a:rPr>
              <a:t> expire --expire=now --all</a:t>
            </a:r>
          </a:p>
          <a:p>
            <a:r>
              <a:rPr lang="en-US" sz="1000" dirty="0">
                <a:solidFill>
                  <a:schemeClr val="bg1"/>
                </a:solidFill>
                <a:latin typeface="Roboto Mono" pitchFamily="49" charset="0"/>
                <a:ea typeface="Roboto Mono" pitchFamily="49" charset="0"/>
              </a:rPr>
              <a:t>git </a:t>
            </a:r>
            <a:r>
              <a:rPr lang="en-US" sz="1000" dirty="0" err="1">
                <a:solidFill>
                  <a:schemeClr val="bg1"/>
                </a:solidFill>
                <a:latin typeface="Roboto Mono" pitchFamily="49" charset="0"/>
                <a:ea typeface="Roboto Mono" pitchFamily="49" charset="0"/>
              </a:rPr>
              <a:t>gc</a:t>
            </a:r>
            <a:r>
              <a:rPr lang="en-US" sz="1000" dirty="0">
                <a:solidFill>
                  <a:schemeClr val="bg1"/>
                </a:solidFill>
                <a:latin typeface="Roboto Mono" pitchFamily="49" charset="0"/>
                <a:ea typeface="Roboto Mono" pitchFamily="49" charset="0"/>
              </a:rPr>
              <a:t> --prune=now --aggressive</a:t>
            </a:r>
          </a:p>
          <a:p>
            <a:r>
              <a:rPr lang="en-US" sz="1000" dirty="0">
                <a:solidFill>
                  <a:schemeClr val="bg1"/>
                </a:solidFill>
                <a:latin typeface="Roboto Mono" pitchFamily="49" charset="0"/>
                <a:ea typeface="Roboto Mono" pitchFamily="49" charset="0"/>
              </a:rPr>
              <a:t>git push origin --force --all</a:t>
            </a:r>
          </a:p>
        </p:txBody>
      </p:sp>
    </p:spTree>
    <p:extLst>
      <p:ext uri="{BB962C8B-B14F-4D97-AF65-F5344CB8AC3E}">
        <p14:creationId xmlns:p14="http://schemas.microsoft.com/office/powerpoint/2010/main" val="2934443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DC08C5-8F9A-C3E0-9C34-E98F0B9AC7CF}"/>
            </a:ext>
          </a:extLst>
        </p:cNvPr>
        <p:cNvGrpSpPr/>
        <p:nvPr/>
      </p:nvGrpSpPr>
      <p:grpSpPr>
        <a:xfrm>
          <a:off x="0" y="0"/>
          <a:ext cx="0" cy="0"/>
          <a:chOff x="0" y="0"/>
          <a:chExt cx="0" cy="0"/>
        </a:xfrm>
      </p:grpSpPr>
      <p:sp>
        <p:nvSpPr>
          <p:cNvPr id="17" name="Title 16">
            <a:extLst>
              <a:ext uri="{FF2B5EF4-FFF2-40B4-BE49-F238E27FC236}">
                <a16:creationId xmlns:a16="http://schemas.microsoft.com/office/drawing/2014/main" id="{E9C829F7-0B6E-C8D7-A89C-31CD24B22622}"/>
              </a:ext>
            </a:extLst>
          </p:cNvPr>
          <p:cNvSpPr>
            <a:spLocks noGrp="1" noRot="1" noMove="1" noResize="1" noEditPoints="1" noAdjustHandles="1" noChangeArrowheads="1" noChangeShapeType="1"/>
          </p:cNvSpPr>
          <p:nvPr>
            <p:ph type="title"/>
          </p:nvPr>
        </p:nvSpPr>
        <p:spPr>
          <a:xfrm>
            <a:off x="417305" y="395605"/>
            <a:ext cx="10211827" cy="984885"/>
          </a:xfrm>
        </p:spPr>
        <p:txBody>
          <a:bodyPr>
            <a:normAutofit/>
          </a:bodyPr>
          <a:lstStyle/>
          <a:p>
            <a:r>
              <a:rPr lang="en-US" sz="2900" dirty="0">
                <a:latin typeface="Quattrocento Sans" panose="020B0502050000020003" pitchFamily="34" charset="0"/>
              </a:rPr>
              <a:t>Scrubbing Sensitive Data from GitHub (Contacting Support)</a:t>
            </a:r>
          </a:p>
        </p:txBody>
      </p:sp>
      <p:sp>
        <p:nvSpPr>
          <p:cNvPr id="2" name="Rectangle 1">
            <a:extLst>
              <a:ext uri="{FF2B5EF4-FFF2-40B4-BE49-F238E27FC236}">
                <a16:creationId xmlns:a16="http://schemas.microsoft.com/office/drawing/2014/main" id="{F41A7A60-D71F-C2CB-EBBB-07496E46F26C}"/>
              </a:ext>
            </a:extLst>
          </p:cNvPr>
          <p:cNvSpPr>
            <a:spLocks/>
          </p:cNvSpPr>
          <p:nvPr/>
        </p:nvSpPr>
        <p:spPr>
          <a:xfrm>
            <a:off x="427665" y="2143128"/>
            <a:ext cx="2885378" cy="177951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Quattrocento Sans" panose="020B0502050000020003" pitchFamily="34" charset="0"/>
            </a:endParaRPr>
          </a:p>
        </p:txBody>
      </p:sp>
      <p:sp>
        <p:nvSpPr>
          <p:cNvPr id="3" name="Text Placeholder 3">
            <a:extLst>
              <a:ext uri="{FF2B5EF4-FFF2-40B4-BE49-F238E27FC236}">
                <a16:creationId xmlns:a16="http://schemas.microsoft.com/office/drawing/2014/main" id="{19D7CBAD-13C6-B62C-4F09-F66B6E562283}"/>
              </a:ext>
            </a:extLst>
          </p:cNvPr>
          <p:cNvSpPr txBox="1">
            <a:spLocks/>
          </p:cNvSpPr>
          <p:nvPr/>
        </p:nvSpPr>
        <p:spPr>
          <a:xfrm>
            <a:off x="636343" y="4681244"/>
            <a:ext cx="4037501" cy="777240"/>
          </a:xfrm>
          <a:prstGeom prst="rect">
            <a:avLst/>
          </a:prstGeom>
        </p:spPr>
        <p:txBody>
          <a:bodyPr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2586"/>
              </a:lnSpc>
              <a:spcBef>
                <a:spcPts val="0"/>
              </a:spcBef>
              <a:buNone/>
            </a:pPr>
            <a:endParaRPr lang="en-US" sz="1400" dirty="0">
              <a:latin typeface="Quattrocento Sans" panose="020B0502050000020003" pitchFamily="34" charset="0"/>
              <a:cs typeface="Segoe UI"/>
            </a:endParaRPr>
          </a:p>
        </p:txBody>
      </p:sp>
      <p:sp>
        <p:nvSpPr>
          <p:cNvPr id="5" name="Snip Single Corner Rectangle 4">
            <a:extLst>
              <a:ext uri="{FF2B5EF4-FFF2-40B4-BE49-F238E27FC236}">
                <a16:creationId xmlns:a16="http://schemas.microsoft.com/office/drawing/2014/main" id="{7B1D9588-7691-D94F-7975-4050E0C008F8}"/>
              </a:ext>
            </a:extLst>
          </p:cNvPr>
          <p:cNvSpPr>
            <a:spLocks/>
          </p:cNvSpPr>
          <p:nvPr/>
        </p:nvSpPr>
        <p:spPr>
          <a:xfrm>
            <a:off x="417304" y="1920282"/>
            <a:ext cx="965510" cy="409216"/>
          </a:xfrm>
          <a:prstGeom prst="snip1Rect">
            <a:avLst/>
          </a:prstGeom>
          <a:solidFill>
            <a:srgbClr val="FF11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Quattrocento Sans" panose="020B0502050000020003" pitchFamily="34" charset="0"/>
            </a:endParaRPr>
          </a:p>
        </p:txBody>
      </p:sp>
      <p:sp>
        <p:nvSpPr>
          <p:cNvPr id="7" name="TextBox 6">
            <a:extLst>
              <a:ext uri="{FF2B5EF4-FFF2-40B4-BE49-F238E27FC236}">
                <a16:creationId xmlns:a16="http://schemas.microsoft.com/office/drawing/2014/main" id="{926E4244-4266-DFCA-A64E-0A23B7E543B3}"/>
              </a:ext>
            </a:extLst>
          </p:cNvPr>
          <p:cNvSpPr txBox="1"/>
          <p:nvPr/>
        </p:nvSpPr>
        <p:spPr>
          <a:xfrm>
            <a:off x="581959" y="2389834"/>
            <a:ext cx="2731084" cy="584775"/>
          </a:xfrm>
          <a:prstGeom prst="rect">
            <a:avLst/>
          </a:prstGeom>
          <a:noFill/>
        </p:spPr>
        <p:txBody>
          <a:bodyPr wrap="square" rtlCol="0">
            <a:spAutoFit/>
          </a:bodyPr>
          <a:lstStyle/>
          <a:p>
            <a:r>
              <a:rPr lang="en-US" sz="1600" b="1" dirty="0">
                <a:latin typeface="Quattrocento Sans" panose="020B0502050000020003" pitchFamily="34" charset="0"/>
                <a:cs typeface="Segoe UI"/>
              </a:rPr>
              <a:t>Delete the Repository (if necessary): </a:t>
            </a:r>
          </a:p>
        </p:txBody>
      </p:sp>
      <p:sp>
        <p:nvSpPr>
          <p:cNvPr id="8" name="TextBox 7">
            <a:extLst>
              <a:ext uri="{FF2B5EF4-FFF2-40B4-BE49-F238E27FC236}">
                <a16:creationId xmlns:a16="http://schemas.microsoft.com/office/drawing/2014/main" id="{D9B2864B-F201-F8A6-14DD-F6BE626D54EC}"/>
              </a:ext>
            </a:extLst>
          </p:cNvPr>
          <p:cNvSpPr txBox="1"/>
          <p:nvPr/>
        </p:nvSpPr>
        <p:spPr>
          <a:xfrm>
            <a:off x="470795" y="1936155"/>
            <a:ext cx="951419" cy="400110"/>
          </a:xfrm>
          <a:prstGeom prst="rect">
            <a:avLst/>
          </a:prstGeom>
          <a:noFill/>
          <a:effectLst/>
        </p:spPr>
        <p:txBody>
          <a:bodyPr wrap="square" rtlCol="0">
            <a:spAutoFit/>
          </a:bodyPr>
          <a:lstStyle/>
          <a:p>
            <a:r>
              <a:rPr lang="en-US" sz="2000" b="1" dirty="0">
                <a:solidFill>
                  <a:schemeClr val="bg1"/>
                </a:solidFill>
                <a:latin typeface="Quattrocento Sans" panose="020B0502050000020003" pitchFamily="34" charset="0"/>
              </a:rPr>
              <a:t>Step 1</a:t>
            </a:r>
          </a:p>
        </p:txBody>
      </p:sp>
      <p:sp>
        <p:nvSpPr>
          <p:cNvPr id="14" name="TextBox 13">
            <a:extLst>
              <a:ext uri="{FF2B5EF4-FFF2-40B4-BE49-F238E27FC236}">
                <a16:creationId xmlns:a16="http://schemas.microsoft.com/office/drawing/2014/main" id="{E8145310-91C5-CD7E-2AFF-9641F163C21A}"/>
              </a:ext>
            </a:extLst>
          </p:cNvPr>
          <p:cNvSpPr txBox="1"/>
          <p:nvPr/>
        </p:nvSpPr>
        <p:spPr>
          <a:xfrm>
            <a:off x="579438" y="2963204"/>
            <a:ext cx="2548047" cy="738664"/>
          </a:xfrm>
          <a:prstGeom prst="rect">
            <a:avLst/>
          </a:prstGeom>
          <a:noFill/>
        </p:spPr>
        <p:txBody>
          <a:bodyPr wrap="square" rtlCol="0">
            <a:spAutoFit/>
          </a:bodyPr>
          <a:lstStyle/>
          <a:p>
            <a:pPr algn="l">
              <a:spcAft>
                <a:spcPts val="1200"/>
              </a:spcAft>
            </a:pPr>
            <a:r>
              <a:rPr lang="en-US" sz="1400" b="0" i="0" dirty="0">
                <a:effectLst/>
                <a:latin typeface="Quattrocento Sans" panose="020B0502050000020003" pitchFamily="34" charset="0"/>
              </a:rPr>
              <a:t>If the repository contains critical leaks, consider deleting it immediately.</a:t>
            </a:r>
          </a:p>
        </p:txBody>
      </p:sp>
      <p:sp>
        <p:nvSpPr>
          <p:cNvPr id="12" name="Rectangle 11">
            <a:extLst>
              <a:ext uri="{FF2B5EF4-FFF2-40B4-BE49-F238E27FC236}">
                <a16:creationId xmlns:a16="http://schemas.microsoft.com/office/drawing/2014/main" id="{713A0416-F9D3-4046-44CC-BAB5DD7776D3}"/>
              </a:ext>
            </a:extLst>
          </p:cNvPr>
          <p:cNvSpPr>
            <a:spLocks/>
          </p:cNvSpPr>
          <p:nvPr/>
        </p:nvSpPr>
        <p:spPr>
          <a:xfrm>
            <a:off x="3766567" y="2160224"/>
            <a:ext cx="2731084" cy="173114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Quattrocento Sans" panose="020B0502050000020003" pitchFamily="34" charset="0"/>
            </a:endParaRPr>
          </a:p>
        </p:txBody>
      </p:sp>
      <p:sp>
        <p:nvSpPr>
          <p:cNvPr id="13" name="Snip Single Corner Rectangle 12">
            <a:extLst>
              <a:ext uri="{FF2B5EF4-FFF2-40B4-BE49-F238E27FC236}">
                <a16:creationId xmlns:a16="http://schemas.microsoft.com/office/drawing/2014/main" id="{8D934175-147A-7AB7-6E7C-A54E04445113}"/>
              </a:ext>
            </a:extLst>
          </p:cNvPr>
          <p:cNvSpPr>
            <a:spLocks/>
          </p:cNvSpPr>
          <p:nvPr/>
        </p:nvSpPr>
        <p:spPr>
          <a:xfrm>
            <a:off x="3756206" y="1937377"/>
            <a:ext cx="965510" cy="409216"/>
          </a:xfrm>
          <a:prstGeom prst="snip1Rect">
            <a:avLst/>
          </a:prstGeom>
          <a:solidFill>
            <a:srgbClr val="FF11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Quattrocento Sans" panose="020B0502050000020003" pitchFamily="34" charset="0"/>
            </a:endParaRPr>
          </a:p>
        </p:txBody>
      </p:sp>
      <p:sp>
        <p:nvSpPr>
          <p:cNvPr id="15" name="TextBox 14">
            <a:extLst>
              <a:ext uri="{FF2B5EF4-FFF2-40B4-BE49-F238E27FC236}">
                <a16:creationId xmlns:a16="http://schemas.microsoft.com/office/drawing/2014/main" id="{4CDCFA51-65BE-5425-DB04-6A0E9014036E}"/>
              </a:ext>
            </a:extLst>
          </p:cNvPr>
          <p:cNvSpPr txBox="1"/>
          <p:nvPr/>
        </p:nvSpPr>
        <p:spPr>
          <a:xfrm>
            <a:off x="3920861" y="2406929"/>
            <a:ext cx="2576790" cy="584775"/>
          </a:xfrm>
          <a:prstGeom prst="rect">
            <a:avLst/>
          </a:prstGeom>
          <a:noFill/>
        </p:spPr>
        <p:txBody>
          <a:bodyPr wrap="square" rtlCol="0">
            <a:spAutoFit/>
          </a:bodyPr>
          <a:lstStyle/>
          <a:p>
            <a:r>
              <a:rPr lang="en-US" sz="1600" b="1" dirty="0">
                <a:latin typeface="Quattrocento Sans" panose="020B0502050000020003" pitchFamily="34" charset="0"/>
                <a:cs typeface="Segoe UI"/>
              </a:rPr>
              <a:t>Rewriting History &amp; Force Pushing: </a:t>
            </a:r>
          </a:p>
        </p:txBody>
      </p:sp>
      <p:sp>
        <p:nvSpPr>
          <p:cNvPr id="16" name="TextBox 15">
            <a:extLst>
              <a:ext uri="{FF2B5EF4-FFF2-40B4-BE49-F238E27FC236}">
                <a16:creationId xmlns:a16="http://schemas.microsoft.com/office/drawing/2014/main" id="{EAF05075-0402-CFD5-3748-BF6214831481}"/>
              </a:ext>
            </a:extLst>
          </p:cNvPr>
          <p:cNvSpPr txBox="1"/>
          <p:nvPr/>
        </p:nvSpPr>
        <p:spPr>
          <a:xfrm>
            <a:off x="3770297" y="1953250"/>
            <a:ext cx="951419" cy="400110"/>
          </a:xfrm>
          <a:prstGeom prst="rect">
            <a:avLst/>
          </a:prstGeom>
          <a:noFill/>
          <a:effectLst/>
        </p:spPr>
        <p:txBody>
          <a:bodyPr wrap="square" rtlCol="0">
            <a:spAutoFit/>
          </a:bodyPr>
          <a:lstStyle/>
          <a:p>
            <a:r>
              <a:rPr lang="en-US" sz="2000" b="1" dirty="0">
                <a:solidFill>
                  <a:schemeClr val="bg1"/>
                </a:solidFill>
                <a:latin typeface="Quattrocento Sans" panose="020B0502050000020003" pitchFamily="34" charset="0"/>
              </a:rPr>
              <a:t>Step 2</a:t>
            </a:r>
          </a:p>
        </p:txBody>
      </p:sp>
      <p:sp>
        <p:nvSpPr>
          <p:cNvPr id="18" name="TextBox 17">
            <a:extLst>
              <a:ext uri="{FF2B5EF4-FFF2-40B4-BE49-F238E27FC236}">
                <a16:creationId xmlns:a16="http://schemas.microsoft.com/office/drawing/2014/main" id="{795BFA70-35F5-0B39-C9B0-E485E63039CD}"/>
              </a:ext>
            </a:extLst>
          </p:cNvPr>
          <p:cNvSpPr txBox="1"/>
          <p:nvPr/>
        </p:nvSpPr>
        <p:spPr>
          <a:xfrm>
            <a:off x="3920861" y="2975642"/>
            <a:ext cx="2566031" cy="738664"/>
          </a:xfrm>
          <a:prstGeom prst="rect">
            <a:avLst/>
          </a:prstGeom>
          <a:noFill/>
        </p:spPr>
        <p:txBody>
          <a:bodyPr wrap="square" rtlCol="0">
            <a:spAutoFit/>
          </a:bodyPr>
          <a:lstStyle/>
          <a:p>
            <a:pPr algn="l">
              <a:spcAft>
                <a:spcPts val="1200"/>
              </a:spcAft>
            </a:pPr>
            <a:r>
              <a:rPr lang="en-US" sz="1400" b="0" i="0" dirty="0">
                <a:effectLst/>
                <a:latin typeface="Quattrocento Sans" panose="020B0502050000020003" pitchFamily="34" charset="0"/>
              </a:rPr>
              <a:t>Follow the steps above to scrub data and force-push changes.</a:t>
            </a:r>
          </a:p>
        </p:txBody>
      </p:sp>
      <p:sp>
        <p:nvSpPr>
          <p:cNvPr id="20" name="TextBox 19">
            <a:extLst>
              <a:ext uri="{FF2B5EF4-FFF2-40B4-BE49-F238E27FC236}">
                <a16:creationId xmlns:a16="http://schemas.microsoft.com/office/drawing/2014/main" id="{17955DF4-1DD4-5EBF-3C16-0FAE804A3169}"/>
              </a:ext>
            </a:extLst>
          </p:cNvPr>
          <p:cNvSpPr txBox="1"/>
          <p:nvPr/>
        </p:nvSpPr>
        <p:spPr>
          <a:xfrm>
            <a:off x="417304" y="1141806"/>
            <a:ext cx="10211827" cy="646331"/>
          </a:xfrm>
          <a:prstGeom prst="rect">
            <a:avLst/>
          </a:prstGeom>
          <a:noFill/>
        </p:spPr>
        <p:txBody>
          <a:bodyPr wrap="square" rtlCol="0">
            <a:spAutoFit/>
          </a:bodyPr>
          <a:lstStyle/>
          <a:p>
            <a:pPr algn="l">
              <a:spcAft>
                <a:spcPts val="1200"/>
              </a:spcAft>
            </a:pPr>
            <a:r>
              <a:rPr lang="en-US" b="0" i="0" dirty="0">
                <a:effectLst/>
                <a:latin typeface="Quattrocento Sans" panose="020B0502050000020003" pitchFamily="34" charset="0"/>
              </a:rPr>
              <a:t>If sensitive data has been exposed in a public GitHub repository, simply deleting it from history may not be enough. Cached versions may still exist, and web crawlers may have indexed the information.</a:t>
            </a:r>
          </a:p>
        </p:txBody>
      </p:sp>
      <p:sp>
        <p:nvSpPr>
          <p:cNvPr id="4" name="Footer Placeholder 3">
            <a:extLst>
              <a:ext uri="{FF2B5EF4-FFF2-40B4-BE49-F238E27FC236}">
                <a16:creationId xmlns:a16="http://schemas.microsoft.com/office/drawing/2014/main" id="{4D3228D4-F78F-F05F-8396-EFDF8DA70AC6}"/>
              </a:ext>
            </a:extLst>
          </p:cNvPr>
          <p:cNvSpPr>
            <a:spLocks noGrp="1"/>
          </p:cNvSpPr>
          <p:nvPr>
            <p:ph type="ftr" sz="quarter" idx="3"/>
          </p:nvPr>
        </p:nvSpPr>
        <p:spPr/>
        <p:txBody>
          <a:bodyPr/>
          <a:lstStyle/>
          <a:p>
            <a:pPr defTabSz="914367">
              <a:defRPr/>
            </a:pPr>
            <a:r>
              <a:rPr lang="en-US">
                <a:solidFill>
                  <a:srgbClr val="000000"/>
                </a:solidFill>
              </a:rPr>
              <a:t>© Copyright Microsoft Corporation. All rights reserved.</a:t>
            </a:r>
            <a:endParaRPr lang="en-US" dirty="0">
              <a:solidFill>
                <a:srgbClr val="000000"/>
              </a:solidFill>
            </a:endParaRPr>
          </a:p>
        </p:txBody>
      </p:sp>
      <p:sp>
        <p:nvSpPr>
          <p:cNvPr id="10" name="Rectangle 9">
            <a:extLst>
              <a:ext uri="{FF2B5EF4-FFF2-40B4-BE49-F238E27FC236}">
                <a16:creationId xmlns:a16="http://schemas.microsoft.com/office/drawing/2014/main" id="{FAD3F918-C71C-0F13-59D0-48DBF1858672}"/>
              </a:ext>
            </a:extLst>
          </p:cNvPr>
          <p:cNvSpPr>
            <a:spLocks/>
          </p:cNvSpPr>
          <p:nvPr/>
        </p:nvSpPr>
        <p:spPr>
          <a:xfrm>
            <a:off x="6951175" y="2166498"/>
            <a:ext cx="4264894" cy="329198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Quattrocento Sans" panose="020B0502050000020003" pitchFamily="34" charset="0"/>
            </a:endParaRPr>
          </a:p>
        </p:txBody>
      </p:sp>
      <p:sp>
        <p:nvSpPr>
          <p:cNvPr id="11" name="Snip Single Corner Rectangle 10">
            <a:extLst>
              <a:ext uri="{FF2B5EF4-FFF2-40B4-BE49-F238E27FC236}">
                <a16:creationId xmlns:a16="http://schemas.microsoft.com/office/drawing/2014/main" id="{2F872AB1-2576-282E-7CA6-276C699B3FF4}"/>
              </a:ext>
            </a:extLst>
          </p:cNvPr>
          <p:cNvSpPr>
            <a:spLocks/>
          </p:cNvSpPr>
          <p:nvPr/>
        </p:nvSpPr>
        <p:spPr>
          <a:xfrm>
            <a:off x="6940814" y="1943651"/>
            <a:ext cx="965510" cy="409216"/>
          </a:xfrm>
          <a:prstGeom prst="snip1Rect">
            <a:avLst/>
          </a:prstGeom>
          <a:solidFill>
            <a:srgbClr val="FF11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Quattrocento Sans" panose="020B0502050000020003" pitchFamily="34" charset="0"/>
            </a:endParaRPr>
          </a:p>
        </p:txBody>
      </p:sp>
      <p:sp>
        <p:nvSpPr>
          <p:cNvPr id="21" name="TextBox 20">
            <a:extLst>
              <a:ext uri="{FF2B5EF4-FFF2-40B4-BE49-F238E27FC236}">
                <a16:creationId xmlns:a16="http://schemas.microsoft.com/office/drawing/2014/main" id="{77224461-BB23-BC22-7024-B77EFA9D651D}"/>
              </a:ext>
            </a:extLst>
          </p:cNvPr>
          <p:cNvSpPr txBox="1"/>
          <p:nvPr/>
        </p:nvSpPr>
        <p:spPr>
          <a:xfrm>
            <a:off x="7105469" y="2413203"/>
            <a:ext cx="2472614" cy="584775"/>
          </a:xfrm>
          <a:prstGeom prst="rect">
            <a:avLst/>
          </a:prstGeom>
          <a:noFill/>
        </p:spPr>
        <p:txBody>
          <a:bodyPr wrap="square" rtlCol="0">
            <a:spAutoFit/>
          </a:bodyPr>
          <a:lstStyle/>
          <a:p>
            <a:r>
              <a:rPr lang="en-US" sz="1600" b="1" dirty="0">
                <a:latin typeface="Quattrocento Sans" panose="020B0502050000020003" pitchFamily="34" charset="0"/>
                <a:cs typeface="Segoe UI"/>
              </a:rPr>
              <a:t>Request Permanent Data Removal:</a:t>
            </a:r>
          </a:p>
        </p:txBody>
      </p:sp>
      <p:sp>
        <p:nvSpPr>
          <p:cNvPr id="22" name="TextBox 21">
            <a:extLst>
              <a:ext uri="{FF2B5EF4-FFF2-40B4-BE49-F238E27FC236}">
                <a16:creationId xmlns:a16="http://schemas.microsoft.com/office/drawing/2014/main" id="{F1D1012A-D143-BCD9-4FE5-CD7E6D2F7A00}"/>
              </a:ext>
            </a:extLst>
          </p:cNvPr>
          <p:cNvSpPr txBox="1"/>
          <p:nvPr/>
        </p:nvSpPr>
        <p:spPr>
          <a:xfrm>
            <a:off x="6954905" y="1959524"/>
            <a:ext cx="951419" cy="400110"/>
          </a:xfrm>
          <a:prstGeom prst="rect">
            <a:avLst/>
          </a:prstGeom>
          <a:noFill/>
          <a:effectLst/>
        </p:spPr>
        <p:txBody>
          <a:bodyPr wrap="square" rtlCol="0">
            <a:spAutoFit/>
          </a:bodyPr>
          <a:lstStyle/>
          <a:p>
            <a:r>
              <a:rPr lang="en-US" sz="2000" b="1" dirty="0">
                <a:solidFill>
                  <a:schemeClr val="bg1"/>
                </a:solidFill>
                <a:latin typeface="Quattrocento Sans" panose="020B0502050000020003" pitchFamily="34" charset="0"/>
              </a:rPr>
              <a:t>Step 3</a:t>
            </a:r>
          </a:p>
        </p:txBody>
      </p:sp>
      <p:sp>
        <p:nvSpPr>
          <p:cNvPr id="23" name="TextBox 22">
            <a:extLst>
              <a:ext uri="{FF2B5EF4-FFF2-40B4-BE49-F238E27FC236}">
                <a16:creationId xmlns:a16="http://schemas.microsoft.com/office/drawing/2014/main" id="{0D3D58A6-88EE-5F20-3983-786962E1C1EA}"/>
              </a:ext>
            </a:extLst>
          </p:cNvPr>
          <p:cNvSpPr txBox="1"/>
          <p:nvPr/>
        </p:nvSpPr>
        <p:spPr>
          <a:xfrm>
            <a:off x="7105469" y="2980883"/>
            <a:ext cx="4264895" cy="2400657"/>
          </a:xfrm>
          <a:prstGeom prst="rect">
            <a:avLst/>
          </a:prstGeom>
          <a:noFill/>
        </p:spPr>
        <p:txBody>
          <a:bodyPr wrap="square" rtlCol="0">
            <a:spAutoFit/>
          </a:bodyPr>
          <a:lstStyle/>
          <a:p>
            <a:pPr marL="285750" indent="-285750" algn="l">
              <a:spcAft>
                <a:spcPts val="600"/>
              </a:spcAft>
              <a:buFont typeface="Arial" panose="020B0604020202020204" pitchFamily="34" charset="0"/>
              <a:buChar char="•"/>
            </a:pPr>
            <a:r>
              <a:rPr lang="en-US" sz="1400" b="0" i="0" dirty="0">
                <a:effectLst/>
                <a:latin typeface="Quattrocento Sans" panose="020B0502050000020003" pitchFamily="34" charset="0"/>
              </a:rPr>
              <a:t>Contact GitHub Support via GitHub’s Contact Page</a:t>
            </a:r>
          </a:p>
          <a:p>
            <a:pPr marL="285750" indent="-285750" algn="l">
              <a:buFont typeface="Arial" panose="020B0604020202020204" pitchFamily="34" charset="0"/>
              <a:buChar char="•"/>
            </a:pPr>
            <a:r>
              <a:rPr lang="en-US" sz="1400" b="0" i="0" dirty="0">
                <a:effectLst/>
                <a:latin typeface="Quattrocento Sans" panose="020B0502050000020003" pitchFamily="34" charset="0"/>
              </a:rPr>
              <a:t>Provide:</a:t>
            </a:r>
          </a:p>
          <a:p>
            <a:pPr marL="742950" lvl="1" indent="-285750">
              <a:buFont typeface="Wingdings" pitchFamily="2" charset="2"/>
              <a:buChar char="Ø"/>
            </a:pPr>
            <a:r>
              <a:rPr lang="en-US" sz="1400" b="0" i="0" dirty="0">
                <a:effectLst/>
                <a:latin typeface="Quattrocento Sans" panose="020B0502050000020003" pitchFamily="34" charset="0"/>
              </a:rPr>
              <a:t>Repository name</a:t>
            </a:r>
          </a:p>
          <a:p>
            <a:pPr marL="742950" lvl="1" indent="-285750">
              <a:buFont typeface="Wingdings" pitchFamily="2" charset="2"/>
              <a:buChar char="Ø"/>
            </a:pPr>
            <a:r>
              <a:rPr lang="en-US" sz="1400" b="0" i="0" dirty="0">
                <a:effectLst/>
                <a:latin typeface="Quattrocento Sans" panose="020B0502050000020003" pitchFamily="34" charset="0"/>
              </a:rPr>
              <a:t>Specific files or commits containing sensitive data</a:t>
            </a:r>
          </a:p>
          <a:p>
            <a:pPr marL="742950" lvl="1" indent="-285750">
              <a:spcAft>
                <a:spcPts val="600"/>
              </a:spcAft>
              <a:buFont typeface="Wingdings" pitchFamily="2" charset="2"/>
              <a:buChar char="Ø"/>
            </a:pPr>
            <a:r>
              <a:rPr lang="en-US" sz="1400" b="0" i="0" dirty="0">
                <a:effectLst/>
                <a:latin typeface="Quattrocento Sans" panose="020B0502050000020003" pitchFamily="34" charset="0"/>
              </a:rPr>
              <a:t>Confirmation that history has been rewritten</a:t>
            </a:r>
          </a:p>
          <a:p>
            <a:pPr marL="285750" indent="-285750" algn="l">
              <a:spcAft>
                <a:spcPts val="1200"/>
              </a:spcAft>
              <a:buFont typeface="Arial" panose="020B0604020202020204" pitchFamily="34" charset="0"/>
              <a:buChar char="•"/>
            </a:pPr>
            <a:r>
              <a:rPr lang="en-US" sz="1400" b="0" i="0" dirty="0">
                <a:effectLst/>
                <a:latin typeface="Quattrocento Sans" panose="020B0502050000020003" pitchFamily="34" charset="0"/>
              </a:rPr>
              <a:t>Request GitHub to flush caches and remove indexed data.</a:t>
            </a:r>
          </a:p>
        </p:txBody>
      </p:sp>
    </p:spTree>
    <p:extLst>
      <p:ext uri="{BB962C8B-B14F-4D97-AF65-F5344CB8AC3E}">
        <p14:creationId xmlns:p14="http://schemas.microsoft.com/office/powerpoint/2010/main" val="277425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6F18EB98-ED16-A469-BFBE-FF6AC8F7B44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3424CF1-AD47-7B40-E3BF-12F55656A5FF}"/>
              </a:ext>
            </a:extLst>
          </p:cNvPr>
          <p:cNvSpPr>
            <a:spLocks noGrp="1"/>
          </p:cNvSpPr>
          <p:nvPr>
            <p:ph type="title"/>
          </p:nvPr>
        </p:nvSpPr>
        <p:spPr>
          <a:xfrm>
            <a:off x="588261" y="681010"/>
            <a:ext cx="10306161" cy="311255"/>
          </a:xfrm>
        </p:spPr>
        <p:txBody>
          <a:bodyPr>
            <a:noAutofit/>
          </a:bodyPr>
          <a:lstStyle/>
          <a:p>
            <a:r>
              <a:rPr lang="en-US" sz="2900" dirty="0">
                <a:latin typeface="Quattrocento Sans" panose="020B0502050000020003" pitchFamily="34" charset="0"/>
              </a:rPr>
              <a:t>Preventative Measures</a:t>
            </a:r>
          </a:p>
        </p:txBody>
      </p:sp>
      <p:graphicFrame>
        <p:nvGraphicFramePr>
          <p:cNvPr id="10" name="Table 9">
            <a:extLst>
              <a:ext uri="{FF2B5EF4-FFF2-40B4-BE49-F238E27FC236}">
                <a16:creationId xmlns:a16="http://schemas.microsoft.com/office/drawing/2014/main" id="{FB95B65C-95EF-CFEB-37FF-6C3950EA7EE8}"/>
              </a:ext>
            </a:extLst>
          </p:cNvPr>
          <p:cNvGraphicFramePr>
            <a:graphicFrameLocks noGrp="1"/>
          </p:cNvGraphicFramePr>
          <p:nvPr/>
        </p:nvGraphicFramePr>
        <p:xfrm>
          <a:off x="2803967" y="1409700"/>
          <a:ext cx="6584065" cy="2533650"/>
        </p:xfrm>
        <a:graphic>
          <a:graphicData uri="http://schemas.openxmlformats.org/drawingml/2006/table">
            <a:tbl>
              <a:tblPr firstRow="1" bandRow="1">
                <a:tableStyleId>{073A0DAA-6AF3-43AB-8588-CEC1D06C72B9}</a:tableStyleId>
              </a:tblPr>
              <a:tblGrid>
                <a:gridCol w="1316740">
                  <a:extLst>
                    <a:ext uri="{9D8B030D-6E8A-4147-A177-3AD203B41FA5}">
                      <a16:colId xmlns:a16="http://schemas.microsoft.com/office/drawing/2014/main" val="1608846247"/>
                    </a:ext>
                  </a:extLst>
                </a:gridCol>
                <a:gridCol w="5267325">
                  <a:extLst>
                    <a:ext uri="{9D8B030D-6E8A-4147-A177-3AD203B41FA5}">
                      <a16:colId xmlns:a16="http://schemas.microsoft.com/office/drawing/2014/main" val="673293402"/>
                    </a:ext>
                  </a:extLst>
                </a:gridCol>
              </a:tblGrid>
              <a:tr h="807720">
                <a:tc>
                  <a:txBody>
                    <a:bodyPr/>
                    <a:lstStyle/>
                    <a:p>
                      <a:endParaRPr lang="en-US" sz="1400" dirty="0">
                        <a:effectLst/>
                        <a:latin typeface="Quattrocento Sans" panose="020B0502050000020003" pitchFamily="34" charset="0"/>
                      </a:endParaRPr>
                    </a:p>
                  </a:txBody>
                  <a:tcPr marL="95250" marR="95250" marT="47625" marB="47625"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800" b="0" i="0" kern="1200" dirty="0">
                          <a:solidFill>
                            <a:schemeClr val="dk1"/>
                          </a:solidFill>
                          <a:effectLst/>
                          <a:latin typeface="Quattrocento Sans" panose="020B0502050000020003" pitchFamily="34" charset="0"/>
                          <a:ea typeface="+mn-ea"/>
                          <a:cs typeface="+mn-cs"/>
                        </a:rPr>
                        <a:t>Use .</a:t>
                      </a:r>
                      <a:r>
                        <a:rPr lang="en-US" sz="1800" b="0" i="0" kern="1200" dirty="0" err="1">
                          <a:solidFill>
                            <a:schemeClr val="dk1"/>
                          </a:solidFill>
                          <a:effectLst/>
                          <a:latin typeface="Quattrocento Sans" panose="020B0502050000020003" pitchFamily="34" charset="0"/>
                          <a:ea typeface="+mn-ea"/>
                          <a:cs typeface="+mn-cs"/>
                        </a:rPr>
                        <a:t>gitignore</a:t>
                      </a:r>
                      <a:r>
                        <a:rPr lang="en-US" sz="1800" b="0" i="0" kern="1200" dirty="0">
                          <a:solidFill>
                            <a:schemeClr val="dk1"/>
                          </a:solidFill>
                          <a:effectLst/>
                          <a:latin typeface="Quattrocento Sans" panose="020B0502050000020003" pitchFamily="34" charset="0"/>
                          <a:ea typeface="+mn-ea"/>
                          <a:cs typeface="+mn-cs"/>
                        </a:rPr>
                        <a:t> to prevent committing sensitive files.</a:t>
                      </a:r>
                      <a:endParaRPr lang="en-US" sz="1200" b="0" dirty="0">
                        <a:effectLst/>
                        <a:latin typeface="Quattrocento Sans" panose="020B0502050000020003" pitchFamily="34" charset="0"/>
                      </a:endParaRPr>
                    </a:p>
                  </a:txBody>
                  <a:tcPr marL="95250" marR="95250" marT="47625" marB="47625"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79659972"/>
                  </a:ext>
                </a:extLst>
              </a:tr>
              <a:tr h="807720">
                <a:tc>
                  <a:txBody>
                    <a:bodyPr/>
                    <a:lstStyle/>
                    <a:p>
                      <a:endParaRPr lang="en-US" sz="1400" dirty="0">
                        <a:effectLst/>
                        <a:latin typeface="Quattrocento Sans" panose="020B0502050000020003" pitchFamily="34" charset="0"/>
                      </a:endParaRPr>
                    </a:p>
                  </a:txBody>
                  <a:tcPr marL="95250" marR="95250" marT="47625" marB="47625"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800" b="0" i="0" kern="1200" dirty="0">
                          <a:solidFill>
                            <a:schemeClr val="dk1"/>
                          </a:solidFill>
                          <a:effectLst/>
                          <a:latin typeface="Quattrocento Sans" panose="020B0502050000020003" pitchFamily="34" charset="0"/>
                          <a:ea typeface="+mn-ea"/>
                          <a:cs typeface="+mn-cs"/>
                        </a:rPr>
                        <a:t>Store secrets securely using environment variables or secret management tools (e.g., GitHub Secrets, AWS Secrets Manager).</a:t>
                      </a:r>
                      <a:endParaRPr lang="en-US" sz="1200" b="0" dirty="0">
                        <a:effectLst/>
                        <a:latin typeface="Quattrocento Sans" panose="020B0502050000020003" pitchFamily="34" charset="0"/>
                      </a:endParaRPr>
                    </a:p>
                  </a:txBody>
                  <a:tcPr marL="95250" marR="95250" marT="47625" marB="47625"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23852308"/>
                  </a:ext>
                </a:extLst>
              </a:tr>
              <a:tr h="807720">
                <a:tc>
                  <a:txBody>
                    <a:bodyPr/>
                    <a:lstStyle/>
                    <a:p>
                      <a:endParaRPr lang="en-US" sz="1400">
                        <a:effectLst/>
                        <a:latin typeface="Quattrocento Sans" panose="020B0502050000020003" pitchFamily="34" charset="0"/>
                      </a:endParaRPr>
                    </a:p>
                  </a:txBody>
                  <a:tcPr marL="95250" marR="95250" marT="47625" marB="47625"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800" b="0" i="0" kern="1200" dirty="0">
                          <a:solidFill>
                            <a:schemeClr val="dk1"/>
                          </a:solidFill>
                          <a:effectLst/>
                          <a:latin typeface="Quattrocento Sans" panose="020B0502050000020003" pitchFamily="34" charset="0"/>
                          <a:ea typeface="+mn-ea"/>
                          <a:cs typeface="+mn-cs"/>
                        </a:rPr>
                        <a:t>Regularly audit repositories for sensitive data leaks using tools like </a:t>
                      </a:r>
                      <a:r>
                        <a:rPr lang="en-US" sz="1800" b="0" i="0" kern="1200" dirty="0">
                          <a:solidFill>
                            <a:schemeClr val="dk1"/>
                          </a:solidFill>
                          <a:effectLst/>
                          <a:latin typeface="Quattrocento Sans" panose="020B0502050000020003" pitchFamily="34" charset="0"/>
                          <a:ea typeface="+mn-ea"/>
                          <a:cs typeface="+mn-cs"/>
                          <a:hlinkClick r:id="rId3"/>
                        </a:rPr>
                        <a:t>GitGuardian</a:t>
                      </a:r>
                      <a:r>
                        <a:rPr lang="en-US" sz="1800" b="0" i="0" kern="1200" dirty="0">
                          <a:solidFill>
                            <a:schemeClr val="dk1"/>
                          </a:solidFill>
                          <a:effectLst/>
                          <a:latin typeface="Quattrocento Sans" panose="020B0502050000020003" pitchFamily="34" charset="0"/>
                          <a:ea typeface="+mn-ea"/>
                          <a:cs typeface="+mn-cs"/>
                        </a:rPr>
                        <a:t> or </a:t>
                      </a:r>
                      <a:r>
                        <a:rPr lang="en-US" sz="1800" b="0" i="0" kern="1200" dirty="0">
                          <a:solidFill>
                            <a:schemeClr val="dk1"/>
                          </a:solidFill>
                          <a:effectLst/>
                          <a:latin typeface="Quattrocento Sans" panose="020B0502050000020003" pitchFamily="34" charset="0"/>
                          <a:ea typeface="+mn-ea"/>
                          <a:cs typeface="+mn-cs"/>
                          <a:hlinkClick r:id="rId4"/>
                        </a:rPr>
                        <a:t>truffleHog</a:t>
                      </a:r>
                      <a:r>
                        <a:rPr lang="en-US" sz="1800" b="0" i="0" kern="1200" dirty="0">
                          <a:solidFill>
                            <a:schemeClr val="dk1"/>
                          </a:solidFill>
                          <a:effectLst/>
                          <a:latin typeface="Quattrocento Sans" panose="020B0502050000020003" pitchFamily="34" charset="0"/>
                          <a:ea typeface="+mn-ea"/>
                          <a:cs typeface="+mn-cs"/>
                        </a:rPr>
                        <a:t>.</a:t>
                      </a:r>
                    </a:p>
                  </a:txBody>
                  <a:tcPr marL="95250" marR="95250" marT="47625" marB="47625"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86981045"/>
                  </a:ext>
                </a:extLst>
              </a:tr>
            </a:tbl>
          </a:graphicData>
        </a:graphic>
      </p:graphicFrame>
      <p:pic>
        <p:nvPicPr>
          <p:cNvPr id="4" name="Graphic 3" descr="Badge Tick1 with solid fill">
            <a:extLst>
              <a:ext uri="{FF2B5EF4-FFF2-40B4-BE49-F238E27FC236}">
                <a16:creationId xmlns:a16="http://schemas.microsoft.com/office/drawing/2014/main" id="{4F4C9118-28B6-E433-0C05-3137A6FB025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204017" y="1559030"/>
            <a:ext cx="514350" cy="514350"/>
          </a:xfrm>
          <a:prstGeom prst="rect">
            <a:avLst/>
          </a:prstGeom>
        </p:spPr>
      </p:pic>
      <p:pic>
        <p:nvPicPr>
          <p:cNvPr id="5" name="Graphic 4" descr="Badge Tick1 with solid fill">
            <a:extLst>
              <a:ext uri="{FF2B5EF4-FFF2-40B4-BE49-F238E27FC236}">
                <a16:creationId xmlns:a16="http://schemas.microsoft.com/office/drawing/2014/main" id="{9DDDBB96-930A-D85A-9809-377B71E6954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207634" y="2370189"/>
            <a:ext cx="514350" cy="514350"/>
          </a:xfrm>
          <a:prstGeom prst="rect">
            <a:avLst/>
          </a:prstGeom>
        </p:spPr>
      </p:pic>
      <p:pic>
        <p:nvPicPr>
          <p:cNvPr id="6" name="Graphic 5" descr="Badge Tick1 with solid fill">
            <a:extLst>
              <a:ext uri="{FF2B5EF4-FFF2-40B4-BE49-F238E27FC236}">
                <a16:creationId xmlns:a16="http://schemas.microsoft.com/office/drawing/2014/main" id="{3F827739-A187-E14C-B28F-AE1A9EAD78D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204017" y="3266930"/>
            <a:ext cx="514350" cy="514350"/>
          </a:xfrm>
          <a:prstGeom prst="rect">
            <a:avLst/>
          </a:prstGeom>
        </p:spPr>
      </p:pic>
      <p:sp>
        <p:nvSpPr>
          <p:cNvPr id="3" name="Footer Placeholder 2">
            <a:extLst>
              <a:ext uri="{FF2B5EF4-FFF2-40B4-BE49-F238E27FC236}">
                <a16:creationId xmlns:a16="http://schemas.microsoft.com/office/drawing/2014/main" id="{E2E871C4-62DF-6D00-7423-063011DCBD25}"/>
              </a:ext>
            </a:extLst>
          </p:cNvPr>
          <p:cNvSpPr>
            <a:spLocks noGrp="1"/>
          </p:cNvSpPr>
          <p:nvPr>
            <p:ph type="ftr" sz="quarter" idx="3"/>
          </p:nvPr>
        </p:nvSpPr>
        <p:spPr/>
        <p:txBody>
          <a:bodyPr/>
          <a:lstStyle/>
          <a:p>
            <a:pPr defTabSz="914367">
              <a:defRPr/>
            </a:pPr>
            <a:r>
              <a:rPr lang="en-US">
                <a:solidFill>
                  <a:srgbClr val="000000"/>
                </a:solidFill>
              </a:rPr>
              <a:t>© Copyright Microsoft Corporation. All rights reserved.</a:t>
            </a:r>
            <a:endParaRPr lang="en-US" dirty="0">
              <a:solidFill>
                <a:srgbClr val="000000"/>
              </a:solidFill>
            </a:endParaRPr>
          </a:p>
        </p:txBody>
      </p:sp>
    </p:spTree>
    <p:extLst>
      <p:ext uri="{BB962C8B-B14F-4D97-AF65-F5344CB8AC3E}">
        <p14:creationId xmlns:p14="http://schemas.microsoft.com/office/powerpoint/2010/main" val="1530272095"/>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410F1B-D5C6-486B-3CB9-B2DF03CEBD5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47B49B-0FCF-A745-9D78-4EED8A4CB9DD}"/>
              </a:ext>
            </a:extLst>
          </p:cNvPr>
          <p:cNvSpPr>
            <a:spLocks noGrp="1"/>
          </p:cNvSpPr>
          <p:nvPr>
            <p:ph type="title"/>
          </p:nvPr>
        </p:nvSpPr>
        <p:spPr>
          <a:xfrm>
            <a:off x="481122" y="591772"/>
            <a:ext cx="8193024" cy="307777"/>
          </a:xfrm>
        </p:spPr>
        <p:txBody>
          <a:bodyPr>
            <a:normAutofit fontScale="90000"/>
          </a:bodyPr>
          <a:lstStyle/>
          <a:p>
            <a:r>
              <a:rPr lang="en-US" sz="3200" dirty="0">
                <a:latin typeface="Quattrocento Sans" panose="020B0502050000020003" pitchFamily="34" charset="0"/>
              </a:rPr>
              <a:t>Publishing security advisories</a:t>
            </a:r>
          </a:p>
        </p:txBody>
      </p:sp>
      <p:sp>
        <p:nvSpPr>
          <p:cNvPr id="19" name="TextBox 18">
            <a:extLst>
              <a:ext uri="{FF2B5EF4-FFF2-40B4-BE49-F238E27FC236}">
                <a16:creationId xmlns:a16="http://schemas.microsoft.com/office/drawing/2014/main" id="{2E4A5E93-AC7A-9C24-8959-C13F3C1F0CF8}"/>
              </a:ext>
            </a:extLst>
          </p:cNvPr>
          <p:cNvSpPr txBox="1"/>
          <p:nvPr/>
        </p:nvSpPr>
        <p:spPr>
          <a:xfrm>
            <a:off x="481122" y="1117213"/>
            <a:ext cx="6503878" cy="369332"/>
          </a:xfrm>
          <a:prstGeom prst="rect">
            <a:avLst/>
          </a:prstGeom>
          <a:noFill/>
        </p:spPr>
        <p:txBody>
          <a:bodyPr wrap="square">
            <a:spAutoFit/>
          </a:bodyPr>
          <a:lstStyle/>
          <a:p>
            <a:r>
              <a:rPr lang="en-US" dirty="0">
                <a:latin typeface="Quattrocento Sans" panose="020B0502050000020003" pitchFamily="34" charset="0"/>
              </a:rPr>
              <a:t>When vulnerabilities arise, use GitHub security advisories to:</a:t>
            </a:r>
          </a:p>
        </p:txBody>
      </p:sp>
      <p:sp>
        <p:nvSpPr>
          <p:cNvPr id="9" name="Rectangle 8">
            <a:extLst>
              <a:ext uri="{FF2B5EF4-FFF2-40B4-BE49-F238E27FC236}">
                <a16:creationId xmlns:a16="http://schemas.microsoft.com/office/drawing/2014/main" id="{413D2103-2C97-2DBC-43AA-3494CD1262C7}"/>
              </a:ext>
            </a:extLst>
          </p:cNvPr>
          <p:cNvSpPr/>
          <p:nvPr/>
        </p:nvSpPr>
        <p:spPr>
          <a:xfrm>
            <a:off x="2071768" y="1866584"/>
            <a:ext cx="880014" cy="64922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Quattrocento Sans" panose="020B0502050000020003" pitchFamily="34" charset="0"/>
            </a:endParaRPr>
          </a:p>
        </p:txBody>
      </p:sp>
      <p:sp>
        <p:nvSpPr>
          <p:cNvPr id="12" name="Rectangle 11">
            <a:extLst>
              <a:ext uri="{FF2B5EF4-FFF2-40B4-BE49-F238E27FC236}">
                <a16:creationId xmlns:a16="http://schemas.microsoft.com/office/drawing/2014/main" id="{F434E8D8-402B-9864-D58F-DA18251DF25E}"/>
              </a:ext>
            </a:extLst>
          </p:cNvPr>
          <p:cNvSpPr>
            <a:spLocks/>
          </p:cNvSpPr>
          <p:nvPr/>
        </p:nvSpPr>
        <p:spPr>
          <a:xfrm>
            <a:off x="774700" y="2647191"/>
            <a:ext cx="3249699" cy="781810"/>
          </a:xfrm>
          <a:prstGeom prst="rect">
            <a:avLst/>
          </a:prstGeom>
          <a:solidFill>
            <a:srgbClr val="F4F4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Quattrocento Sans" panose="020B0502050000020003" pitchFamily="34" charset="0"/>
            </a:endParaRPr>
          </a:p>
        </p:txBody>
      </p:sp>
      <p:sp>
        <p:nvSpPr>
          <p:cNvPr id="13" name="TextBox 12">
            <a:extLst>
              <a:ext uri="{FF2B5EF4-FFF2-40B4-BE49-F238E27FC236}">
                <a16:creationId xmlns:a16="http://schemas.microsoft.com/office/drawing/2014/main" id="{1851AE00-0FF8-8A51-3EB7-117E591F2211}"/>
              </a:ext>
            </a:extLst>
          </p:cNvPr>
          <p:cNvSpPr txBox="1"/>
          <p:nvPr/>
        </p:nvSpPr>
        <p:spPr>
          <a:xfrm>
            <a:off x="876227" y="2871141"/>
            <a:ext cx="3056696" cy="369332"/>
          </a:xfrm>
          <a:prstGeom prst="rect">
            <a:avLst/>
          </a:prstGeom>
          <a:noFill/>
        </p:spPr>
        <p:txBody>
          <a:bodyPr wrap="square" rtlCol="0">
            <a:spAutoFit/>
          </a:bodyPr>
          <a:lstStyle/>
          <a:p>
            <a:r>
              <a:rPr lang="en-US" b="1" dirty="0">
                <a:latin typeface="Quattrocento Sans" panose="020B0502050000020003" pitchFamily="34" charset="0"/>
                <a:cs typeface="Segoe UI"/>
              </a:rPr>
              <a:t>Privately collaborate on fixes</a:t>
            </a:r>
          </a:p>
        </p:txBody>
      </p:sp>
      <p:sp>
        <p:nvSpPr>
          <p:cNvPr id="18" name="Rectangle 17">
            <a:extLst>
              <a:ext uri="{FF2B5EF4-FFF2-40B4-BE49-F238E27FC236}">
                <a16:creationId xmlns:a16="http://schemas.microsoft.com/office/drawing/2014/main" id="{D112965E-9E60-4F9C-A92E-602A93804B31}"/>
              </a:ext>
            </a:extLst>
          </p:cNvPr>
          <p:cNvSpPr>
            <a:spLocks/>
          </p:cNvSpPr>
          <p:nvPr/>
        </p:nvSpPr>
        <p:spPr>
          <a:xfrm>
            <a:off x="4445380" y="2657639"/>
            <a:ext cx="3249699" cy="781811"/>
          </a:xfrm>
          <a:prstGeom prst="rect">
            <a:avLst/>
          </a:prstGeom>
          <a:solidFill>
            <a:srgbClr val="F4F4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Quattrocento Sans" panose="020B0502050000020003" pitchFamily="34" charset="0"/>
            </a:endParaRPr>
          </a:p>
        </p:txBody>
      </p:sp>
      <p:sp>
        <p:nvSpPr>
          <p:cNvPr id="20" name="TextBox 19">
            <a:extLst>
              <a:ext uri="{FF2B5EF4-FFF2-40B4-BE49-F238E27FC236}">
                <a16:creationId xmlns:a16="http://schemas.microsoft.com/office/drawing/2014/main" id="{93D75FCB-5BFF-66AC-DF4C-23F5FB7F322D}"/>
              </a:ext>
            </a:extLst>
          </p:cNvPr>
          <p:cNvSpPr txBox="1"/>
          <p:nvPr/>
        </p:nvSpPr>
        <p:spPr>
          <a:xfrm>
            <a:off x="4587406" y="2841387"/>
            <a:ext cx="3056696" cy="369332"/>
          </a:xfrm>
          <a:prstGeom prst="rect">
            <a:avLst/>
          </a:prstGeom>
          <a:noFill/>
        </p:spPr>
        <p:txBody>
          <a:bodyPr wrap="square" rtlCol="0">
            <a:spAutoFit/>
          </a:bodyPr>
          <a:lstStyle/>
          <a:p>
            <a:r>
              <a:rPr lang="en-US" b="1" dirty="0">
                <a:latin typeface="Quattrocento Sans" panose="020B0502050000020003" pitchFamily="34" charset="0"/>
                <a:cs typeface="Segoe UI"/>
              </a:rPr>
              <a:t>Clearly communicate details</a:t>
            </a:r>
          </a:p>
        </p:txBody>
      </p:sp>
      <p:sp>
        <p:nvSpPr>
          <p:cNvPr id="22" name="Rectangle 21">
            <a:extLst>
              <a:ext uri="{FF2B5EF4-FFF2-40B4-BE49-F238E27FC236}">
                <a16:creationId xmlns:a16="http://schemas.microsoft.com/office/drawing/2014/main" id="{5635AB01-1EA6-59E6-2D8F-EC1B1BE15C5D}"/>
              </a:ext>
            </a:extLst>
          </p:cNvPr>
          <p:cNvSpPr>
            <a:spLocks/>
          </p:cNvSpPr>
          <p:nvPr/>
        </p:nvSpPr>
        <p:spPr>
          <a:xfrm>
            <a:off x="8116060" y="2647191"/>
            <a:ext cx="3249699" cy="781809"/>
          </a:xfrm>
          <a:prstGeom prst="rect">
            <a:avLst/>
          </a:prstGeom>
          <a:solidFill>
            <a:srgbClr val="F4F4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Quattrocento Sans" panose="020B0502050000020003" pitchFamily="34" charset="0"/>
            </a:endParaRPr>
          </a:p>
        </p:txBody>
      </p:sp>
      <p:sp>
        <p:nvSpPr>
          <p:cNvPr id="23" name="TextBox 22">
            <a:extLst>
              <a:ext uri="{FF2B5EF4-FFF2-40B4-BE49-F238E27FC236}">
                <a16:creationId xmlns:a16="http://schemas.microsoft.com/office/drawing/2014/main" id="{0955F2A6-C187-ABE9-EA58-81D63AE7FD82}"/>
              </a:ext>
            </a:extLst>
          </p:cNvPr>
          <p:cNvSpPr txBox="1"/>
          <p:nvPr/>
        </p:nvSpPr>
        <p:spPr>
          <a:xfrm>
            <a:off x="8264267" y="2871141"/>
            <a:ext cx="2927526" cy="369332"/>
          </a:xfrm>
          <a:prstGeom prst="rect">
            <a:avLst/>
          </a:prstGeom>
          <a:noFill/>
        </p:spPr>
        <p:txBody>
          <a:bodyPr wrap="square" rtlCol="0">
            <a:spAutoFit/>
          </a:bodyPr>
          <a:lstStyle/>
          <a:p>
            <a:r>
              <a:rPr lang="en-US" b="1" dirty="0">
                <a:latin typeface="Quattrocento Sans" panose="020B0502050000020003" pitchFamily="34" charset="0"/>
                <a:cs typeface="Segoe UI"/>
              </a:rPr>
              <a:t>Document mitigation steps</a:t>
            </a:r>
          </a:p>
        </p:txBody>
      </p:sp>
      <p:sp>
        <p:nvSpPr>
          <p:cNvPr id="7" name="Rectangle 6">
            <a:extLst>
              <a:ext uri="{FF2B5EF4-FFF2-40B4-BE49-F238E27FC236}">
                <a16:creationId xmlns:a16="http://schemas.microsoft.com/office/drawing/2014/main" id="{16FBC55A-B94F-DD46-C213-E904FB0D3CD8}"/>
              </a:ext>
            </a:extLst>
          </p:cNvPr>
          <p:cNvSpPr/>
          <p:nvPr/>
        </p:nvSpPr>
        <p:spPr>
          <a:xfrm>
            <a:off x="5655993" y="1838367"/>
            <a:ext cx="880014" cy="64922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Quattrocento Sans" panose="020B0502050000020003" pitchFamily="34" charset="0"/>
            </a:endParaRPr>
          </a:p>
        </p:txBody>
      </p:sp>
      <p:sp>
        <p:nvSpPr>
          <p:cNvPr id="15" name="Rectangle 14">
            <a:extLst>
              <a:ext uri="{FF2B5EF4-FFF2-40B4-BE49-F238E27FC236}">
                <a16:creationId xmlns:a16="http://schemas.microsoft.com/office/drawing/2014/main" id="{CA13B9B3-69E9-C79C-3826-D54C6576D731}"/>
              </a:ext>
            </a:extLst>
          </p:cNvPr>
          <p:cNvSpPr/>
          <p:nvPr/>
        </p:nvSpPr>
        <p:spPr>
          <a:xfrm>
            <a:off x="9292553" y="1838367"/>
            <a:ext cx="880014" cy="64922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Quattrocento Sans" panose="020B0502050000020003" pitchFamily="34" charset="0"/>
            </a:endParaRPr>
          </a:p>
        </p:txBody>
      </p:sp>
      <p:sp>
        <p:nvSpPr>
          <p:cNvPr id="3" name="Footer Placeholder 2">
            <a:extLst>
              <a:ext uri="{FF2B5EF4-FFF2-40B4-BE49-F238E27FC236}">
                <a16:creationId xmlns:a16="http://schemas.microsoft.com/office/drawing/2014/main" id="{5D4A9DCD-9EA0-53C3-F710-C906AED8E067}"/>
              </a:ext>
            </a:extLst>
          </p:cNvPr>
          <p:cNvSpPr>
            <a:spLocks noGrp="1"/>
          </p:cNvSpPr>
          <p:nvPr>
            <p:ph type="ftr" sz="quarter" idx="3"/>
          </p:nvPr>
        </p:nvSpPr>
        <p:spPr/>
        <p:txBody>
          <a:bodyPr/>
          <a:lstStyle/>
          <a:p>
            <a:pPr defTabSz="914367">
              <a:defRPr/>
            </a:pPr>
            <a:r>
              <a:rPr lang="en-US">
                <a:solidFill>
                  <a:srgbClr val="000000"/>
                </a:solidFill>
              </a:rPr>
              <a:t>© Copyright Microsoft Corporation. All rights reserved.</a:t>
            </a:r>
            <a:endParaRPr lang="en-US" dirty="0">
              <a:solidFill>
                <a:srgbClr val="000000"/>
              </a:solidFill>
            </a:endParaRPr>
          </a:p>
        </p:txBody>
      </p:sp>
      <p:sp>
        <p:nvSpPr>
          <p:cNvPr id="8" name="TextBox 7">
            <a:extLst>
              <a:ext uri="{FF2B5EF4-FFF2-40B4-BE49-F238E27FC236}">
                <a16:creationId xmlns:a16="http://schemas.microsoft.com/office/drawing/2014/main" id="{E1D8E956-CAB9-A9CD-E4B3-FF62FEDAD2CC}"/>
              </a:ext>
            </a:extLst>
          </p:cNvPr>
          <p:cNvSpPr txBox="1"/>
          <p:nvPr/>
        </p:nvSpPr>
        <p:spPr>
          <a:xfrm>
            <a:off x="4997268" y="4245681"/>
            <a:ext cx="6368491" cy="1200329"/>
          </a:xfrm>
          <a:prstGeom prst="rect">
            <a:avLst/>
          </a:prstGeom>
          <a:noFill/>
        </p:spPr>
        <p:txBody>
          <a:bodyPr wrap="square">
            <a:spAutoFit/>
          </a:bodyPr>
          <a:lstStyle/>
          <a:p>
            <a:pPr algn="just"/>
            <a:r>
              <a:rPr lang="en-US" dirty="0">
                <a:latin typeface="Quattrocento Sans" panose="020B0502050000020003" pitchFamily="34" charset="0"/>
              </a:rPr>
              <a:t>A good advisory lists the affected versions, severity, patch status, and CVE references. Use GitHub’s built-in workflow to manage and publish advisories efficiently.</a:t>
            </a:r>
          </a:p>
          <a:p>
            <a:endParaRPr lang="en-US" dirty="0">
              <a:latin typeface="Quattrocento Sans" panose="020B0502050000020003" pitchFamily="34" charset="0"/>
            </a:endParaRPr>
          </a:p>
        </p:txBody>
      </p:sp>
      <p:pic>
        <p:nvPicPr>
          <p:cNvPr id="6146" name="Picture 2" descr="Diagram showing three steps to security advisories.">
            <a:extLst>
              <a:ext uri="{FF2B5EF4-FFF2-40B4-BE49-F238E27FC236}">
                <a16:creationId xmlns:a16="http://schemas.microsoft.com/office/drawing/2014/main" id="{B48642B1-45FB-296E-C125-258BDA6115D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1915" b="10550"/>
          <a:stretch/>
        </p:blipFill>
        <p:spPr bwMode="auto">
          <a:xfrm>
            <a:off x="481122" y="3498115"/>
            <a:ext cx="4494179" cy="2787666"/>
          </a:xfrm>
          <a:prstGeom prst="rect">
            <a:avLst/>
          </a:prstGeom>
          <a:noFill/>
          <a:extLst>
            <a:ext uri="{909E8E84-426E-40DD-AFC4-6F175D3DCCD1}">
              <a14:hiddenFill xmlns:a14="http://schemas.microsoft.com/office/drawing/2010/main">
                <a:solidFill>
                  <a:srgbClr val="FFFFFF"/>
                </a:solidFill>
              </a14:hiddenFill>
            </a:ext>
          </a:extLst>
        </p:spPr>
      </p:pic>
      <p:pic>
        <p:nvPicPr>
          <p:cNvPr id="5" name="Graphic 4" descr="Users outline">
            <a:extLst>
              <a:ext uri="{FF2B5EF4-FFF2-40B4-BE49-F238E27FC236}">
                <a16:creationId xmlns:a16="http://schemas.microsoft.com/office/drawing/2014/main" id="{652CD07A-0C87-9CCD-C8D9-50152963FA5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120870" y="1597530"/>
            <a:ext cx="781809" cy="781809"/>
          </a:xfrm>
          <a:prstGeom prst="rect">
            <a:avLst/>
          </a:prstGeom>
        </p:spPr>
      </p:pic>
      <p:pic>
        <p:nvPicPr>
          <p:cNvPr id="11" name="Graphic 10" descr="Subtitles outline">
            <a:extLst>
              <a:ext uri="{FF2B5EF4-FFF2-40B4-BE49-F238E27FC236}">
                <a16:creationId xmlns:a16="http://schemas.microsoft.com/office/drawing/2014/main" id="{F4F7CBA3-C9B1-6285-AF65-E8314995C60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724849" y="1615322"/>
            <a:ext cx="781809" cy="781809"/>
          </a:xfrm>
          <a:prstGeom prst="rect">
            <a:avLst/>
          </a:prstGeom>
        </p:spPr>
      </p:pic>
      <p:pic>
        <p:nvPicPr>
          <p:cNvPr id="25" name="Graphic 24" descr="Document outline">
            <a:extLst>
              <a:ext uri="{FF2B5EF4-FFF2-40B4-BE49-F238E27FC236}">
                <a16:creationId xmlns:a16="http://schemas.microsoft.com/office/drawing/2014/main" id="{C4EC8C18-5E6C-3D8B-48C2-36DF6E0A8BA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350004" y="1597531"/>
            <a:ext cx="781809" cy="781809"/>
          </a:xfrm>
          <a:prstGeom prst="rect">
            <a:avLst/>
          </a:prstGeom>
        </p:spPr>
      </p:pic>
    </p:spTree>
    <p:extLst>
      <p:ext uri="{BB962C8B-B14F-4D97-AF65-F5344CB8AC3E}">
        <p14:creationId xmlns:p14="http://schemas.microsoft.com/office/powerpoint/2010/main" val="4084026865"/>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410F1B-D5C6-486B-3CB9-B2DF03CEBD5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47B49B-0FCF-A745-9D78-4EED8A4CB9DD}"/>
              </a:ext>
            </a:extLst>
          </p:cNvPr>
          <p:cNvSpPr>
            <a:spLocks noGrp="1"/>
          </p:cNvSpPr>
          <p:nvPr>
            <p:ph type="title"/>
          </p:nvPr>
        </p:nvSpPr>
        <p:spPr>
          <a:xfrm>
            <a:off x="481121" y="591772"/>
            <a:ext cx="10516703" cy="307777"/>
          </a:xfrm>
        </p:spPr>
        <p:txBody>
          <a:bodyPr>
            <a:normAutofit fontScale="90000"/>
          </a:bodyPr>
          <a:lstStyle/>
          <a:p>
            <a:r>
              <a:rPr lang="en-US" sz="3200" dirty="0">
                <a:latin typeface="Quattrocento Sans" panose="020B0502050000020003" pitchFamily="34" charset="0"/>
              </a:rPr>
              <a:t>Enabling secure software development and ensuring compliance</a:t>
            </a:r>
          </a:p>
        </p:txBody>
      </p:sp>
      <p:sp>
        <p:nvSpPr>
          <p:cNvPr id="19" name="TextBox 18">
            <a:extLst>
              <a:ext uri="{FF2B5EF4-FFF2-40B4-BE49-F238E27FC236}">
                <a16:creationId xmlns:a16="http://schemas.microsoft.com/office/drawing/2014/main" id="{2E4A5E93-AC7A-9C24-8959-C13F3C1F0CF8}"/>
              </a:ext>
            </a:extLst>
          </p:cNvPr>
          <p:cNvSpPr txBox="1"/>
          <p:nvPr/>
        </p:nvSpPr>
        <p:spPr>
          <a:xfrm>
            <a:off x="509106" y="937792"/>
            <a:ext cx="10403755" cy="1200329"/>
          </a:xfrm>
          <a:prstGeom prst="rect">
            <a:avLst/>
          </a:prstGeom>
          <a:noFill/>
        </p:spPr>
        <p:txBody>
          <a:bodyPr wrap="square">
            <a:spAutoFit/>
          </a:bodyPr>
          <a:lstStyle/>
          <a:p>
            <a:r>
              <a:rPr lang="en-US" dirty="0">
                <a:latin typeface="Quattrocento Sans" panose="020B0502050000020003" pitchFamily="34" charset="0"/>
              </a:rPr>
              <a:t>Each policy is designed to balance security and usability, offering options that range from minimal restrictions to highly controlled environments. The table below provides an overview of various security policies categorized by their level of control.</a:t>
            </a:r>
          </a:p>
          <a:p>
            <a:endParaRPr lang="en-US" dirty="0">
              <a:latin typeface="Quattrocento Sans" panose="020B0502050000020003" pitchFamily="34" charset="0"/>
            </a:endParaRPr>
          </a:p>
        </p:txBody>
      </p:sp>
      <p:sp>
        <p:nvSpPr>
          <p:cNvPr id="9" name="Rectangle 8">
            <a:extLst>
              <a:ext uri="{FF2B5EF4-FFF2-40B4-BE49-F238E27FC236}">
                <a16:creationId xmlns:a16="http://schemas.microsoft.com/office/drawing/2014/main" id="{413D2103-2C97-2DBC-43AA-3494CD1262C7}"/>
              </a:ext>
            </a:extLst>
          </p:cNvPr>
          <p:cNvSpPr/>
          <p:nvPr/>
        </p:nvSpPr>
        <p:spPr>
          <a:xfrm>
            <a:off x="2071768" y="1957770"/>
            <a:ext cx="880014" cy="64922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Quattrocento Sans" panose="020B0502050000020003" pitchFamily="34" charset="0"/>
            </a:endParaRPr>
          </a:p>
        </p:txBody>
      </p:sp>
      <p:sp>
        <p:nvSpPr>
          <p:cNvPr id="12" name="Rectangle 11">
            <a:extLst>
              <a:ext uri="{FF2B5EF4-FFF2-40B4-BE49-F238E27FC236}">
                <a16:creationId xmlns:a16="http://schemas.microsoft.com/office/drawing/2014/main" id="{F434E8D8-402B-9864-D58F-DA18251DF25E}"/>
              </a:ext>
            </a:extLst>
          </p:cNvPr>
          <p:cNvSpPr>
            <a:spLocks/>
          </p:cNvSpPr>
          <p:nvPr/>
        </p:nvSpPr>
        <p:spPr>
          <a:xfrm>
            <a:off x="973279" y="2657638"/>
            <a:ext cx="3076996" cy="3001039"/>
          </a:xfrm>
          <a:prstGeom prst="rect">
            <a:avLst/>
          </a:prstGeom>
          <a:solidFill>
            <a:srgbClr val="F4F4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Quattrocento Sans" panose="020B0502050000020003" pitchFamily="34" charset="0"/>
            </a:endParaRPr>
          </a:p>
        </p:txBody>
      </p:sp>
      <p:sp>
        <p:nvSpPr>
          <p:cNvPr id="13" name="TextBox 12">
            <a:extLst>
              <a:ext uri="{FF2B5EF4-FFF2-40B4-BE49-F238E27FC236}">
                <a16:creationId xmlns:a16="http://schemas.microsoft.com/office/drawing/2014/main" id="{1851AE00-0FF8-8A51-3EB7-117E591F2211}"/>
              </a:ext>
            </a:extLst>
          </p:cNvPr>
          <p:cNvSpPr txBox="1"/>
          <p:nvPr/>
        </p:nvSpPr>
        <p:spPr>
          <a:xfrm>
            <a:off x="1194175" y="2871141"/>
            <a:ext cx="2856100" cy="369332"/>
          </a:xfrm>
          <a:prstGeom prst="rect">
            <a:avLst/>
          </a:prstGeom>
          <a:noFill/>
        </p:spPr>
        <p:txBody>
          <a:bodyPr wrap="square" rtlCol="0">
            <a:spAutoFit/>
          </a:bodyPr>
          <a:lstStyle/>
          <a:p>
            <a:r>
              <a:rPr lang="en-US" b="1" dirty="0">
                <a:latin typeface="Quattrocento Sans" panose="020B0502050000020003" pitchFamily="34" charset="0"/>
                <a:cs typeface="Segoe UI"/>
              </a:rPr>
              <a:t>Low Control</a:t>
            </a:r>
            <a:endParaRPr lang="en-US" dirty="0">
              <a:latin typeface="Quattrocento Sans" panose="020B0502050000020003" pitchFamily="34" charset="0"/>
              <a:cs typeface="Segoe UI"/>
            </a:endParaRPr>
          </a:p>
        </p:txBody>
      </p:sp>
      <p:sp>
        <p:nvSpPr>
          <p:cNvPr id="14" name="TextBox 13">
            <a:extLst>
              <a:ext uri="{FF2B5EF4-FFF2-40B4-BE49-F238E27FC236}">
                <a16:creationId xmlns:a16="http://schemas.microsoft.com/office/drawing/2014/main" id="{94A3FA1B-DC1D-01E2-4230-241F0A63EE5D}"/>
              </a:ext>
            </a:extLst>
          </p:cNvPr>
          <p:cNvSpPr txBox="1"/>
          <p:nvPr/>
        </p:nvSpPr>
        <p:spPr>
          <a:xfrm>
            <a:off x="1194175" y="3291118"/>
            <a:ext cx="2746890" cy="2108269"/>
          </a:xfrm>
          <a:prstGeom prst="rect">
            <a:avLst/>
          </a:prstGeom>
          <a:noFill/>
        </p:spPr>
        <p:txBody>
          <a:bodyPr wrap="square" rtlCol="0">
            <a:spAutoFit/>
          </a:bodyPr>
          <a:lstStyle/>
          <a:p>
            <a:pPr>
              <a:spcAft>
                <a:spcPts val="600"/>
              </a:spcAft>
            </a:pPr>
            <a:r>
              <a:rPr lang="en-US" sz="1400" i="0" dirty="0">
                <a:effectLst/>
                <a:latin typeface="Quattrocento Sans" panose="020B0502050000020003" pitchFamily="34" charset="0"/>
              </a:rPr>
              <a:t>(Guidance &amp; Best Practices)</a:t>
            </a:r>
          </a:p>
          <a:p>
            <a:pPr marL="285750" indent="-285750">
              <a:buFont typeface="Arial" panose="020B0604020202020204" pitchFamily="34" charset="0"/>
              <a:buChar char="•"/>
            </a:pPr>
            <a:r>
              <a:rPr lang="en-US" sz="1400" i="0" dirty="0">
                <a:effectLst/>
                <a:latin typeface="Quattrocento Sans" panose="020B0502050000020003" pitchFamily="34" charset="0"/>
              </a:rPr>
              <a:t>Security advisories &amp; code scanning  </a:t>
            </a:r>
          </a:p>
          <a:p>
            <a:pPr marL="285750" indent="-285750">
              <a:buFont typeface="Arial" panose="020B0604020202020204" pitchFamily="34" charset="0"/>
              <a:buChar char="•"/>
            </a:pPr>
            <a:r>
              <a:rPr lang="en-US" sz="1400" i="0" dirty="0" err="1">
                <a:effectLst/>
                <a:latin typeface="Quattrocento Sans" panose="020B0502050000020003" pitchFamily="34" charset="0"/>
              </a:rPr>
              <a:t>Dependabot</a:t>
            </a:r>
            <a:r>
              <a:rPr lang="en-US" sz="1400" i="0" dirty="0">
                <a:effectLst/>
                <a:latin typeface="Quattrocento Sans" panose="020B0502050000020003" pitchFamily="34" charset="0"/>
              </a:rPr>
              <a:t> alerts  </a:t>
            </a:r>
          </a:p>
          <a:p>
            <a:pPr marL="285750" indent="-285750">
              <a:buFont typeface="Arial" panose="020B0604020202020204" pitchFamily="34" charset="0"/>
              <a:buChar char="•"/>
            </a:pPr>
            <a:r>
              <a:rPr lang="en-US" sz="1400" i="0" dirty="0">
                <a:effectLst/>
                <a:latin typeface="Quattrocento Sans" panose="020B0502050000020003" pitchFamily="34" charset="0"/>
              </a:rPr>
              <a:t>Repository branch protection rules (optional reviews)</a:t>
            </a:r>
          </a:p>
          <a:p>
            <a:pPr marL="285750" indent="-285750">
              <a:buFont typeface="Arial" panose="020B0604020202020204" pitchFamily="34" charset="0"/>
              <a:buChar char="•"/>
            </a:pPr>
            <a:r>
              <a:rPr lang="en-US" sz="1400" i="0" dirty="0">
                <a:effectLst/>
                <a:latin typeface="Quattrocento Sans" panose="020B0502050000020003" pitchFamily="34" charset="0"/>
              </a:rPr>
              <a:t>Teams that need flexibility while following best security practices.</a:t>
            </a:r>
          </a:p>
        </p:txBody>
      </p:sp>
      <p:sp>
        <p:nvSpPr>
          <p:cNvPr id="18" name="Rectangle 17">
            <a:extLst>
              <a:ext uri="{FF2B5EF4-FFF2-40B4-BE49-F238E27FC236}">
                <a16:creationId xmlns:a16="http://schemas.microsoft.com/office/drawing/2014/main" id="{D112965E-9E60-4F9C-A92E-602A93804B31}"/>
              </a:ext>
            </a:extLst>
          </p:cNvPr>
          <p:cNvSpPr>
            <a:spLocks/>
          </p:cNvSpPr>
          <p:nvPr/>
        </p:nvSpPr>
        <p:spPr>
          <a:xfrm>
            <a:off x="4582751" y="2657639"/>
            <a:ext cx="3076996" cy="3101748"/>
          </a:xfrm>
          <a:prstGeom prst="rect">
            <a:avLst/>
          </a:prstGeom>
          <a:solidFill>
            <a:srgbClr val="F4F4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Quattrocento Sans" panose="020B0502050000020003" pitchFamily="34" charset="0"/>
            </a:endParaRPr>
          </a:p>
        </p:txBody>
      </p:sp>
      <p:sp>
        <p:nvSpPr>
          <p:cNvPr id="20" name="TextBox 19">
            <a:extLst>
              <a:ext uri="{FF2B5EF4-FFF2-40B4-BE49-F238E27FC236}">
                <a16:creationId xmlns:a16="http://schemas.microsoft.com/office/drawing/2014/main" id="{93D75FCB-5BFF-66AC-DF4C-23F5FB7F322D}"/>
              </a:ext>
            </a:extLst>
          </p:cNvPr>
          <p:cNvSpPr txBox="1"/>
          <p:nvPr/>
        </p:nvSpPr>
        <p:spPr>
          <a:xfrm>
            <a:off x="4803647" y="2871141"/>
            <a:ext cx="2635203" cy="369332"/>
          </a:xfrm>
          <a:prstGeom prst="rect">
            <a:avLst/>
          </a:prstGeom>
          <a:noFill/>
        </p:spPr>
        <p:txBody>
          <a:bodyPr wrap="square" rtlCol="0">
            <a:spAutoFit/>
          </a:bodyPr>
          <a:lstStyle/>
          <a:p>
            <a:r>
              <a:rPr lang="en-US" b="1" dirty="0">
                <a:latin typeface="Quattrocento Sans" panose="020B0502050000020003" pitchFamily="34" charset="0"/>
                <a:cs typeface="Segoe UI"/>
              </a:rPr>
              <a:t>Moderate Control</a:t>
            </a:r>
            <a:endParaRPr lang="en-US" dirty="0">
              <a:latin typeface="Quattrocento Sans" panose="020B0502050000020003" pitchFamily="34" charset="0"/>
              <a:cs typeface="Segoe UI"/>
            </a:endParaRPr>
          </a:p>
        </p:txBody>
      </p:sp>
      <p:sp>
        <p:nvSpPr>
          <p:cNvPr id="21" name="TextBox 20">
            <a:extLst>
              <a:ext uri="{FF2B5EF4-FFF2-40B4-BE49-F238E27FC236}">
                <a16:creationId xmlns:a16="http://schemas.microsoft.com/office/drawing/2014/main" id="{2E6695B6-E71F-2F9A-582E-2F4B8865116E}"/>
              </a:ext>
            </a:extLst>
          </p:cNvPr>
          <p:cNvSpPr txBox="1"/>
          <p:nvPr/>
        </p:nvSpPr>
        <p:spPr>
          <a:xfrm>
            <a:off x="4803647" y="3291118"/>
            <a:ext cx="2790227" cy="2323713"/>
          </a:xfrm>
          <a:prstGeom prst="rect">
            <a:avLst/>
          </a:prstGeom>
          <a:noFill/>
        </p:spPr>
        <p:txBody>
          <a:bodyPr wrap="square" rtlCol="0">
            <a:spAutoFit/>
          </a:bodyPr>
          <a:lstStyle/>
          <a:p>
            <a:pPr algn="l">
              <a:spcAft>
                <a:spcPts val="600"/>
              </a:spcAft>
            </a:pPr>
            <a:r>
              <a:rPr lang="en-US" sz="1400" b="0" i="0" dirty="0">
                <a:effectLst/>
                <a:latin typeface="Quattrocento Sans" panose="020B0502050000020003" pitchFamily="34" charset="0"/>
              </a:rPr>
              <a:t>(Enforced Rules) </a:t>
            </a:r>
            <a:endParaRPr lang="en-US" sz="1400" dirty="0">
              <a:latin typeface="Quattrocento Sans" panose="020B0502050000020003" pitchFamily="34" charset="0"/>
            </a:endParaRPr>
          </a:p>
          <a:p>
            <a:pPr marL="285750" indent="-285750" algn="l">
              <a:buFont typeface="Arial" panose="020B0604020202020204" pitchFamily="34" charset="0"/>
              <a:buChar char="•"/>
            </a:pPr>
            <a:r>
              <a:rPr lang="en-US" sz="1400" b="0" i="0" dirty="0">
                <a:effectLst/>
                <a:latin typeface="Quattrocento Sans" panose="020B0502050000020003" pitchFamily="34" charset="0"/>
              </a:rPr>
              <a:t>Required branch protection rules Commit signing enforcement  </a:t>
            </a:r>
          </a:p>
          <a:p>
            <a:pPr marL="285750" indent="-285750" algn="l">
              <a:buFont typeface="Arial" panose="020B0604020202020204" pitchFamily="34" charset="0"/>
              <a:buChar char="•"/>
            </a:pPr>
            <a:r>
              <a:rPr lang="en-US" sz="1400" b="0" i="0" dirty="0">
                <a:effectLst/>
                <a:latin typeface="Quattrocento Sans" panose="020B0502050000020003" pitchFamily="34" charset="0"/>
              </a:rPr>
              <a:t>Organization-wide security policies  </a:t>
            </a:r>
          </a:p>
          <a:p>
            <a:pPr marL="285750" indent="-285750" algn="l">
              <a:buFont typeface="Arial" panose="020B0604020202020204" pitchFamily="34" charset="0"/>
              <a:buChar char="•"/>
            </a:pPr>
            <a:r>
              <a:rPr lang="en-US" sz="1400" b="0" i="0" dirty="0">
                <a:effectLst/>
                <a:latin typeface="Quattrocento Sans" panose="020B0502050000020003" pitchFamily="34" charset="0"/>
              </a:rPr>
              <a:t>Webhooks for monitoring</a:t>
            </a:r>
          </a:p>
          <a:p>
            <a:pPr marL="285750" indent="-285750" algn="l">
              <a:buFont typeface="Arial" panose="020B0604020202020204" pitchFamily="34" charset="0"/>
              <a:buChar char="•"/>
            </a:pPr>
            <a:r>
              <a:rPr lang="en-US" sz="1400" b="0" i="0" dirty="0">
                <a:effectLst/>
                <a:latin typeface="Quattrocento Sans" panose="020B0502050000020003" pitchFamily="34" charset="0"/>
              </a:rPr>
              <a:t>Teams that need some governance but allow developer autonomy.</a:t>
            </a:r>
          </a:p>
        </p:txBody>
      </p:sp>
      <p:sp>
        <p:nvSpPr>
          <p:cNvPr id="22" name="Rectangle 21">
            <a:extLst>
              <a:ext uri="{FF2B5EF4-FFF2-40B4-BE49-F238E27FC236}">
                <a16:creationId xmlns:a16="http://schemas.microsoft.com/office/drawing/2014/main" id="{5635AB01-1EA6-59E6-2D8F-EC1B1BE15C5D}"/>
              </a:ext>
            </a:extLst>
          </p:cNvPr>
          <p:cNvSpPr>
            <a:spLocks/>
          </p:cNvSpPr>
          <p:nvPr/>
        </p:nvSpPr>
        <p:spPr>
          <a:xfrm>
            <a:off x="8189534" y="2657639"/>
            <a:ext cx="3076996" cy="3763444"/>
          </a:xfrm>
          <a:prstGeom prst="rect">
            <a:avLst/>
          </a:prstGeom>
          <a:solidFill>
            <a:srgbClr val="F4F4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Quattrocento Sans" panose="020B0502050000020003" pitchFamily="34" charset="0"/>
            </a:endParaRPr>
          </a:p>
        </p:txBody>
      </p:sp>
      <p:sp>
        <p:nvSpPr>
          <p:cNvPr id="23" name="TextBox 22">
            <a:extLst>
              <a:ext uri="{FF2B5EF4-FFF2-40B4-BE49-F238E27FC236}">
                <a16:creationId xmlns:a16="http://schemas.microsoft.com/office/drawing/2014/main" id="{0955F2A6-C187-ABE9-EA58-81D63AE7FD82}"/>
              </a:ext>
            </a:extLst>
          </p:cNvPr>
          <p:cNvSpPr txBox="1"/>
          <p:nvPr/>
        </p:nvSpPr>
        <p:spPr>
          <a:xfrm>
            <a:off x="8410431" y="2871141"/>
            <a:ext cx="2856100" cy="369332"/>
          </a:xfrm>
          <a:prstGeom prst="rect">
            <a:avLst/>
          </a:prstGeom>
          <a:noFill/>
        </p:spPr>
        <p:txBody>
          <a:bodyPr wrap="square" rtlCol="0">
            <a:spAutoFit/>
          </a:bodyPr>
          <a:lstStyle/>
          <a:p>
            <a:r>
              <a:rPr lang="en-US" b="1" dirty="0">
                <a:latin typeface="Quattrocento Sans" panose="020B0502050000020003" pitchFamily="34" charset="0"/>
                <a:cs typeface="Segoe UI"/>
              </a:rPr>
              <a:t>High Control</a:t>
            </a:r>
            <a:endParaRPr lang="en-US" sz="1600" dirty="0">
              <a:latin typeface="Quattrocento Sans" panose="020B0502050000020003" pitchFamily="34" charset="0"/>
              <a:cs typeface="Segoe UI"/>
            </a:endParaRPr>
          </a:p>
        </p:txBody>
      </p:sp>
      <p:sp>
        <p:nvSpPr>
          <p:cNvPr id="24" name="TextBox 23">
            <a:extLst>
              <a:ext uri="{FF2B5EF4-FFF2-40B4-BE49-F238E27FC236}">
                <a16:creationId xmlns:a16="http://schemas.microsoft.com/office/drawing/2014/main" id="{951D0793-2928-1CED-F1CE-4F18A3B552CA}"/>
              </a:ext>
            </a:extLst>
          </p:cNvPr>
          <p:cNvSpPr txBox="1"/>
          <p:nvPr/>
        </p:nvSpPr>
        <p:spPr>
          <a:xfrm>
            <a:off x="8410426" y="3291118"/>
            <a:ext cx="2587399" cy="3046988"/>
          </a:xfrm>
          <a:prstGeom prst="rect">
            <a:avLst/>
          </a:prstGeom>
          <a:noFill/>
        </p:spPr>
        <p:txBody>
          <a:bodyPr wrap="square" rtlCol="0">
            <a:spAutoFit/>
          </a:bodyPr>
          <a:lstStyle/>
          <a:p>
            <a:pPr>
              <a:spcAft>
                <a:spcPts val="1200"/>
              </a:spcAft>
            </a:pPr>
            <a:r>
              <a:rPr lang="en-US" sz="1400" b="0" i="0" dirty="0">
                <a:effectLst/>
                <a:latin typeface="Quattrocento Sans" panose="020B0502050000020003" pitchFamily="34" charset="0"/>
              </a:rPr>
              <a:t>(Strict Compliance &amp; Governance) </a:t>
            </a:r>
          </a:p>
          <a:p>
            <a:pPr marL="285750" indent="-285750">
              <a:buFont typeface="Arial" panose="020B0604020202020204" pitchFamily="34" charset="0"/>
              <a:buChar char="•"/>
            </a:pPr>
            <a:r>
              <a:rPr lang="en-US" sz="1400" b="0" i="0" dirty="0">
                <a:effectLst/>
                <a:latin typeface="Quattrocento Sans" panose="020B0502050000020003" pitchFamily="34" charset="0"/>
              </a:rPr>
              <a:t>Enforce SAML SSO &amp; 2FA  </a:t>
            </a:r>
          </a:p>
          <a:p>
            <a:pPr marL="285750" indent="-285750">
              <a:buFont typeface="Arial" panose="020B0604020202020204" pitchFamily="34" charset="0"/>
              <a:buChar char="•"/>
            </a:pPr>
            <a:r>
              <a:rPr lang="en-US" sz="1400" b="0" i="0" dirty="0">
                <a:effectLst/>
                <a:latin typeface="Quattrocento Sans" panose="020B0502050000020003" pitchFamily="34" charset="0"/>
              </a:rPr>
              <a:t>Restrict repository visibility &amp; forking  </a:t>
            </a:r>
          </a:p>
          <a:p>
            <a:pPr marL="285750" indent="-285750">
              <a:buFont typeface="Arial" panose="020B0604020202020204" pitchFamily="34" charset="0"/>
              <a:buChar char="•"/>
            </a:pPr>
            <a:r>
              <a:rPr lang="en-US" sz="1400" b="0" i="0" dirty="0">
                <a:effectLst/>
                <a:latin typeface="Quattrocento Sans" panose="020B0502050000020003" pitchFamily="34" charset="0"/>
              </a:rPr>
              <a:t>Mandatory pull request approvals  </a:t>
            </a:r>
          </a:p>
          <a:p>
            <a:pPr marL="285750" indent="-285750">
              <a:buFont typeface="Arial" panose="020B0604020202020204" pitchFamily="34" charset="0"/>
              <a:buChar char="•"/>
            </a:pPr>
            <a:r>
              <a:rPr lang="en-US" sz="1400" b="0" i="0" dirty="0">
                <a:effectLst/>
                <a:latin typeface="Quattrocento Sans" panose="020B0502050000020003" pitchFamily="34" charset="0"/>
              </a:rPr>
              <a:t>Prevent force pushes  </a:t>
            </a:r>
          </a:p>
          <a:p>
            <a:pPr marL="285750" indent="-285750">
              <a:buFont typeface="Arial" panose="020B0604020202020204" pitchFamily="34" charset="0"/>
              <a:buChar char="•"/>
            </a:pPr>
            <a:r>
              <a:rPr lang="en-US" sz="1400" b="0" i="0" dirty="0">
                <a:effectLst/>
                <a:latin typeface="Quattrocento Sans" panose="020B0502050000020003" pitchFamily="34" charset="0"/>
              </a:rPr>
              <a:t>Require security checks in CI/CD</a:t>
            </a:r>
          </a:p>
          <a:p>
            <a:pPr marL="285750" indent="-285750">
              <a:buFont typeface="Arial" panose="020B0604020202020204" pitchFamily="34" charset="0"/>
              <a:buChar char="•"/>
            </a:pPr>
            <a:r>
              <a:rPr lang="en-US" sz="1400" b="0" i="0" dirty="0">
                <a:effectLst/>
                <a:latin typeface="Quattrocento Sans" panose="020B0502050000020003" pitchFamily="34" charset="0"/>
              </a:rPr>
              <a:t>Organizations with strict compliance requirements (e.g., SOC 2, ISO 27001).</a:t>
            </a:r>
          </a:p>
        </p:txBody>
      </p:sp>
      <p:sp>
        <p:nvSpPr>
          <p:cNvPr id="7" name="Rectangle 6">
            <a:extLst>
              <a:ext uri="{FF2B5EF4-FFF2-40B4-BE49-F238E27FC236}">
                <a16:creationId xmlns:a16="http://schemas.microsoft.com/office/drawing/2014/main" id="{16FBC55A-B94F-DD46-C213-E904FB0D3CD8}"/>
              </a:ext>
            </a:extLst>
          </p:cNvPr>
          <p:cNvSpPr/>
          <p:nvPr/>
        </p:nvSpPr>
        <p:spPr>
          <a:xfrm>
            <a:off x="5655993" y="1929553"/>
            <a:ext cx="880014" cy="64922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Quattrocento Sans" panose="020B0502050000020003" pitchFamily="34" charset="0"/>
            </a:endParaRPr>
          </a:p>
        </p:txBody>
      </p:sp>
      <p:sp>
        <p:nvSpPr>
          <p:cNvPr id="15" name="Rectangle 14">
            <a:extLst>
              <a:ext uri="{FF2B5EF4-FFF2-40B4-BE49-F238E27FC236}">
                <a16:creationId xmlns:a16="http://schemas.microsoft.com/office/drawing/2014/main" id="{CA13B9B3-69E9-C79C-3826-D54C6576D731}"/>
              </a:ext>
            </a:extLst>
          </p:cNvPr>
          <p:cNvSpPr/>
          <p:nvPr/>
        </p:nvSpPr>
        <p:spPr>
          <a:xfrm>
            <a:off x="9292553" y="1838367"/>
            <a:ext cx="880014" cy="64922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Quattrocento Sans" panose="020B0502050000020003" pitchFamily="34" charset="0"/>
            </a:endParaRPr>
          </a:p>
        </p:txBody>
      </p:sp>
      <p:sp>
        <p:nvSpPr>
          <p:cNvPr id="3" name="Footer Placeholder 2">
            <a:extLst>
              <a:ext uri="{FF2B5EF4-FFF2-40B4-BE49-F238E27FC236}">
                <a16:creationId xmlns:a16="http://schemas.microsoft.com/office/drawing/2014/main" id="{5D4A9DCD-9EA0-53C3-F710-C906AED8E067}"/>
              </a:ext>
            </a:extLst>
          </p:cNvPr>
          <p:cNvSpPr>
            <a:spLocks noGrp="1"/>
          </p:cNvSpPr>
          <p:nvPr>
            <p:ph type="ftr" sz="quarter" idx="3"/>
          </p:nvPr>
        </p:nvSpPr>
        <p:spPr/>
        <p:txBody>
          <a:bodyPr/>
          <a:lstStyle/>
          <a:p>
            <a:pPr defTabSz="914367">
              <a:defRPr/>
            </a:pPr>
            <a:r>
              <a:rPr lang="en-US">
                <a:solidFill>
                  <a:srgbClr val="000000"/>
                </a:solidFill>
              </a:rPr>
              <a:t>© Copyright Microsoft Corporation. All rights reserved.</a:t>
            </a:r>
            <a:endParaRPr lang="en-US" dirty="0">
              <a:solidFill>
                <a:srgbClr val="000000"/>
              </a:solidFill>
            </a:endParaRPr>
          </a:p>
        </p:txBody>
      </p:sp>
      <p:pic>
        <p:nvPicPr>
          <p:cNvPr id="5" name="Graphic 4" descr="Speedometer Low outline">
            <a:extLst>
              <a:ext uri="{FF2B5EF4-FFF2-40B4-BE49-F238E27FC236}">
                <a16:creationId xmlns:a16="http://schemas.microsoft.com/office/drawing/2014/main" id="{1EDAB972-EA2F-4BE8-6C58-AE1FC6BB6EB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167420" y="1626000"/>
            <a:ext cx="688709" cy="688709"/>
          </a:xfrm>
          <a:prstGeom prst="rect">
            <a:avLst/>
          </a:prstGeom>
        </p:spPr>
      </p:pic>
      <p:pic>
        <p:nvPicPr>
          <p:cNvPr id="8" name="Graphic 7" descr="Speedometer Middle outline">
            <a:extLst>
              <a:ext uri="{FF2B5EF4-FFF2-40B4-BE49-F238E27FC236}">
                <a16:creationId xmlns:a16="http://schemas.microsoft.com/office/drawing/2014/main" id="{F3C5892C-7B1E-818F-B977-80154EAB982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751645" y="1617992"/>
            <a:ext cx="688709" cy="688709"/>
          </a:xfrm>
          <a:prstGeom prst="rect">
            <a:avLst/>
          </a:prstGeom>
        </p:spPr>
      </p:pic>
      <p:pic>
        <p:nvPicPr>
          <p:cNvPr id="11" name="Graphic 10" descr="Speedometer Low outline">
            <a:extLst>
              <a:ext uri="{FF2B5EF4-FFF2-40B4-BE49-F238E27FC236}">
                <a16:creationId xmlns:a16="http://schemas.microsoft.com/office/drawing/2014/main" id="{BD16BCA5-B438-C6DF-181C-7651B89ED8D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a:off x="9388206" y="1617991"/>
            <a:ext cx="688709" cy="688709"/>
          </a:xfrm>
          <a:prstGeom prst="rect">
            <a:avLst/>
          </a:prstGeom>
        </p:spPr>
      </p:pic>
    </p:spTree>
    <p:extLst>
      <p:ext uri="{BB962C8B-B14F-4D97-AF65-F5344CB8AC3E}">
        <p14:creationId xmlns:p14="http://schemas.microsoft.com/office/powerpoint/2010/main" val="1556569967"/>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410F1B-D5C6-486B-3CB9-B2DF03CEBD5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47B49B-0FCF-A745-9D78-4EED8A4CB9DD}"/>
              </a:ext>
            </a:extLst>
          </p:cNvPr>
          <p:cNvSpPr>
            <a:spLocks noGrp="1"/>
          </p:cNvSpPr>
          <p:nvPr>
            <p:ph type="title"/>
          </p:nvPr>
        </p:nvSpPr>
        <p:spPr>
          <a:xfrm>
            <a:off x="481122" y="591773"/>
            <a:ext cx="9458008" cy="271822"/>
          </a:xfrm>
        </p:spPr>
        <p:txBody>
          <a:bodyPr>
            <a:normAutofit fontScale="90000"/>
          </a:bodyPr>
          <a:lstStyle/>
          <a:p>
            <a:r>
              <a:rPr lang="en-US" sz="3200" dirty="0">
                <a:latin typeface="Quattrocento Sans" panose="020B0502050000020003" pitchFamily="34" charset="0"/>
              </a:rPr>
              <a:t>Key Security &amp; Compliance Features in GitHub Enterprise</a:t>
            </a:r>
          </a:p>
        </p:txBody>
      </p:sp>
      <p:sp>
        <p:nvSpPr>
          <p:cNvPr id="9" name="Rectangle 8">
            <a:extLst>
              <a:ext uri="{FF2B5EF4-FFF2-40B4-BE49-F238E27FC236}">
                <a16:creationId xmlns:a16="http://schemas.microsoft.com/office/drawing/2014/main" id="{413D2103-2C97-2DBC-43AA-3494CD1262C7}"/>
              </a:ext>
            </a:extLst>
          </p:cNvPr>
          <p:cNvSpPr/>
          <p:nvPr/>
        </p:nvSpPr>
        <p:spPr>
          <a:xfrm>
            <a:off x="2071768" y="1957770"/>
            <a:ext cx="880014" cy="64922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Quattrocento Sans" panose="020B0502050000020003" pitchFamily="34" charset="0"/>
            </a:endParaRPr>
          </a:p>
        </p:txBody>
      </p:sp>
      <p:sp>
        <p:nvSpPr>
          <p:cNvPr id="12" name="Rectangle 11">
            <a:extLst>
              <a:ext uri="{FF2B5EF4-FFF2-40B4-BE49-F238E27FC236}">
                <a16:creationId xmlns:a16="http://schemas.microsoft.com/office/drawing/2014/main" id="{F434E8D8-402B-9864-D58F-DA18251DF25E}"/>
              </a:ext>
            </a:extLst>
          </p:cNvPr>
          <p:cNvSpPr>
            <a:spLocks/>
          </p:cNvSpPr>
          <p:nvPr/>
        </p:nvSpPr>
        <p:spPr>
          <a:xfrm>
            <a:off x="973279" y="2657638"/>
            <a:ext cx="3076996" cy="3451613"/>
          </a:xfrm>
          <a:prstGeom prst="rect">
            <a:avLst/>
          </a:prstGeom>
          <a:solidFill>
            <a:srgbClr val="F4F4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Quattrocento Sans" panose="020B0502050000020003" pitchFamily="34" charset="0"/>
            </a:endParaRPr>
          </a:p>
        </p:txBody>
      </p:sp>
      <p:sp>
        <p:nvSpPr>
          <p:cNvPr id="13" name="TextBox 12">
            <a:extLst>
              <a:ext uri="{FF2B5EF4-FFF2-40B4-BE49-F238E27FC236}">
                <a16:creationId xmlns:a16="http://schemas.microsoft.com/office/drawing/2014/main" id="{1851AE00-0FF8-8A51-3EB7-117E591F2211}"/>
              </a:ext>
            </a:extLst>
          </p:cNvPr>
          <p:cNvSpPr txBox="1"/>
          <p:nvPr/>
        </p:nvSpPr>
        <p:spPr>
          <a:xfrm>
            <a:off x="1194175" y="2871141"/>
            <a:ext cx="2856100" cy="369332"/>
          </a:xfrm>
          <a:prstGeom prst="rect">
            <a:avLst/>
          </a:prstGeom>
          <a:noFill/>
        </p:spPr>
        <p:txBody>
          <a:bodyPr wrap="square" rtlCol="0">
            <a:spAutoFit/>
          </a:bodyPr>
          <a:lstStyle/>
          <a:p>
            <a:r>
              <a:rPr lang="en-US" b="1" dirty="0">
                <a:latin typeface="Quattrocento Sans" panose="020B0502050000020003" pitchFamily="34" charset="0"/>
                <a:cs typeface="Segoe UI"/>
              </a:rPr>
              <a:t>Secure Code Development</a:t>
            </a:r>
            <a:endParaRPr lang="en-US" dirty="0">
              <a:latin typeface="Quattrocento Sans" panose="020B0502050000020003" pitchFamily="34" charset="0"/>
              <a:cs typeface="Segoe UI"/>
            </a:endParaRPr>
          </a:p>
        </p:txBody>
      </p:sp>
      <p:sp>
        <p:nvSpPr>
          <p:cNvPr id="14" name="TextBox 13">
            <a:extLst>
              <a:ext uri="{FF2B5EF4-FFF2-40B4-BE49-F238E27FC236}">
                <a16:creationId xmlns:a16="http://schemas.microsoft.com/office/drawing/2014/main" id="{94A3FA1B-DC1D-01E2-4230-241F0A63EE5D}"/>
              </a:ext>
            </a:extLst>
          </p:cNvPr>
          <p:cNvSpPr txBox="1"/>
          <p:nvPr/>
        </p:nvSpPr>
        <p:spPr>
          <a:xfrm>
            <a:off x="1194175" y="3291118"/>
            <a:ext cx="2746890" cy="2616101"/>
          </a:xfrm>
          <a:prstGeom prst="rect">
            <a:avLst/>
          </a:prstGeom>
          <a:noFill/>
        </p:spPr>
        <p:txBody>
          <a:bodyPr wrap="square" rtlCol="0">
            <a:spAutoFit/>
          </a:bodyPr>
          <a:lstStyle/>
          <a:p>
            <a:pPr marL="285750" indent="-285750">
              <a:spcAft>
                <a:spcPts val="600"/>
              </a:spcAft>
              <a:buFont typeface="Arial" panose="020B0604020202020204" pitchFamily="34" charset="0"/>
              <a:buChar char="•"/>
            </a:pPr>
            <a:r>
              <a:rPr lang="en-US" sz="1400" b="1" i="0" dirty="0">
                <a:effectLst/>
                <a:latin typeface="Quattrocento Sans" panose="020B0502050000020003" pitchFamily="34" charset="0"/>
              </a:rPr>
              <a:t>Code Scanning (GitHub Advanced Security) </a:t>
            </a:r>
            <a:r>
              <a:rPr lang="en-US" sz="1400" i="0" dirty="0">
                <a:effectLst/>
                <a:latin typeface="Quattrocento Sans" panose="020B0502050000020003" pitchFamily="34" charset="0"/>
              </a:rPr>
              <a:t>– Automatically detects vulnerabilities in your code.</a:t>
            </a:r>
          </a:p>
          <a:p>
            <a:pPr marL="285750" indent="-285750">
              <a:spcAft>
                <a:spcPts val="600"/>
              </a:spcAft>
              <a:buFont typeface="Arial" panose="020B0604020202020204" pitchFamily="34" charset="0"/>
              <a:buChar char="•"/>
            </a:pPr>
            <a:r>
              <a:rPr lang="en-US" sz="1400" b="1" i="0" dirty="0">
                <a:effectLst/>
                <a:latin typeface="Quattrocento Sans" panose="020B0502050000020003" pitchFamily="34" charset="0"/>
              </a:rPr>
              <a:t>Secret Scanning </a:t>
            </a:r>
            <a:r>
              <a:rPr lang="en-US" sz="1400" i="0" dirty="0">
                <a:effectLst/>
                <a:latin typeface="Quattrocento Sans" panose="020B0502050000020003" pitchFamily="34" charset="0"/>
              </a:rPr>
              <a:t>– Prevents hardcoded secrets from being exposed.</a:t>
            </a:r>
          </a:p>
          <a:p>
            <a:pPr marL="285750" indent="-285750">
              <a:spcAft>
                <a:spcPts val="600"/>
              </a:spcAft>
              <a:buFont typeface="Arial" panose="020B0604020202020204" pitchFamily="34" charset="0"/>
              <a:buChar char="•"/>
            </a:pPr>
            <a:r>
              <a:rPr lang="en-US" sz="1400" b="1" i="0" dirty="0">
                <a:effectLst/>
                <a:latin typeface="Quattrocento Sans" panose="020B0502050000020003" pitchFamily="34" charset="0"/>
              </a:rPr>
              <a:t>Dependency Review &amp; </a:t>
            </a:r>
            <a:r>
              <a:rPr lang="en-US" sz="1400" b="1" i="0" dirty="0" err="1">
                <a:effectLst/>
                <a:latin typeface="Quattrocento Sans" panose="020B0502050000020003" pitchFamily="34" charset="0"/>
              </a:rPr>
              <a:t>Dependabot</a:t>
            </a:r>
            <a:r>
              <a:rPr lang="en-US" sz="1400" b="1" i="0" dirty="0">
                <a:effectLst/>
                <a:latin typeface="Quattrocento Sans" panose="020B0502050000020003" pitchFamily="34" charset="0"/>
              </a:rPr>
              <a:t> </a:t>
            </a:r>
            <a:r>
              <a:rPr lang="en-US" sz="1400" i="0" dirty="0">
                <a:effectLst/>
                <a:latin typeface="Quattrocento Sans" panose="020B0502050000020003" pitchFamily="34" charset="0"/>
              </a:rPr>
              <a:t>– Detects vulnerabilities in third-party dependencies.</a:t>
            </a:r>
          </a:p>
        </p:txBody>
      </p:sp>
      <p:sp>
        <p:nvSpPr>
          <p:cNvPr id="18" name="Rectangle 17">
            <a:extLst>
              <a:ext uri="{FF2B5EF4-FFF2-40B4-BE49-F238E27FC236}">
                <a16:creationId xmlns:a16="http://schemas.microsoft.com/office/drawing/2014/main" id="{D112965E-9E60-4F9C-A92E-602A93804B31}"/>
              </a:ext>
            </a:extLst>
          </p:cNvPr>
          <p:cNvSpPr>
            <a:spLocks/>
          </p:cNvSpPr>
          <p:nvPr/>
        </p:nvSpPr>
        <p:spPr>
          <a:xfrm>
            <a:off x="4582751" y="2657638"/>
            <a:ext cx="3076996" cy="3451613"/>
          </a:xfrm>
          <a:prstGeom prst="rect">
            <a:avLst/>
          </a:prstGeom>
          <a:solidFill>
            <a:srgbClr val="F4F4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Quattrocento Sans" panose="020B0502050000020003" pitchFamily="34" charset="0"/>
            </a:endParaRPr>
          </a:p>
        </p:txBody>
      </p:sp>
      <p:sp>
        <p:nvSpPr>
          <p:cNvPr id="20" name="TextBox 19">
            <a:extLst>
              <a:ext uri="{FF2B5EF4-FFF2-40B4-BE49-F238E27FC236}">
                <a16:creationId xmlns:a16="http://schemas.microsoft.com/office/drawing/2014/main" id="{93D75FCB-5BFF-66AC-DF4C-23F5FB7F322D}"/>
              </a:ext>
            </a:extLst>
          </p:cNvPr>
          <p:cNvSpPr txBox="1"/>
          <p:nvPr/>
        </p:nvSpPr>
        <p:spPr>
          <a:xfrm>
            <a:off x="4803647" y="2871141"/>
            <a:ext cx="2635203" cy="646331"/>
          </a:xfrm>
          <a:prstGeom prst="rect">
            <a:avLst/>
          </a:prstGeom>
          <a:noFill/>
        </p:spPr>
        <p:txBody>
          <a:bodyPr wrap="square" rtlCol="0">
            <a:spAutoFit/>
          </a:bodyPr>
          <a:lstStyle/>
          <a:p>
            <a:r>
              <a:rPr lang="en-US" b="1" dirty="0">
                <a:latin typeface="Quattrocento Sans" panose="020B0502050000020003" pitchFamily="34" charset="0"/>
                <a:cs typeface="Segoe UI"/>
              </a:rPr>
              <a:t>Enforcing Compliance Policies</a:t>
            </a:r>
            <a:endParaRPr lang="en-US" dirty="0">
              <a:latin typeface="Quattrocento Sans" panose="020B0502050000020003" pitchFamily="34" charset="0"/>
              <a:cs typeface="Segoe UI"/>
            </a:endParaRPr>
          </a:p>
        </p:txBody>
      </p:sp>
      <p:sp>
        <p:nvSpPr>
          <p:cNvPr id="21" name="TextBox 20">
            <a:extLst>
              <a:ext uri="{FF2B5EF4-FFF2-40B4-BE49-F238E27FC236}">
                <a16:creationId xmlns:a16="http://schemas.microsoft.com/office/drawing/2014/main" id="{2E6695B6-E71F-2F9A-582E-2F4B8865116E}"/>
              </a:ext>
            </a:extLst>
          </p:cNvPr>
          <p:cNvSpPr txBox="1"/>
          <p:nvPr/>
        </p:nvSpPr>
        <p:spPr>
          <a:xfrm>
            <a:off x="4803647" y="3517472"/>
            <a:ext cx="2790227" cy="2400657"/>
          </a:xfrm>
          <a:prstGeom prst="rect">
            <a:avLst/>
          </a:prstGeom>
          <a:noFill/>
        </p:spPr>
        <p:txBody>
          <a:bodyPr wrap="square" rtlCol="0">
            <a:spAutoFit/>
          </a:bodyPr>
          <a:lstStyle/>
          <a:p>
            <a:pPr marL="285750" indent="-285750" algn="l">
              <a:spcAft>
                <a:spcPts val="600"/>
              </a:spcAft>
              <a:buFont typeface="Arial" panose="020B0604020202020204" pitchFamily="34" charset="0"/>
              <a:buChar char="•"/>
            </a:pPr>
            <a:r>
              <a:rPr lang="en-US" sz="1400" b="1" i="0" dirty="0">
                <a:effectLst/>
                <a:latin typeface="Quattrocento Sans" panose="020B0502050000020003" pitchFamily="34" charset="0"/>
              </a:rPr>
              <a:t>Branch Protection Rules </a:t>
            </a:r>
            <a:r>
              <a:rPr lang="en-US" sz="1400" b="0" i="0" dirty="0">
                <a:effectLst/>
                <a:latin typeface="Quattrocento Sans" panose="020B0502050000020003" pitchFamily="34" charset="0"/>
              </a:rPr>
              <a:t>– Require PR approvals, restrict direct commits, and enforce commit signing.</a:t>
            </a:r>
          </a:p>
          <a:p>
            <a:pPr marL="285750" indent="-285750" algn="l">
              <a:spcAft>
                <a:spcPts val="600"/>
              </a:spcAft>
              <a:buFont typeface="Arial" panose="020B0604020202020204" pitchFamily="34" charset="0"/>
              <a:buChar char="•"/>
            </a:pPr>
            <a:r>
              <a:rPr lang="en-US" sz="1400" b="1" i="0" dirty="0">
                <a:effectLst/>
                <a:latin typeface="Quattrocento Sans" panose="020B0502050000020003" pitchFamily="34" charset="0"/>
              </a:rPr>
              <a:t>Security Rulesets </a:t>
            </a:r>
            <a:r>
              <a:rPr lang="en-US" sz="1400" b="0" i="0" dirty="0">
                <a:effectLst/>
                <a:latin typeface="Quattrocento Sans" panose="020B0502050000020003" pitchFamily="34" charset="0"/>
              </a:rPr>
              <a:t>– Enforce security policies across repositories.</a:t>
            </a:r>
          </a:p>
          <a:p>
            <a:pPr marL="285750" indent="-285750" algn="l">
              <a:spcAft>
                <a:spcPts val="600"/>
              </a:spcAft>
              <a:buFont typeface="Arial" panose="020B0604020202020204" pitchFamily="34" charset="0"/>
              <a:buChar char="•"/>
            </a:pPr>
            <a:r>
              <a:rPr lang="en-US" sz="1400" b="1" i="0" dirty="0">
                <a:effectLst/>
                <a:latin typeface="Quattrocento Sans" panose="020B0502050000020003" pitchFamily="34" charset="0"/>
              </a:rPr>
              <a:t>Audit Logs &amp; API Monitoring </a:t>
            </a:r>
            <a:r>
              <a:rPr lang="en-US" sz="1400" b="0" i="0" dirty="0">
                <a:effectLst/>
                <a:latin typeface="Quattrocento Sans" panose="020B0502050000020003" pitchFamily="34" charset="0"/>
              </a:rPr>
              <a:t>– Track all activity within your GitHub organization.</a:t>
            </a:r>
          </a:p>
        </p:txBody>
      </p:sp>
      <p:sp>
        <p:nvSpPr>
          <p:cNvPr id="22" name="Rectangle 21">
            <a:extLst>
              <a:ext uri="{FF2B5EF4-FFF2-40B4-BE49-F238E27FC236}">
                <a16:creationId xmlns:a16="http://schemas.microsoft.com/office/drawing/2014/main" id="{5635AB01-1EA6-59E6-2D8F-EC1B1BE15C5D}"/>
              </a:ext>
            </a:extLst>
          </p:cNvPr>
          <p:cNvSpPr>
            <a:spLocks/>
          </p:cNvSpPr>
          <p:nvPr/>
        </p:nvSpPr>
        <p:spPr>
          <a:xfrm>
            <a:off x="8189534" y="2657639"/>
            <a:ext cx="3076996" cy="3763444"/>
          </a:xfrm>
          <a:prstGeom prst="rect">
            <a:avLst/>
          </a:prstGeom>
          <a:solidFill>
            <a:srgbClr val="F4F4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Quattrocento Sans" panose="020B0502050000020003" pitchFamily="34" charset="0"/>
            </a:endParaRPr>
          </a:p>
        </p:txBody>
      </p:sp>
      <p:sp>
        <p:nvSpPr>
          <p:cNvPr id="23" name="TextBox 22">
            <a:extLst>
              <a:ext uri="{FF2B5EF4-FFF2-40B4-BE49-F238E27FC236}">
                <a16:creationId xmlns:a16="http://schemas.microsoft.com/office/drawing/2014/main" id="{0955F2A6-C187-ABE9-EA58-81D63AE7FD82}"/>
              </a:ext>
            </a:extLst>
          </p:cNvPr>
          <p:cNvSpPr txBox="1"/>
          <p:nvPr/>
        </p:nvSpPr>
        <p:spPr>
          <a:xfrm>
            <a:off x="8410431" y="2871141"/>
            <a:ext cx="2856100" cy="646331"/>
          </a:xfrm>
          <a:prstGeom prst="rect">
            <a:avLst/>
          </a:prstGeom>
          <a:noFill/>
        </p:spPr>
        <p:txBody>
          <a:bodyPr wrap="square" rtlCol="0">
            <a:spAutoFit/>
          </a:bodyPr>
          <a:lstStyle/>
          <a:p>
            <a:r>
              <a:rPr lang="en-US" b="1" dirty="0">
                <a:latin typeface="Quattrocento Sans" panose="020B0502050000020003" pitchFamily="34" charset="0"/>
                <a:cs typeface="Segoe UI"/>
              </a:rPr>
              <a:t>Controlling Access &amp; Authentication</a:t>
            </a:r>
          </a:p>
        </p:txBody>
      </p:sp>
      <p:sp>
        <p:nvSpPr>
          <p:cNvPr id="24" name="TextBox 23">
            <a:extLst>
              <a:ext uri="{FF2B5EF4-FFF2-40B4-BE49-F238E27FC236}">
                <a16:creationId xmlns:a16="http://schemas.microsoft.com/office/drawing/2014/main" id="{951D0793-2928-1CED-F1CE-4F18A3B552CA}"/>
              </a:ext>
            </a:extLst>
          </p:cNvPr>
          <p:cNvSpPr txBox="1"/>
          <p:nvPr/>
        </p:nvSpPr>
        <p:spPr>
          <a:xfrm>
            <a:off x="8410426" y="3522051"/>
            <a:ext cx="2587399" cy="2769989"/>
          </a:xfrm>
          <a:prstGeom prst="rect">
            <a:avLst/>
          </a:prstGeom>
          <a:noFill/>
        </p:spPr>
        <p:txBody>
          <a:bodyPr wrap="square" rtlCol="0">
            <a:spAutoFit/>
          </a:bodyPr>
          <a:lstStyle/>
          <a:p>
            <a:pPr marL="285750" indent="-285750">
              <a:spcAft>
                <a:spcPts val="1200"/>
              </a:spcAft>
              <a:buFont typeface="Arial" panose="020B0604020202020204" pitchFamily="34" charset="0"/>
              <a:buChar char="•"/>
            </a:pPr>
            <a:r>
              <a:rPr lang="en-US" sz="1400" b="1" i="0" dirty="0">
                <a:effectLst/>
                <a:latin typeface="Quattrocento Sans" panose="020B0502050000020003" pitchFamily="34" charset="0"/>
              </a:rPr>
              <a:t>Enforce SAML SSO &amp; 2FA </a:t>
            </a:r>
            <a:r>
              <a:rPr lang="en-US" sz="1400" b="0" i="0" dirty="0">
                <a:effectLst/>
                <a:latin typeface="Quattrocento Sans" panose="020B0502050000020003" pitchFamily="34" charset="0"/>
              </a:rPr>
              <a:t>– Ensure strong authentication for all users.</a:t>
            </a:r>
          </a:p>
          <a:p>
            <a:pPr marL="285750" indent="-285750">
              <a:spcAft>
                <a:spcPts val="1200"/>
              </a:spcAft>
              <a:buFont typeface="Arial" panose="020B0604020202020204" pitchFamily="34" charset="0"/>
              <a:buChar char="•"/>
            </a:pPr>
            <a:r>
              <a:rPr lang="en-US" sz="1400" b="1" i="0" dirty="0">
                <a:effectLst/>
                <a:latin typeface="Quattrocento Sans" panose="020B0502050000020003" pitchFamily="34" charset="0"/>
              </a:rPr>
              <a:t>Restrict Repository Visibility</a:t>
            </a:r>
            <a:r>
              <a:rPr lang="en-US" sz="1400" b="0" i="0" dirty="0">
                <a:effectLst/>
                <a:latin typeface="Quattrocento Sans" panose="020B0502050000020003" pitchFamily="34" charset="0"/>
              </a:rPr>
              <a:t> – Control who can view, fork, or clone repositories.</a:t>
            </a:r>
          </a:p>
          <a:p>
            <a:pPr marL="285750" indent="-285750">
              <a:spcAft>
                <a:spcPts val="1200"/>
              </a:spcAft>
              <a:buFont typeface="Arial" panose="020B0604020202020204" pitchFamily="34" charset="0"/>
              <a:buChar char="•"/>
            </a:pPr>
            <a:r>
              <a:rPr lang="en-US" sz="1400" b="1" i="0" dirty="0">
                <a:effectLst/>
                <a:latin typeface="Quattrocento Sans" panose="020B0502050000020003" pitchFamily="34" charset="0"/>
              </a:rPr>
              <a:t>Fine-Grained Access Control </a:t>
            </a:r>
            <a:r>
              <a:rPr lang="en-US" sz="1400" b="0" i="0" dirty="0">
                <a:effectLst/>
                <a:latin typeface="Quattrocento Sans" panose="020B0502050000020003" pitchFamily="34" charset="0"/>
              </a:rPr>
              <a:t>– Assign roles and permissions per team or project</a:t>
            </a:r>
          </a:p>
        </p:txBody>
      </p:sp>
      <p:sp>
        <p:nvSpPr>
          <p:cNvPr id="7" name="Rectangle 6">
            <a:extLst>
              <a:ext uri="{FF2B5EF4-FFF2-40B4-BE49-F238E27FC236}">
                <a16:creationId xmlns:a16="http://schemas.microsoft.com/office/drawing/2014/main" id="{16FBC55A-B94F-DD46-C213-E904FB0D3CD8}"/>
              </a:ext>
            </a:extLst>
          </p:cNvPr>
          <p:cNvSpPr/>
          <p:nvPr/>
        </p:nvSpPr>
        <p:spPr>
          <a:xfrm>
            <a:off x="5655993" y="1929553"/>
            <a:ext cx="880014" cy="64922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Quattrocento Sans" panose="020B0502050000020003" pitchFamily="34" charset="0"/>
            </a:endParaRPr>
          </a:p>
        </p:txBody>
      </p:sp>
      <p:sp>
        <p:nvSpPr>
          <p:cNvPr id="15" name="Rectangle 14">
            <a:extLst>
              <a:ext uri="{FF2B5EF4-FFF2-40B4-BE49-F238E27FC236}">
                <a16:creationId xmlns:a16="http://schemas.microsoft.com/office/drawing/2014/main" id="{CA13B9B3-69E9-C79C-3826-D54C6576D731}"/>
              </a:ext>
            </a:extLst>
          </p:cNvPr>
          <p:cNvSpPr/>
          <p:nvPr/>
        </p:nvSpPr>
        <p:spPr>
          <a:xfrm>
            <a:off x="9292553" y="1838367"/>
            <a:ext cx="880014" cy="64922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Quattrocento Sans" panose="020B0502050000020003" pitchFamily="34" charset="0"/>
            </a:endParaRPr>
          </a:p>
        </p:txBody>
      </p:sp>
      <p:sp>
        <p:nvSpPr>
          <p:cNvPr id="3" name="Footer Placeholder 2">
            <a:extLst>
              <a:ext uri="{FF2B5EF4-FFF2-40B4-BE49-F238E27FC236}">
                <a16:creationId xmlns:a16="http://schemas.microsoft.com/office/drawing/2014/main" id="{5D4A9DCD-9EA0-53C3-F710-C906AED8E067}"/>
              </a:ext>
            </a:extLst>
          </p:cNvPr>
          <p:cNvSpPr>
            <a:spLocks noGrp="1"/>
          </p:cNvSpPr>
          <p:nvPr>
            <p:ph type="ftr" sz="quarter" idx="3"/>
          </p:nvPr>
        </p:nvSpPr>
        <p:spPr/>
        <p:txBody>
          <a:bodyPr/>
          <a:lstStyle/>
          <a:p>
            <a:pPr defTabSz="914367">
              <a:defRPr/>
            </a:pPr>
            <a:r>
              <a:rPr lang="en-US">
                <a:solidFill>
                  <a:srgbClr val="000000"/>
                </a:solidFill>
              </a:rPr>
              <a:t>© Copyright Microsoft Corporation. All rights reserved.</a:t>
            </a:r>
            <a:endParaRPr lang="en-US" dirty="0">
              <a:solidFill>
                <a:srgbClr val="000000"/>
              </a:solidFill>
            </a:endParaRPr>
          </a:p>
        </p:txBody>
      </p:sp>
      <p:pic>
        <p:nvPicPr>
          <p:cNvPr id="6" name="Graphic 5" descr="Lock outline">
            <a:extLst>
              <a:ext uri="{FF2B5EF4-FFF2-40B4-BE49-F238E27FC236}">
                <a16:creationId xmlns:a16="http://schemas.microsoft.com/office/drawing/2014/main" id="{528D96CF-6E17-38C2-10E7-475565224A0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403420" y="1645938"/>
            <a:ext cx="649224" cy="649224"/>
          </a:xfrm>
          <a:prstGeom prst="rect">
            <a:avLst/>
          </a:prstGeom>
        </p:spPr>
      </p:pic>
      <p:pic>
        <p:nvPicPr>
          <p:cNvPr id="16" name="Graphic 15" descr="Magnifying glass outline">
            <a:extLst>
              <a:ext uri="{FF2B5EF4-FFF2-40B4-BE49-F238E27FC236}">
                <a16:creationId xmlns:a16="http://schemas.microsoft.com/office/drawing/2014/main" id="{07F7AAC5-4A87-60A0-7402-2E6D8D6E157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187163" y="1645938"/>
            <a:ext cx="649224" cy="649224"/>
          </a:xfrm>
          <a:prstGeom prst="rect">
            <a:avLst/>
          </a:prstGeom>
        </p:spPr>
      </p:pic>
      <p:pic>
        <p:nvPicPr>
          <p:cNvPr id="25" name="Graphic 24" descr="Document outline">
            <a:extLst>
              <a:ext uri="{FF2B5EF4-FFF2-40B4-BE49-F238E27FC236}">
                <a16:creationId xmlns:a16="http://schemas.microsoft.com/office/drawing/2014/main" id="{DA90CB3D-0FAC-FE3F-0C5D-A7361D02E8D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739858" y="1645938"/>
            <a:ext cx="649224" cy="649224"/>
          </a:xfrm>
          <a:prstGeom prst="rect">
            <a:avLst/>
          </a:prstGeom>
        </p:spPr>
      </p:pic>
    </p:spTree>
    <p:extLst>
      <p:ext uri="{BB962C8B-B14F-4D97-AF65-F5344CB8AC3E}">
        <p14:creationId xmlns:p14="http://schemas.microsoft.com/office/powerpoint/2010/main" val="3446340953"/>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6F18EB98-ED16-A469-BFBE-FF6AC8F7B44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3424CF1-AD47-7B40-E3BF-12F55656A5FF}"/>
              </a:ext>
            </a:extLst>
          </p:cNvPr>
          <p:cNvSpPr>
            <a:spLocks noGrp="1"/>
          </p:cNvSpPr>
          <p:nvPr>
            <p:ph type="title"/>
          </p:nvPr>
        </p:nvSpPr>
        <p:spPr>
          <a:xfrm>
            <a:off x="588261" y="681010"/>
            <a:ext cx="10306161" cy="311255"/>
          </a:xfrm>
        </p:spPr>
        <p:txBody>
          <a:bodyPr>
            <a:noAutofit/>
          </a:bodyPr>
          <a:lstStyle/>
          <a:p>
            <a:r>
              <a:rPr lang="en-US" sz="2900" dirty="0">
                <a:latin typeface="Quattrocento Sans" panose="020B0502050000020003" pitchFamily="34" charset="0"/>
              </a:rPr>
              <a:t>When to Use Different Security &amp; Compliance Policies</a:t>
            </a:r>
          </a:p>
        </p:txBody>
      </p:sp>
      <p:graphicFrame>
        <p:nvGraphicFramePr>
          <p:cNvPr id="10" name="Table 9">
            <a:extLst>
              <a:ext uri="{FF2B5EF4-FFF2-40B4-BE49-F238E27FC236}">
                <a16:creationId xmlns:a16="http://schemas.microsoft.com/office/drawing/2014/main" id="{FB95B65C-95EF-CFEB-37FF-6C3950EA7EE8}"/>
              </a:ext>
            </a:extLst>
          </p:cNvPr>
          <p:cNvGraphicFramePr>
            <a:graphicFrameLocks noGrp="1"/>
          </p:cNvGraphicFramePr>
          <p:nvPr>
            <p:extLst>
              <p:ext uri="{D42A27DB-BD31-4B8C-83A1-F6EECF244321}">
                <p14:modId xmlns:p14="http://schemas.microsoft.com/office/powerpoint/2010/main" val="2622400483"/>
              </p:ext>
            </p:extLst>
          </p:nvPr>
        </p:nvGraphicFramePr>
        <p:xfrm>
          <a:off x="2803967" y="1409700"/>
          <a:ext cx="6584065" cy="3112770"/>
        </p:xfrm>
        <a:graphic>
          <a:graphicData uri="http://schemas.openxmlformats.org/drawingml/2006/table">
            <a:tbl>
              <a:tblPr firstRow="1" bandRow="1">
                <a:tableStyleId>{073A0DAA-6AF3-43AB-8588-CEC1D06C72B9}</a:tableStyleId>
              </a:tblPr>
              <a:tblGrid>
                <a:gridCol w="1316740">
                  <a:extLst>
                    <a:ext uri="{9D8B030D-6E8A-4147-A177-3AD203B41FA5}">
                      <a16:colId xmlns:a16="http://schemas.microsoft.com/office/drawing/2014/main" val="1608846247"/>
                    </a:ext>
                  </a:extLst>
                </a:gridCol>
                <a:gridCol w="5267325">
                  <a:extLst>
                    <a:ext uri="{9D8B030D-6E8A-4147-A177-3AD203B41FA5}">
                      <a16:colId xmlns:a16="http://schemas.microsoft.com/office/drawing/2014/main" val="673293402"/>
                    </a:ext>
                  </a:extLst>
                </a:gridCol>
              </a:tblGrid>
              <a:tr h="807720">
                <a:tc>
                  <a:txBody>
                    <a:bodyPr/>
                    <a:lstStyle/>
                    <a:p>
                      <a:endParaRPr lang="en-US" sz="1400" dirty="0">
                        <a:effectLst/>
                        <a:latin typeface="Quattrocento Sans" panose="020B0502050000020003" pitchFamily="34" charset="0"/>
                      </a:endParaRPr>
                    </a:p>
                  </a:txBody>
                  <a:tcPr marL="95250" marR="95250" marT="47625" marB="47625"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800" b="1" i="0" kern="1200" dirty="0">
                          <a:solidFill>
                            <a:schemeClr val="dk1"/>
                          </a:solidFill>
                          <a:effectLst/>
                          <a:latin typeface="Quattrocento Sans" panose="020B0502050000020003" pitchFamily="34" charset="0"/>
                          <a:ea typeface="+mn-ea"/>
                          <a:cs typeface="+mn-cs"/>
                        </a:rPr>
                        <a:t>For Startups &amp; Agile Teams </a:t>
                      </a:r>
                      <a:r>
                        <a:rPr lang="en-US" sz="1800" b="0" i="0" kern="1200" dirty="0">
                          <a:solidFill>
                            <a:schemeClr val="dk1"/>
                          </a:solidFill>
                          <a:effectLst/>
                          <a:latin typeface="Quattrocento Sans" panose="020B0502050000020003" pitchFamily="34" charset="0"/>
                          <a:ea typeface="+mn-ea"/>
                          <a:cs typeface="+mn-cs"/>
                        </a:rPr>
                        <a:t>→ Use moderate control with branch protection, </a:t>
                      </a:r>
                      <a:r>
                        <a:rPr lang="en-US" sz="1800" b="0" i="0" kern="1200" dirty="0" err="1">
                          <a:solidFill>
                            <a:schemeClr val="dk1"/>
                          </a:solidFill>
                          <a:effectLst/>
                          <a:latin typeface="Quattrocento Sans" panose="020B0502050000020003" pitchFamily="34" charset="0"/>
                          <a:ea typeface="+mn-ea"/>
                          <a:cs typeface="+mn-cs"/>
                        </a:rPr>
                        <a:t>Dependabot</a:t>
                      </a:r>
                      <a:r>
                        <a:rPr lang="en-US" sz="1800" b="0" i="0" kern="1200" dirty="0">
                          <a:solidFill>
                            <a:schemeClr val="dk1"/>
                          </a:solidFill>
                          <a:effectLst/>
                          <a:latin typeface="Quattrocento Sans" panose="020B0502050000020003" pitchFamily="34" charset="0"/>
                          <a:ea typeface="+mn-ea"/>
                          <a:cs typeface="+mn-cs"/>
                        </a:rPr>
                        <a:t>, and secret scanning.</a:t>
                      </a:r>
                    </a:p>
                    <a:p>
                      <a:endParaRPr lang="en-US" sz="1800" b="0" i="0" kern="1200" dirty="0">
                        <a:solidFill>
                          <a:schemeClr val="dk1"/>
                        </a:solidFill>
                        <a:effectLst/>
                        <a:latin typeface="Quattrocento Sans" panose="020B0502050000020003" pitchFamily="34" charset="0"/>
                        <a:ea typeface="+mn-ea"/>
                        <a:cs typeface="+mn-cs"/>
                      </a:endParaRPr>
                    </a:p>
                    <a:p>
                      <a:r>
                        <a:rPr lang="en-US" sz="1800" b="1" i="0" kern="1200" dirty="0">
                          <a:solidFill>
                            <a:schemeClr val="dk1"/>
                          </a:solidFill>
                          <a:effectLst/>
                          <a:latin typeface="Quattrocento Sans" panose="020B0502050000020003" pitchFamily="34" charset="0"/>
                          <a:ea typeface="+mn-ea"/>
                          <a:cs typeface="+mn-cs"/>
                        </a:rPr>
                        <a:t>For Enterprises &amp; Regulated Industries </a:t>
                      </a:r>
                      <a:r>
                        <a:rPr lang="en-US" sz="1800" b="0" i="0" kern="1200" dirty="0">
                          <a:solidFill>
                            <a:schemeClr val="dk1"/>
                          </a:solidFill>
                          <a:effectLst/>
                          <a:latin typeface="Quattrocento Sans" panose="020B0502050000020003" pitchFamily="34" charset="0"/>
                          <a:ea typeface="+mn-ea"/>
                          <a:cs typeface="+mn-cs"/>
                        </a:rPr>
                        <a:t>→ Enforce SAML SSO, audit logging, security rulesets, and strict repository controls.</a:t>
                      </a:r>
                    </a:p>
                    <a:p>
                      <a:endParaRPr lang="en-US" sz="1800" b="0" i="0" kern="1200" dirty="0">
                        <a:solidFill>
                          <a:schemeClr val="dk1"/>
                        </a:solidFill>
                        <a:effectLst/>
                        <a:latin typeface="Quattrocento Sans" panose="020B0502050000020003" pitchFamily="34" charset="0"/>
                        <a:ea typeface="+mn-ea"/>
                        <a:cs typeface="+mn-cs"/>
                      </a:endParaRPr>
                    </a:p>
                    <a:p>
                      <a:r>
                        <a:rPr lang="en-US" sz="1800" b="1" i="0" kern="1200" dirty="0">
                          <a:solidFill>
                            <a:schemeClr val="dk1"/>
                          </a:solidFill>
                          <a:effectLst/>
                          <a:latin typeface="Quattrocento Sans" panose="020B0502050000020003" pitchFamily="34" charset="0"/>
                          <a:ea typeface="+mn-ea"/>
                          <a:cs typeface="+mn-cs"/>
                        </a:rPr>
                        <a:t>For Open Source Projects </a:t>
                      </a:r>
                      <a:r>
                        <a:rPr lang="en-US" sz="1800" b="0" i="0" kern="1200" dirty="0">
                          <a:solidFill>
                            <a:schemeClr val="dk1"/>
                          </a:solidFill>
                          <a:effectLst/>
                          <a:latin typeface="Quattrocento Sans" panose="020B0502050000020003" pitchFamily="34" charset="0"/>
                          <a:ea typeface="+mn-ea"/>
                          <a:cs typeface="+mn-cs"/>
                        </a:rPr>
                        <a:t>→ Focus on branch protections, code scanning, and dependency updates while maintaining developer flexibility.</a:t>
                      </a:r>
                      <a:endParaRPr lang="en-US" sz="1200" b="0" dirty="0">
                        <a:effectLst/>
                        <a:latin typeface="Quattrocento Sans" panose="020B0502050000020003" pitchFamily="34" charset="0"/>
                      </a:endParaRPr>
                    </a:p>
                  </a:txBody>
                  <a:tcPr marL="95250" marR="95250" marT="47625" marB="47625"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79659972"/>
                  </a:ext>
                </a:extLst>
              </a:tr>
            </a:tbl>
          </a:graphicData>
        </a:graphic>
      </p:graphicFrame>
      <p:pic>
        <p:nvPicPr>
          <p:cNvPr id="4" name="Graphic 3" descr="Thumbs up sign with solid fill">
            <a:extLst>
              <a:ext uri="{FF2B5EF4-FFF2-40B4-BE49-F238E27FC236}">
                <a16:creationId xmlns:a16="http://schemas.microsoft.com/office/drawing/2014/main" id="{4F4C9118-28B6-E433-0C05-3137A6FB0252}"/>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3204017" y="1559030"/>
            <a:ext cx="514350" cy="514350"/>
          </a:xfrm>
          <a:prstGeom prst="rect">
            <a:avLst/>
          </a:prstGeom>
        </p:spPr>
      </p:pic>
      <p:pic>
        <p:nvPicPr>
          <p:cNvPr id="5" name="Graphic 4" descr="Thumbs up sign with solid fill">
            <a:extLst>
              <a:ext uri="{FF2B5EF4-FFF2-40B4-BE49-F238E27FC236}">
                <a16:creationId xmlns:a16="http://schemas.microsoft.com/office/drawing/2014/main" id="{9DDDBB96-930A-D85A-9809-377B71E69545}"/>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3204017" y="2708910"/>
            <a:ext cx="514350" cy="514350"/>
          </a:xfrm>
          <a:prstGeom prst="rect">
            <a:avLst/>
          </a:prstGeom>
        </p:spPr>
      </p:pic>
      <p:pic>
        <p:nvPicPr>
          <p:cNvPr id="6" name="Graphic 5" descr="Thumbs up sign with solid fill">
            <a:extLst>
              <a:ext uri="{FF2B5EF4-FFF2-40B4-BE49-F238E27FC236}">
                <a16:creationId xmlns:a16="http://schemas.microsoft.com/office/drawing/2014/main" id="{3F827739-A187-E14C-B28F-AE1A9EAD78DF}"/>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3204017" y="3841715"/>
            <a:ext cx="514350" cy="514350"/>
          </a:xfrm>
          <a:prstGeom prst="rect">
            <a:avLst/>
          </a:prstGeom>
        </p:spPr>
      </p:pic>
      <p:sp>
        <p:nvSpPr>
          <p:cNvPr id="3" name="Footer Placeholder 2">
            <a:extLst>
              <a:ext uri="{FF2B5EF4-FFF2-40B4-BE49-F238E27FC236}">
                <a16:creationId xmlns:a16="http://schemas.microsoft.com/office/drawing/2014/main" id="{E2E871C4-62DF-6D00-7423-063011DCBD25}"/>
              </a:ext>
            </a:extLst>
          </p:cNvPr>
          <p:cNvSpPr>
            <a:spLocks noGrp="1"/>
          </p:cNvSpPr>
          <p:nvPr>
            <p:ph type="ftr" sz="quarter" idx="3"/>
          </p:nvPr>
        </p:nvSpPr>
        <p:spPr/>
        <p:txBody>
          <a:bodyPr/>
          <a:lstStyle/>
          <a:p>
            <a:pPr defTabSz="914367">
              <a:defRPr/>
            </a:pPr>
            <a:r>
              <a:rPr lang="en-US">
                <a:solidFill>
                  <a:srgbClr val="000000"/>
                </a:solidFill>
              </a:rPr>
              <a:t>© Copyright Microsoft Corporation. All rights reserved.</a:t>
            </a:r>
            <a:endParaRPr lang="en-US" dirty="0">
              <a:solidFill>
                <a:srgbClr val="000000"/>
              </a:solidFill>
            </a:endParaRPr>
          </a:p>
        </p:txBody>
      </p:sp>
    </p:spTree>
    <p:extLst>
      <p:ext uri="{BB962C8B-B14F-4D97-AF65-F5344CB8AC3E}">
        <p14:creationId xmlns:p14="http://schemas.microsoft.com/office/powerpoint/2010/main" val="702968181"/>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DBC09F-F1BC-B030-ABA5-CCC4CB439AB9}"/>
            </a:ext>
          </a:extLst>
        </p:cNvPr>
        <p:cNvGrpSpPr/>
        <p:nvPr/>
      </p:nvGrpSpPr>
      <p:grpSpPr>
        <a:xfrm>
          <a:off x="0" y="0"/>
          <a:ext cx="0" cy="0"/>
          <a:chOff x="0" y="0"/>
          <a:chExt cx="0" cy="0"/>
        </a:xfrm>
      </p:grpSpPr>
      <p:sp>
        <p:nvSpPr>
          <p:cNvPr id="17" name="Title 16">
            <a:extLst>
              <a:ext uri="{FF2B5EF4-FFF2-40B4-BE49-F238E27FC236}">
                <a16:creationId xmlns:a16="http://schemas.microsoft.com/office/drawing/2014/main" id="{3D65ACD8-A3C0-1947-EE3F-EB8082717C0F}"/>
              </a:ext>
            </a:extLst>
          </p:cNvPr>
          <p:cNvSpPr>
            <a:spLocks noGrp="1"/>
          </p:cNvSpPr>
          <p:nvPr>
            <p:ph type="title"/>
          </p:nvPr>
        </p:nvSpPr>
        <p:spPr>
          <a:xfrm>
            <a:off x="588261" y="389165"/>
            <a:ext cx="9330801" cy="492443"/>
          </a:xfrm>
        </p:spPr>
        <p:txBody>
          <a:bodyPr>
            <a:normAutofit fontScale="90000"/>
          </a:bodyPr>
          <a:lstStyle/>
          <a:p>
            <a:r>
              <a:rPr lang="en-US" sz="3200" dirty="0">
                <a:latin typeface="Quattrocento Sans" panose="020B0502050000020003" pitchFamily="34" charset="0"/>
              </a:rPr>
              <a:t>Defining Organization and Enterprise policies</a:t>
            </a:r>
          </a:p>
        </p:txBody>
      </p:sp>
      <p:sp>
        <p:nvSpPr>
          <p:cNvPr id="2" name="Rectangle 1">
            <a:extLst>
              <a:ext uri="{FF2B5EF4-FFF2-40B4-BE49-F238E27FC236}">
                <a16:creationId xmlns:a16="http://schemas.microsoft.com/office/drawing/2014/main" id="{353E3934-F7A0-CDAF-6924-0540CDFBB20C}"/>
              </a:ext>
            </a:extLst>
          </p:cNvPr>
          <p:cNvSpPr>
            <a:spLocks/>
          </p:cNvSpPr>
          <p:nvPr/>
        </p:nvSpPr>
        <p:spPr>
          <a:xfrm>
            <a:off x="588260" y="2431940"/>
            <a:ext cx="4863305" cy="154237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Quattrocento Sans" panose="020B0502050000020003" pitchFamily="34" charset="0"/>
            </a:endParaRPr>
          </a:p>
        </p:txBody>
      </p:sp>
      <p:sp>
        <p:nvSpPr>
          <p:cNvPr id="5" name="TextBox 4">
            <a:extLst>
              <a:ext uri="{FF2B5EF4-FFF2-40B4-BE49-F238E27FC236}">
                <a16:creationId xmlns:a16="http://schemas.microsoft.com/office/drawing/2014/main" id="{6938CF46-1DB3-5256-2E58-42BB3FDF3CE9}"/>
              </a:ext>
            </a:extLst>
          </p:cNvPr>
          <p:cNvSpPr txBox="1"/>
          <p:nvPr/>
        </p:nvSpPr>
        <p:spPr>
          <a:xfrm>
            <a:off x="865176" y="2507061"/>
            <a:ext cx="3815094" cy="338554"/>
          </a:xfrm>
          <a:prstGeom prst="rect">
            <a:avLst/>
          </a:prstGeom>
          <a:noFill/>
        </p:spPr>
        <p:txBody>
          <a:bodyPr wrap="square" rtlCol="0">
            <a:spAutoFit/>
          </a:bodyPr>
          <a:lstStyle/>
          <a:p>
            <a:r>
              <a:rPr lang="en-US" sz="1600" b="1" dirty="0">
                <a:latin typeface="Quattrocento Sans" panose="020B0502050000020003" pitchFamily="34" charset="0"/>
                <a:cs typeface="Segoe UI"/>
              </a:rPr>
              <a:t>Security &amp; Access Control</a:t>
            </a:r>
            <a:endParaRPr lang="en-US" sz="1400" dirty="0">
              <a:latin typeface="Quattrocento Sans" panose="020B0502050000020003" pitchFamily="34" charset="0"/>
              <a:cs typeface="Segoe UI"/>
            </a:endParaRPr>
          </a:p>
        </p:txBody>
      </p:sp>
      <p:sp>
        <p:nvSpPr>
          <p:cNvPr id="6" name="TextBox 5">
            <a:extLst>
              <a:ext uri="{FF2B5EF4-FFF2-40B4-BE49-F238E27FC236}">
                <a16:creationId xmlns:a16="http://schemas.microsoft.com/office/drawing/2014/main" id="{92C60E4D-EC55-F844-ADE4-D391C3473297}"/>
              </a:ext>
            </a:extLst>
          </p:cNvPr>
          <p:cNvSpPr txBox="1"/>
          <p:nvPr/>
        </p:nvSpPr>
        <p:spPr>
          <a:xfrm>
            <a:off x="884167" y="2842434"/>
            <a:ext cx="4383449" cy="984885"/>
          </a:xfrm>
          <a:prstGeom prst="rect">
            <a:avLst/>
          </a:prstGeom>
          <a:noFill/>
        </p:spPr>
        <p:txBody>
          <a:bodyPr wrap="square" rtlCol="0">
            <a:spAutoFit/>
          </a:bodyPr>
          <a:lstStyle/>
          <a:p>
            <a:pPr marL="171450" indent="-171450" algn="l">
              <a:spcAft>
                <a:spcPts val="600"/>
              </a:spcAft>
              <a:buFont typeface="Arial" panose="020B0604020202020204" pitchFamily="34" charset="0"/>
              <a:buChar char="•"/>
            </a:pPr>
            <a:r>
              <a:rPr lang="en-US" sz="1200" i="0" dirty="0">
                <a:effectLst/>
                <a:latin typeface="Quattrocento Sans" panose="020B0502050000020003" pitchFamily="34" charset="0"/>
              </a:rPr>
              <a:t>Enforcing </a:t>
            </a:r>
            <a:r>
              <a:rPr lang="en-US" sz="1200" b="1" i="0" dirty="0">
                <a:effectLst/>
                <a:latin typeface="Quattrocento Sans" panose="020B0502050000020003" pitchFamily="34" charset="0"/>
              </a:rPr>
              <a:t>SAML SSO </a:t>
            </a:r>
            <a:r>
              <a:rPr lang="en-US" sz="1200" i="0" dirty="0">
                <a:effectLst/>
                <a:latin typeface="Quattrocento Sans" panose="020B0502050000020003" pitchFamily="34" charset="0"/>
              </a:rPr>
              <a:t>and </a:t>
            </a:r>
            <a:r>
              <a:rPr lang="en-US" sz="1200" b="1" i="0" dirty="0">
                <a:effectLst/>
                <a:latin typeface="Quattrocento Sans" panose="020B0502050000020003" pitchFamily="34" charset="0"/>
              </a:rPr>
              <a:t>2FA</a:t>
            </a:r>
            <a:r>
              <a:rPr lang="en-US" sz="1200" i="0" dirty="0">
                <a:effectLst/>
                <a:latin typeface="Quattrocento Sans" panose="020B0502050000020003" pitchFamily="34" charset="0"/>
              </a:rPr>
              <a:t> for authentication.</a:t>
            </a:r>
          </a:p>
          <a:p>
            <a:pPr marL="171450" indent="-171450" algn="l">
              <a:spcAft>
                <a:spcPts val="600"/>
              </a:spcAft>
              <a:buFont typeface="Arial" panose="020B0604020202020204" pitchFamily="34" charset="0"/>
              <a:buChar char="•"/>
            </a:pPr>
            <a:r>
              <a:rPr lang="en-US" sz="1200" i="0" dirty="0">
                <a:effectLst/>
                <a:latin typeface="Quattrocento Sans" panose="020B0502050000020003" pitchFamily="34" charset="0"/>
              </a:rPr>
              <a:t>Managing repository visibility (private vs. public).</a:t>
            </a:r>
          </a:p>
          <a:p>
            <a:pPr marL="171450" indent="-171450" algn="l">
              <a:spcAft>
                <a:spcPts val="600"/>
              </a:spcAft>
              <a:buFont typeface="Arial" panose="020B0604020202020204" pitchFamily="34" charset="0"/>
              <a:buChar char="•"/>
            </a:pPr>
            <a:r>
              <a:rPr lang="en-US" sz="1200" i="0" dirty="0">
                <a:effectLst/>
                <a:latin typeface="Quattrocento Sans" panose="020B0502050000020003" pitchFamily="34" charset="0"/>
              </a:rPr>
              <a:t>Defining role-based access controls (RBAC) for users and teams.</a:t>
            </a:r>
          </a:p>
        </p:txBody>
      </p:sp>
      <p:sp>
        <p:nvSpPr>
          <p:cNvPr id="8" name="Rectangle 7">
            <a:extLst>
              <a:ext uri="{FF2B5EF4-FFF2-40B4-BE49-F238E27FC236}">
                <a16:creationId xmlns:a16="http://schemas.microsoft.com/office/drawing/2014/main" id="{24141887-1200-94B1-7B29-56356450B897}"/>
              </a:ext>
            </a:extLst>
          </p:cNvPr>
          <p:cNvSpPr>
            <a:spLocks/>
          </p:cNvSpPr>
          <p:nvPr/>
        </p:nvSpPr>
        <p:spPr>
          <a:xfrm>
            <a:off x="6096000" y="2431941"/>
            <a:ext cx="4863305" cy="154236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Quattrocento Sans" panose="020B0502050000020003" pitchFamily="34" charset="0"/>
            </a:endParaRPr>
          </a:p>
        </p:txBody>
      </p:sp>
      <p:sp>
        <p:nvSpPr>
          <p:cNvPr id="9" name="TextBox 8">
            <a:extLst>
              <a:ext uri="{FF2B5EF4-FFF2-40B4-BE49-F238E27FC236}">
                <a16:creationId xmlns:a16="http://schemas.microsoft.com/office/drawing/2014/main" id="{C6811033-9082-5EDE-0A4E-717C36AE7922}"/>
              </a:ext>
            </a:extLst>
          </p:cNvPr>
          <p:cNvSpPr txBox="1"/>
          <p:nvPr/>
        </p:nvSpPr>
        <p:spPr>
          <a:xfrm>
            <a:off x="6391905" y="2514289"/>
            <a:ext cx="4419353" cy="338554"/>
          </a:xfrm>
          <a:prstGeom prst="rect">
            <a:avLst/>
          </a:prstGeom>
          <a:noFill/>
        </p:spPr>
        <p:txBody>
          <a:bodyPr wrap="square" rtlCol="0">
            <a:spAutoFit/>
          </a:bodyPr>
          <a:lstStyle/>
          <a:p>
            <a:r>
              <a:rPr lang="en-US" sz="1600" b="1" dirty="0">
                <a:latin typeface="Quattrocento Sans" panose="020B0502050000020003" pitchFamily="34" charset="0"/>
                <a:cs typeface="Segoe UI"/>
              </a:rPr>
              <a:t>Compliance &amp; Governance</a:t>
            </a:r>
            <a:endParaRPr lang="en-US" sz="1400" dirty="0">
              <a:latin typeface="Quattrocento Sans" panose="020B0502050000020003" pitchFamily="34" charset="0"/>
              <a:cs typeface="Segoe UI"/>
            </a:endParaRPr>
          </a:p>
        </p:txBody>
      </p:sp>
      <p:sp>
        <p:nvSpPr>
          <p:cNvPr id="10" name="TextBox 9">
            <a:extLst>
              <a:ext uri="{FF2B5EF4-FFF2-40B4-BE49-F238E27FC236}">
                <a16:creationId xmlns:a16="http://schemas.microsoft.com/office/drawing/2014/main" id="{8BC2B215-2BD6-79DD-3A62-44E29B85C368}"/>
              </a:ext>
            </a:extLst>
          </p:cNvPr>
          <p:cNvSpPr txBox="1"/>
          <p:nvPr/>
        </p:nvSpPr>
        <p:spPr>
          <a:xfrm>
            <a:off x="6316896" y="2838410"/>
            <a:ext cx="4494364" cy="984885"/>
          </a:xfrm>
          <a:prstGeom prst="rect">
            <a:avLst/>
          </a:prstGeom>
          <a:noFill/>
        </p:spPr>
        <p:txBody>
          <a:bodyPr wrap="square" rtlCol="0">
            <a:spAutoFit/>
          </a:bodyPr>
          <a:lstStyle/>
          <a:p>
            <a:pPr marL="171450" indent="-171450" algn="l">
              <a:spcAft>
                <a:spcPts val="600"/>
              </a:spcAft>
              <a:buFont typeface="Arial" panose="020B0604020202020204" pitchFamily="34" charset="0"/>
              <a:buChar char="•"/>
            </a:pPr>
            <a:r>
              <a:rPr lang="en-US" sz="1200" i="0" dirty="0">
                <a:effectLst/>
                <a:latin typeface="Quattrocento Sans" panose="020B0502050000020003" pitchFamily="34" charset="0"/>
              </a:rPr>
              <a:t>Enabling </a:t>
            </a:r>
            <a:r>
              <a:rPr lang="en-US" sz="1200" b="1" i="0" dirty="0">
                <a:effectLst/>
                <a:latin typeface="Quattrocento Sans" panose="020B0502050000020003" pitchFamily="34" charset="0"/>
              </a:rPr>
              <a:t>audit logging </a:t>
            </a:r>
            <a:r>
              <a:rPr lang="en-US" sz="1200" i="0" dirty="0">
                <a:effectLst/>
                <a:latin typeface="Quattrocento Sans" panose="020B0502050000020003" pitchFamily="34" charset="0"/>
              </a:rPr>
              <a:t>to track changes and user actions.</a:t>
            </a:r>
          </a:p>
          <a:p>
            <a:pPr marL="171450" indent="-171450" algn="l">
              <a:spcAft>
                <a:spcPts val="600"/>
              </a:spcAft>
              <a:buFont typeface="Arial" panose="020B0604020202020204" pitchFamily="34" charset="0"/>
              <a:buChar char="•"/>
            </a:pPr>
            <a:r>
              <a:rPr lang="en-US" sz="1200" i="0" dirty="0">
                <a:effectLst/>
                <a:latin typeface="Quattrocento Sans" panose="020B0502050000020003" pitchFamily="34" charset="0"/>
              </a:rPr>
              <a:t>Implementing </a:t>
            </a:r>
            <a:r>
              <a:rPr lang="en-US" sz="1200" b="1" i="0" dirty="0">
                <a:effectLst/>
                <a:latin typeface="Quattrocento Sans" panose="020B0502050000020003" pitchFamily="34" charset="0"/>
              </a:rPr>
              <a:t>branch protection </a:t>
            </a:r>
            <a:r>
              <a:rPr lang="en-US" sz="1200" i="0" dirty="0">
                <a:effectLst/>
                <a:latin typeface="Quattrocento Sans" panose="020B0502050000020003" pitchFamily="34" charset="0"/>
              </a:rPr>
              <a:t>rules to enforce code review policies.</a:t>
            </a:r>
          </a:p>
          <a:p>
            <a:pPr marL="171450" indent="-171450" algn="l">
              <a:spcAft>
                <a:spcPts val="600"/>
              </a:spcAft>
              <a:buFont typeface="Arial" panose="020B0604020202020204" pitchFamily="34" charset="0"/>
              <a:buChar char="•"/>
            </a:pPr>
            <a:r>
              <a:rPr lang="en-US" sz="1200" i="0" dirty="0">
                <a:effectLst/>
                <a:latin typeface="Quattrocento Sans" panose="020B0502050000020003" pitchFamily="34" charset="0"/>
              </a:rPr>
              <a:t>Requiring </a:t>
            </a:r>
            <a:r>
              <a:rPr lang="en-US" sz="1200" b="1" i="0" dirty="0">
                <a:effectLst/>
                <a:latin typeface="Quattrocento Sans" panose="020B0502050000020003" pitchFamily="34" charset="0"/>
              </a:rPr>
              <a:t>signed commits </a:t>
            </a:r>
            <a:r>
              <a:rPr lang="en-US" sz="1200" i="0" dirty="0">
                <a:effectLst/>
                <a:latin typeface="Quattrocento Sans" panose="020B0502050000020003" pitchFamily="34" charset="0"/>
              </a:rPr>
              <a:t>to verify the identity of contributors.</a:t>
            </a:r>
          </a:p>
        </p:txBody>
      </p:sp>
      <p:sp>
        <p:nvSpPr>
          <p:cNvPr id="11" name="Rectangle 10">
            <a:extLst>
              <a:ext uri="{FF2B5EF4-FFF2-40B4-BE49-F238E27FC236}">
                <a16:creationId xmlns:a16="http://schemas.microsoft.com/office/drawing/2014/main" id="{801823D5-87EF-5956-6EA1-94A270AE5A16}"/>
              </a:ext>
            </a:extLst>
          </p:cNvPr>
          <p:cNvSpPr>
            <a:spLocks/>
          </p:cNvSpPr>
          <p:nvPr/>
        </p:nvSpPr>
        <p:spPr>
          <a:xfrm>
            <a:off x="588260" y="4339750"/>
            <a:ext cx="4863305" cy="154237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Quattrocento Sans" panose="020B0502050000020003" pitchFamily="34" charset="0"/>
            </a:endParaRPr>
          </a:p>
        </p:txBody>
      </p:sp>
      <p:sp>
        <p:nvSpPr>
          <p:cNvPr id="12" name="TextBox 11">
            <a:extLst>
              <a:ext uri="{FF2B5EF4-FFF2-40B4-BE49-F238E27FC236}">
                <a16:creationId xmlns:a16="http://schemas.microsoft.com/office/drawing/2014/main" id="{4CDA31D9-70E8-6B6D-2200-196E953F2128}"/>
              </a:ext>
            </a:extLst>
          </p:cNvPr>
          <p:cNvSpPr txBox="1"/>
          <p:nvPr/>
        </p:nvSpPr>
        <p:spPr>
          <a:xfrm>
            <a:off x="905256" y="4474874"/>
            <a:ext cx="4459528" cy="338554"/>
          </a:xfrm>
          <a:prstGeom prst="rect">
            <a:avLst/>
          </a:prstGeom>
          <a:noFill/>
        </p:spPr>
        <p:txBody>
          <a:bodyPr wrap="square" rtlCol="0">
            <a:spAutoFit/>
          </a:bodyPr>
          <a:lstStyle/>
          <a:p>
            <a:r>
              <a:rPr lang="en-US" sz="1600" b="1" dirty="0">
                <a:latin typeface="Quattrocento Sans" panose="020B0502050000020003" pitchFamily="34" charset="0"/>
                <a:cs typeface="Segoe UI"/>
              </a:rPr>
              <a:t>Development Workflow &amp; Automation</a:t>
            </a:r>
            <a:endParaRPr lang="en-US" sz="1400" dirty="0">
              <a:latin typeface="Quattrocento Sans" panose="020B0502050000020003" pitchFamily="34" charset="0"/>
              <a:cs typeface="Segoe UI"/>
            </a:endParaRPr>
          </a:p>
        </p:txBody>
      </p:sp>
      <p:sp>
        <p:nvSpPr>
          <p:cNvPr id="13" name="TextBox 12">
            <a:extLst>
              <a:ext uri="{FF2B5EF4-FFF2-40B4-BE49-F238E27FC236}">
                <a16:creationId xmlns:a16="http://schemas.microsoft.com/office/drawing/2014/main" id="{754533FD-AFFD-9A24-4CE3-CD69195869FD}"/>
              </a:ext>
            </a:extLst>
          </p:cNvPr>
          <p:cNvSpPr txBox="1"/>
          <p:nvPr/>
        </p:nvSpPr>
        <p:spPr>
          <a:xfrm>
            <a:off x="884167" y="4844206"/>
            <a:ext cx="4384518" cy="984885"/>
          </a:xfrm>
          <a:prstGeom prst="rect">
            <a:avLst/>
          </a:prstGeom>
          <a:noFill/>
        </p:spPr>
        <p:txBody>
          <a:bodyPr wrap="square" rtlCol="0">
            <a:spAutoFit/>
          </a:bodyPr>
          <a:lstStyle/>
          <a:p>
            <a:pPr marL="171450" indent="-171450" algn="l">
              <a:spcAft>
                <a:spcPts val="600"/>
              </a:spcAft>
              <a:buFont typeface="Arial" panose="020B0604020202020204" pitchFamily="34" charset="0"/>
              <a:buChar char="•"/>
            </a:pPr>
            <a:r>
              <a:rPr lang="en-US" sz="1200" i="0" dirty="0">
                <a:effectLst/>
                <a:latin typeface="Quattrocento Sans" panose="020B0502050000020003" pitchFamily="34" charset="0"/>
              </a:rPr>
              <a:t>Enforcing </a:t>
            </a:r>
            <a:r>
              <a:rPr lang="en-US" sz="1200" b="1" i="0" dirty="0">
                <a:effectLst/>
                <a:latin typeface="Quattrocento Sans" panose="020B0502050000020003" pitchFamily="34" charset="0"/>
              </a:rPr>
              <a:t>pull request approvals </a:t>
            </a:r>
            <a:r>
              <a:rPr lang="en-US" sz="1200" i="0" dirty="0">
                <a:effectLst/>
                <a:latin typeface="Quattrocento Sans" panose="020B0502050000020003" pitchFamily="34" charset="0"/>
              </a:rPr>
              <a:t>before merging.</a:t>
            </a:r>
          </a:p>
          <a:p>
            <a:pPr marL="171450" indent="-171450" algn="l">
              <a:spcAft>
                <a:spcPts val="600"/>
              </a:spcAft>
              <a:buFont typeface="Arial" panose="020B0604020202020204" pitchFamily="34" charset="0"/>
              <a:buChar char="•"/>
            </a:pPr>
            <a:r>
              <a:rPr lang="en-US" sz="1200" i="0" dirty="0">
                <a:effectLst/>
                <a:latin typeface="Quattrocento Sans" panose="020B0502050000020003" pitchFamily="34" charset="0"/>
              </a:rPr>
              <a:t>Using </a:t>
            </a:r>
            <a:r>
              <a:rPr lang="en-US" sz="1200" b="1" i="0" dirty="0">
                <a:effectLst/>
                <a:latin typeface="Quattrocento Sans" panose="020B0502050000020003" pitchFamily="34" charset="0"/>
              </a:rPr>
              <a:t>security rulesets </a:t>
            </a:r>
            <a:r>
              <a:rPr lang="en-US" sz="1200" i="0" dirty="0">
                <a:effectLst/>
                <a:latin typeface="Quattrocento Sans" panose="020B0502050000020003" pitchFamily="34" charset="0"/>
              </a:rPr>
              <a:t>to ensure best practices for secure coding.</a:t>
            </a:r>
          </a:p>
          <a:p>
            <a:pPr marL="171450" indent="-171450" algn="l">
              <a:spcAft>
                <a:spcPts val="600"/>
              </a:spcAft>
              <a:buFont typeface="Arial" panose="020B0604020202020204" pitchFamily="34" charset="0"/>
              <a:buChar char="•"/>
            </a:pPr>
            <a:r>
              <a:rPr lang="en-US" sz="1200" i="0" dirty="0">
                <a:effectLst/>
                <a:latin typeface="Quattrocento Sans" panose="020B0502050000020003" pitchFamily="34" charset="0"/>
              </a:rPr>
              <a:t>Managing CI/CD pipelines using </a:t>
            </a:r>
            <a:r>
              <a:rPr lang="en-US" sz="1200" b="1" i="0" dirty="0">
                <a:effectLst/>
                <a:latin typeface="Quattrocento Sans" panose="020B0502050000020003" pitchFamily="34" charset="0"/>
              </a:rPr>
              <a:t>GitHub Actions policies</a:t>
            </a:r>
            <a:r>
              <a:rPr lang="en-US" sz="1200" i="0" dirty="0">
                <a:effectLst/>
                <a:latin typeface="Quattrocento Sans" panose="020B0502050000020003" pitchFamily="34" charset="0"/>
              </a:rPr>
              <a:t>.</a:t>
            </a:r>
          </a:p>
        </p:txBody>
      </p:sp>
      <p:sp>
        <p:nvSpPr>
          <p:cNvPr id="14" name="Rectangle 13">
            <a:extLst>
              <a:ext uri="{FF2B5EF4-FFF2-40B4-BE49-F238E27FC236}">
                <a16:creationId xmlns:a16="http://schemas.microsoft.com/office/drawing/2014/main" id="{45E54BB1-78BE-1E0C-3194-840130BFA8E8}"/>
              </a:ext>
            </a:extLst>
          </p:cNvPr>
          <p:cNvSpPr>
            <a:spLocks/>
          </p:cNvSpPr>
          <p:nvPr/>
        </p:nvSpPr>
        <p:spPr>
          <a:xfrm>
            <a:off x="6095999" y="4339750"/>
            <a:ext cx="4863305" cy="154237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Quattrocento Sans" panose="020B0502050000020003" pitchFamily="34" charset="0"/>
            </a:endParaRPr>
          </a:p>
        </p:txBody>
      </p:sp>
      <p:sp>
        <p:nvSpPr>
          <p:cNvPr id="15" name="TextBox 14">
            <a:extLst>
              <a:ext uri="{FF2B5EF4-FFF2-40B4-BE49-F238E27FC236}">
                <a16:creationId xmlns:a16="http://schemas.microsoft.com/office/drawing/2014/main" id="{FFFA57A5-5A5E-32E2-DAFE-2EC85C1FE312}"/>
              </a:ext>
            </a:extLst>
          </p:cNvPr>
          <p:cNvSpPr txBox="1"/>
          <p:nvPr/>
        </p:nvSpPr>
        <p:spPr>
          <a:xfrm>
            <a:off x="6316896" y="4474874"/>
            <a:ext cx="3815094" cy="338554"/>
          </a:xfrm>
          <a:prstGeom prst="rect">
            <a:avLst/>
          </a:prstGeom>
          <a:noFill/>
        </p:spPr>
        <p:txBody>
          <a:bodyPr wrap="square" rtlCol="0">
            <a:spAutoFit/>
          </a:bodyPr>
          <a:lstStyle/>
          <a:p>
            <a:r>
              <a:rPr lang="en-US" sz="1600" b="1" dirty="0">
                <a:latin typeface="Quattrocento Sans" panose="020B0502050000020003" pitchFamily="34" charset="0"/>
                <a:cs typeface="Segoe UI"/>
              </a:rPr>
              <a:t>Code &amp; Dependency Security</a:t>
            </a:r>
            <a:endParaRPr lang="en-US" sz="1400" dirty="0">
              <a:latin typeface="Quattrocento Sans" panose="020B0502050000020003" pitchFamily="34" charset="0"/>
              <a:cs typeface="Segoe UI"/>
            </a:endParaRPr>
          </a:p>
        </p:txBody>
      </p:sp>
      <p:sp>
        <p:nvSpPr>
          <p:cNvPr id="16" name="TextBox 15">
            <a:extLst>
              <a:ext uri="{FF2B5EF4-FFF2-40B4-BE49-F238E27FC236}">
                <a16:creationId xmlns:a16="http://schemas.microsoft.com/office/drawing/2014/main" id="{A660B146-F63F-B4B6-EFB3-B6A6AD42E5C4}"/>
              </a:ext>
            </a:extLst>
          </p:cNvPr>
          <p:cNvSpPr txBox="1"/>
          <p:nvPr/>
        </p:nvSpPr>
        <p:spPr>
          <a:xfrm>
            <a:off x="6332656" y="4844206"/>
            <a:ext cx="4494364" cy="800219"/>
          </a:xfrm>
          <a:prstGeom prst="rect">
            <a:avLst/>
          </a:prstGeom>
          <a:noFill/>
        </p:spPr>
        <p:txBody>
          <a:bodyPr wrap="square" rtlCol="0">
            <a:spAutoFit/>
          </a:bodyPr>
          <a:lstStyle/>
          <a:p>
            <a:pPr marL="171450" indent="-171450" algn="l">
              <a:spcAft>
                <a:spcPts val="600"/>
              </a:spcAft>
              <a:buFont typeface="Arial" panose="020B0604020202020204" pitchFamily="34" charset="0"/>
              <a:buChar char="•"/>
            </a:pPr>
            <a:r>
              <a:rPr lang="en-US" sz="1200" i="0" dirty="0">
                <a:effectLst/>
                <a:latin typeface="Quattrocento Sans" panose="020B0502050000020003" pitchFamily="34" charset="0"/>
              </a:rPr>
              <a:t>Enforcing </a:t>
            </a:r>
            <a:r>
              <a:rPr lang="en-US" sz="1200" b="1" i="0" dirty="0">
                <a:effectLst/>
                <a:latin typeface="Quattrocento Sans" panose="020B0502050000020003" pitchFamily="34" charset="0"/>
              </a:rPr>
              <a:t>code scanning </a:t>
            </a:r>
            <a:r>
              <a:rPr lang="en-US" sz="1200" i="0" dirty="0">
                <a:effectLst/>
                <a:latin typeface="Quattrocento Sans" panose="020B0502050000020003" pitchFamily="34" charset="0"/>
              </a:rPr>
              <a:t>and </a:t>
            </a:r>
            <a:r>
              <a:rPr lang="en-US" sz="1200" b="1" i="0" dirty="0">
                <a:effectLst/>
                <a:latin typeface="Quattrocento Sans" panose="020B0502050000020003" pitchFamily="34" charset="0"/>
              </a:rPr>
              <a:t>secret scanning</a:t>
            </a:r>
            <a:r>
              <a:rPr lang="en-US" sz="1200" i="0" dirty="0">
                <a:effectLst/>
                <a:latin typeface="Quattrocento Sans" panose="020B0502050000020003" pitchFamily="34" charset="0"/>
              </a:rPr>
              <a:t>.</a:t>
            </a:r>
          </a:p>
          <a:p>
            <a:pPr marL="171450" indent="-171450" algn="l">
              <a:spcAft>
                <a:spcPts val="600"/>
              </a:spcAft>
              <a:buFont typeface="Arial" panose="020B0604020202020204" pitchFamily="34" charset="0"/>
              <a:buChar char="•"/>
            </a:pPr>
            <a:r>
              <a:rPr lang="en-US" sz="1200" i="0" dirty="0">
                <a:effectLst/>
                <a:latin typeface="Quattrocento Sans" panose="020B0502050000020003" pitchFamily="34" charset="0"/>
              </a:rPr>
              <a:t>Using </a:t>
            </a:r>
            <a:r>
              <a:rPr lang="en-US" sz="1200" b="1" i="0" dirty="0" err="1">
                <a:effectLst/>
                <a:latin typeface="Quattrocento Sans" panose="020B0502050000020003" pitchFamily="34" charset="0"/>
              </a:rPr>
              <a:t>Dependabot</a:t>
            </a:r>
            <a:r>
              <a:rPr lang="en-US" sz="1200" i="0" dirty="0">
                <a:effectLst/>
                <a:latin typeface="Quattrocento Sans" panose="020B0502050000020003" pitchFamily="34" charset="0"/>
              </a:rPr>
              <a:t> for dependency management.</a:t>
            </a:r>
          </a:p>
          <a:p>
            <a:pPr marL="171450" indent="-171450" algn="l">
              <a:spcAft>
                <a:spcPts val="600"/>
              </a:spcAft>
              <a:buFont typeface="Arial" panose="020B0604020202020204" pitchFamily="34" charset="0"/>
              <a:buChar char="•"/>
            </a:pPr>
            <a:r>
              <a:rPr lang="en-US" sz="1200" i="0" dirty="0">
                <a:effectLst/>
                <a:latin typeface="Quattrocento Sans" panose="020B0502050000020003" pitchFamily="34" charset="0"/>
              </a:rPr>
              <a:t>Restricting the use of </a:t>
            </a:r>
            <a:r>
              <a:rPr lang="en-US" sz="1200" b="1" i="0" dirty="0">
                <a:effectLst/>
                <a:latin typeface="Quattrocento Sans" panose="020B0502050000020003" pitchFamily="34" charset="0"/>
              </a:rPr>
              <a:t>third-party GitHub Actions</a:t>
            </a:r>
            <a:r>
              <a:rPr lang="en-US" sz="1200" i="0" dirty="0">
                <a:effectLst/>
                <a:latin typeface="Quattrocento Sans" panose="020B0502050000020003" pitchFamily="34" charset="0"/>
              </a:rPr>
              <a:t>.</a:t>
            </a:r>
          </a:p>
        </p:txBody>
      </p:sp>
      <p:sp>
        <p:nvSpPr>
          <p:cNvPr id="19" name="Oval 18">
            <a:extLst>
              <a:ext uri="{FF2B5EF4-FFF2-40B4-BE49-F238E27FC236}">
                <a16:creationId xmlns:a16="http://schemas.microsoft.com/office/drawing/2014/main" id="{AE5847F1-B608-5199-1AF5-EDE98E8721A0}"/>
              </a:ext>
            </a:extLst>
          </p:cNvPr>
          <p:cNvSpPr/>
          <p:nvPr/>
        </p:nvSpPr>
        <p:spPr>
          <a:xfrm>
            <a:off x="49747" y="2902535"/>
            <a:ext cx="905256" cy="777240"/>
          </a:xfrm>
          <a:prstGeom prst="ellipse">
            <a:avLst/>
          </a:prstGeom>
          <a:solidFill>
            <a:srgbClr val="F4F4F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Quattrocento Sans" panose="020B0502050000020003" pitchFamily="34" charset="0"/>
            </a:endParaRPr>
          </a:p>
        </p:txBody>
      </p:sp>
      <p:sp>
        <p:nvSpPr>
          <p:cNvPr id="20" name="Oval 19">
            <a:extLst>
              <a:ext uri="{FF2B5EF4-FFF2-40B4-BE49-F238E27FC236}">
                <a16:creationId xmlns:a16="http://schemas.microsoft.com/office/drawing/2014/main" id="{392D6C7E-A321-CDF3-0B2A-65E2A6F15E0E}"/>
              </a:ext>
            </a:extLst>
          </p:cNvPr>
          <p:cNvSpPr/>
          <p:nvPr/>
        </p:nvSpPr>
        <p:spPr>
          <a:xfrm>
            <a:off x="9216" y="4832272"/>
            <a:ext cx="905256" cy="777240"/>
          </a:xfrm>
          <a:prstGeom prst="ellipse">
            <a:avLst/>
          </a:prstGeom>
          <a:solidFill>
            <a:srgbClr val="F4F4F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Quattrocento Sans" panose="020B0502050000020003" pitchFamily="34" charset="0"/>
            </a:endParaRPr>
          </a:p>
        </p:txBody>
      </p:sp>
      <p:sp>
        <p:nvSpPr>
          <p:cNvPr id="21" name="Oval 20">
            <a:extLst>
              <a:ext uri="{FF2B5EF4-FFF2-40B4-BE49-F238E27FC236}">
                <a16:creationId xmlns:a16="http://schemas.microsoft.com/office/drawing/2014/main" id="{0E3FB443-43B8-0FC9-FCDF-2A1782AA5036}"/>
              </a:ext>
            </a:extLst>
          </p:cNvPr>
          <p:cNvSpPr/>
          <p:nvPr/>
        </p:nvSpPr>
        <p:spPr>
          <a:xfrm>
            <a:off x="5477787" y="2838410"/>
            <a:ext cx="905256" cy="777240"/>
          </a:xfrm>
          <a:prstGeom prst="ellipse">
            <a:avLst/>
          </a:prstGeom>
          <a:solidFill>
            <a:srgbClr val="F4F4F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Quattrocento Sans" panose="020B0502050000020003" pitchFamily="34" charset="0"/>
            </a:endParaRPr>
          </a:p>
        </p:txBody>
      </p:sp>
      <p:sp>
        <p:nvSpPr>
          <p:cNvPr id="22" name="Oval 21">
            <a:extLst>
              <a:ext uri="{FF2B5EF4-FFF2-40B4-BE49-F238E27FC236}">
                <a16:creationId xmlns:a16="http://schemas.microsoft.com/office/drawing/2014/main" id="{9EC52D7A-0210-D40B-0258-C40F187FE1F7}"/>
              </a:ext>
            </a:extLst>
          </p:cNvPr>
          <p:cNvSpPr/>
          <p:nvPr/>
        </p:nvSpPr>
        <p:spPr>
          <a:xfrm>
            <a:off x="5477787" y="4722315"/>
            <a:ext cx="905256" cy="777240"/>
          </a:xfrm>
          <a:prstGeom prst="ellipse">
            <a:avLst/>
          </a:prstGeom>
          <a:solidFill>
            <a:srgbClr val="F4F4F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Quattrocento Sans" panose="020B0502050000020003" pitchFamily="34" charset="0"/>
            </a:endParaRPr>
          </a:p>
        </p:txBody>
      </p:sp>
      <p:sp>
        <p:nvSpPr>
          <p:cNvPr id="3" name="Footer Placeholder 2">
            <a:extLst>
              <a:ext uri="{FF2B5EF4-FFF2-40B4-BE49-F238E27FC236}">
                <a16:creationId xmlns:a16="http://schemas.microsoft.com/office/drawing/2014/main" id="{E273CA05-D43F-CF06-78EC-54678ADFDA52}"/>
              </a:ext>
            </a:extLst>
          </p:cNvPr>
          <p:cNvSpPr>
            <a:spLocks noGrp="1"/>
          </p:cNvSpPr>
          <p:nvPr>
            <p:ph type="ftr" sz="quarter" idx="3"/>
          </p:nvPr>
        </p:nvSpPr>
        <p:spPr/>
        <p:txBody>
          <a:bodyPr/>
          <a:lstStyle/>
          <a:p>
            <a:pPr defTabSz="914367">
              <a:defRPr/>
            </a:pPr>
            <a:r>
              <a:rPr lang="en-US">
                <a:solidFill>
                  <a:srgbClr val="000000"/>
                </a:solidFill>
              </a:rPr>
              <a:t>© Copyright Microsoft Corporation. All rights reserved.</a:t>
            </a:r>
            <a:endParaRPr lang="en-US" dirty="0">
              <a:solidFill>
                <a:srgbClr val="000000"/>
              </a:solidFill>
            </a:endParaRPr>
          </a:p>
        </p:txBody>
      </p:sp>
      <p:sp>
        <p:nvSpPr>
          <p:cNvPr id="4" name="TextBox 3">
            <a:extLst>
              <a:ext uri="{FF2B5EF4-FFF2-40B4-BE49-F238E27FC236}">
                <a16:creationId xmlns:a16="http://schemas.microsoft.com/office/drawing/2014/main" id="{26810D42-5353-584A-A12B-46D0F88FF5D4}"/>
              </a:ext>
            </a:extLst>
          </p:cNvPr>
          <p:cNvSpPr txBox="1"/>
          <p:nvPr/>
        </p:nvSpPr>
        <p:spPr>
          <a:xfrm>
            <a:off x="588260" y="935724"/>
            <a:ext cx="10403755" cy="1200329"/>
          </a:xfrm>
          <a:prstGeom prst="rect">
            <a:avLst/>
          </a:prstGeom>
          <a:noFill/>
        </p:spPr>
        <p:txBody>
          <a:bodyPr wrap="square">
            <a:spAutoFit/>
          </a:bodyPr>
          <a:lstStyle/>
          <a:p>
            <a:r>
              <a:rPr lang="en-US" b="1" dirty="0">
                <a:latin typeface="Quattrocento Sans" panose="020B0502050000020003" pitchFamily="34" charset="0"/>
              </a:rPr>
              <a:t>Organization policies </a:t>
            </a:r>
            <a:r>
              <a:rPr lang="en-US" dirty="0">
                <a:latin typeface="Quattrocento Sans" panose="020B0502050000020003" pitchFamily="34" charset="0"/>
              </a:rPr>
              <a:t>are a set of rules and configurations that define how users, teams, and repositories within an enterprise or organization must operate to ensure security, compliance, and efficiency. These policies enforce governance, access control, and development workflows, ensuring consistency across all projects. Check out these </a:t>
            </a:r>
            <a:r>
              <a:rPr lang="en-US" b="1" dirty="0">
                <a:latin typeface="Quattrocento Sans" panose="020B0502050000020003" pitchFamily="34" charset="0"/>
              </a:rPr>
              <a:t>Key Aspects of Organization Policies</a:t>
            </a:r>
            <a:r>
              <a:rPr lang="en-US" dirty="0">
                <a:latin typeface="Quattrocento Sans" panose="020B0502050000020003" pitchFamily="34" charset="0"/>
              </a:rPr>
              <a:t>:</a:t>
            </a:r>
          </a:p>
        </p:txBody>
      </p:sp>
      <p:pic>
        <p:nvPicPr>
          <p:cNvPr id="24" name="Graphic 23" descr="Eye Scan outline">
            <a:extLst>
              <a:ext uri="{FF2B5EF4-FFF2-40B4-BE49-F238E27FC236}">
                <a16:creationId xmlns:a16="http://schemas.microsoft.com/office/drawing/2014/main" id="{98D7CDB6-C879-8600-D72D-BC8262C449F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747472" y="4813428"/>
            <a:ext cx="611376" cy="611376"/>
          </a:xfrm>
          <a:prstGeom prst="rect">
            <a:avLst/>
          </a:prstGeom>
        </p:spPr>
      </p:pic>
      <p:pic>
        <p:nvPicPr>
          <p:cNvPr id="28" name="Graphic 27" descr="Lock outline">
            <a:extLst>
              <a:ext uri="{FF2B5EF4-FFF2-40B4-BE49-F238E27FC236}">
                <a16:creationId xmlns:a16="http://schemas.microsoft.com/office/drawing/2014/main" id="{0E174201-F88A-76F7-C770-D974074ACB8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43627" y="2981562"/>
            <a:ext cx="611376" cy="611376"/>
          </a:xfrm>
          <a:prstGeom prst="rect">
            <a:avLst/>
          </a:prstGeom>
        </p:spPr>
      </p:pic>
      <p:pic>
        <p:nvPicPr>
          <p:cNvPr id="31" name="Graphic 30" descr="Workflow outline">
            <a:extLst>
              <a:ext uri="{FF2B5EF4-FFF2-40B4-BE49-F238E27FC236}">
                <a16:creationId xmlns:a16="http://schemas.microsoft.com/office/drawing/2014/main" id="{CF315F6C-B4E4-DD2F-6311-037A84D2D3E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03096" y="4915204"/>
            <a:ext cx="611376" cy="611376"/>
          </a:xfrm>
          <a:prstGeom prst="rect">
            <a:avLst/>
          </a:prstGeom>
        </p:spPr>
      </p:pic>
      <p:pic>
        <p:nvPicPr>
          <p:cNvPr id="33" name="Graphic 32" descr="Badge Tick outline">
            <a:extLst>
              <a:ext uri="{FF2B5EF4-FFF2-40B4-BE49-F238E27FC236}">
                <a16:creationId xmlns:a16="http://schemas.microsoft.com/office/drawing/2014/main" id="{114CC2B0-E8F8-9422-FFFA-9D4F5885F51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808267" y="2912595"/>
            <a:ext cx="611376" cy="611376"/>
          </a:xfrm>
          <a:prstGeom prst="rect">
            <a:avLst/>
          </a:prstGeom>
        </p:spPr>
      </p:pic>
    </p:spTree>
    <p:extLst>
      <p:ext uri="{BB962C8B-B14F-4D97-AF65-F5344CB8AC3E}">
        <p14:creationId xmlns:p14="http://schemas.microsoft.com/office/powerpoint/2010/main" val="9229332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46427" y="367781"/>
            <a:ext cx="8193024" cy="492443"/>
          </a:xfrm>
        </p:spPr>
        <p:txBody>
          <a:bodyPr>
            <a:normAutofit fontScale="90000"/>
          </a:bodyPr>
          <a:lstStyle/>
          <a:p>
            <a:r>
              <a:rPr lang="en-US" sz="3200" dirty="0">
                <a:latin typeface="Quattrocento Sans" panose="020B0502050000020003" pitchFamily="34" charset="0"/>
              </a:rPr>
              <a:t>Create and manage repository rulesets</a:t>
            </a:r>
          </a:p>
        </p:txBody>
      </p:sp>
      <p:sp>
        <p:nvSpPr>
          <p:cNvPr id="39" name="Text Placeholder 2">
            <a:extLst>
              <a:ext uri="{FF2B5EF4-FFF2-40B4-BE49-F238E27FC236}">
                <a16:creationId xmlns:a16="http://schemas.microsoft.com/office/drawing/2014/main" id="{4E70BA97-F389-31EB-D663-D113F6902DBC}"/>
              </a:ext>
            </a:extLst>
          </p:cNvPr>
          <p:cNvSpPr txBox="1">
            <a:spLocks/>
          </p:cNvSpPr>
          <p:nvPr/>
        </p:nvSpPr>
        <p:spPr>
          <a:xfrm>
            <a:off x="666586" y="2432692"/>
            <a:ext cx="10384538" cy="492442"/>
          </a:xfrm>
          <a:prstGeom prst="rect">
            <a:avLst/>
          </a:prstGeom>
        </p:spPr>
        <p:txBody>
          <a:bodyPr lIns="0" tIns="0" rIns="0" bIns="0" anchor="ctr">
            <a:no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dirty="0">
                <a:latin typeface="Quattrocento Sans" panose="020B0502050000020003" pitchFamily="34" charset="0"/>
              </a:rPr>
              <a:t>In this unit, you’ll learn how to create and manage rulesets, and understand the advantages they offer over traditional protection rules.</a:t>
            </a:r>
          </a:p>
          <a:p>
            <a:pPr marL="0" indent="0">
              <a:buNone/>
            </a:pPr>
            <a:endParaRPr lang="en-US" sz="2400" dirty="0">
              <a:latin typeface="Quattrocento Sans" panose="020B0502050000020003" pitchFamily="34" charset="0"/>
            </a:endParaRPr>
          </a:p>
          <a:p>
            <a:pPr marL="0" indent="0">
              <a:buNone/>
            </a:pPr>
            <a:r>
              <a:rPr lang="en-US" sz="2400" dirty="0">
                <a:latin typeface="Quattrocento Sans" panose="020B0502050000020003" pitchFamily="34" charset="0"/>
              </a:rPr>
              <a:t>As a GitHub administrator, you need granular control over who can push, delete, or rename branches and tags. </a:t>
            </a:r>
            <a:r>
              <a:rPr lang="en-US" sz="2400" b="1" dirty="0">
                <a:latin typeface="Quattrocento Sans" panose="020B0502050000020003" pitchFamily="34" charset="0"/>
              </a:rPr>
              <a:t>Repository rulesets </a:t>
            </a:r>
            <a:r>
              <a:rPr lang="en-US" sz="2400" dirty="0">
                <a:latin typeface="Quattrocento Sans" panose="020B0502050000020003" pitchFamily="34" charset="0"/>
              </a:rPr>
              <a:t>let you bundle multiple rules under a single name, apply them to selected branches or tags, and toggle them on or off without deleting them. They complement existing branch- and tag-protection rules, giving you a unified, layered approach to repository security.</a:t>
            </a:r>
          </a:p>
        </p:txBody>
      </p:sp>
      <p:sp>
        <p:nvSpPr>
          <p:cNvPr id="2" name="Footer Placeholder 1">
            <a:extLst>
              <a:ext uri="{FF2B5EF4-FFF2-40B4-BE49-F238E27FC236}">
                <a16:creationId xmlns:a16="http://schemas.microsoft.com/office/drawing/2014/main" id="{71335FDC-13B9-9A8F-7385-7C64917E6D31}"/>
              </a:ext>
            </a:extLst>
          </p:cNvPr>
          <p:cNvSpPr>
            <a:spLocks noGrp="1"/>
          </p:cNvSpPr>
          <p:nvPr>
            <p:ph type="ftr" sz="quarter" idx="3"/>
          </p:nvPr>
        </p:nvSpPr>
        <p:spPr/>
        <p:txBody>
          <a:bodyPr/>
          <a:lstStyle/>
          <a:p>
            <a:pPr defTabSz="914367">
              <a:defRPr/>
            </a:pPr>
            <a:r>
              <a:rPr lang="en-US">
                <a:solidFill>
                  <a:srgbClr val="000000"/>
                </a:solidFill>
              </a:rPr>
              <a:t>© Copyright Microsoft Corporation. All rights reserved.</a:t>
            </a:r>
            <a:endParaRPr lang="en-US" dirty="0">
              <a:solidFill>
                <a:srgbClr val="000000"/>
              </a:solidFill>
            </a:endParaRPr>
          </a:p>
        </p:txBody>
      </p:sp>
    </p:spTree>
    <p:extLst>
      <p:ext uri="{BB962C8B-B14F-4D97-AF65-F5344CB8AC3E}">
        <p14:creationId xmlns:p14="http://schemas.microsoft.com/office/powerpoint/2010/main" val="34987232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410F1B-D5C6-486B-3CB9-B2DF03CEBD5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47B49B-0FCF-A745-9D78-4EED8A4CB9DD}"/>
              </a:ext>
            </a:extLst>
          </p:cNvPr>
          <p:cNvSpPr>
            <a:spLocks noGrp="1"/>
          </p:cNvSpPr>
          <p:nvPr>
            <p:ph type="title"/>
          </p:nvPr>
        </p:nvSpPr>
        <p:spPr>
          <a:xfrm>
            <a:off x="481121" y="591772"/>
            <a:ext cx="10516703" cy="307777"/>
          </a:xfrm>
        </p:spPr>
        <p:txBody>
          <a:bodyPr>
            <a:normAutofit fontScale="90000"/>
          </a:bodyPr>
          <a:lstStyle/>
          <a:p>
            <a:r>
              <a:rPr lang="en-US" sz="3200" dirty="0">
                <a:latin typeface="Quattrocento Sans" panose="020B0502050000020003" pitchFamily="34" charset="0"/>
              </a:rPr>
              <a:t>What are repository Rulesets?</a:t>
            </a:r>
          </a:p>
        </p:txBody>
      </p:sp>
      <p:sp>
        <p:nvSpPr>
          <p:cNvPr id="19" name="TextBox 18">
            <a:extLst>
              <a:ext uri="{FF2B5EF4-FFF2-40B4-BE49-F238E27FC236}">
                <a16:creationId xmlns:a16="http://schemas.microsoft.com/office/drawing/2014/main" id="{2E4A5E93-AC7A-9C24-8959-C13F3C1F0CF8}"/>
              </a:ext>
            </a:extLst>
          </p:cNvPr>
          <p:cNvSpPr txBox="1"/>
          <p:nvPr/>
        </p:nvSpPr>
        <p:spPr>
          <a:xfrm>
            <a:off x="533994" y="1022569"/>
            <a:ext cx="10403755" cy="369332"/>
          </a:xfrm>
          <a:prstGeom prst="rect">
            <a:avLst/>
          </a:prstGeom>
          <a:noFill/>
        </p:spPr>
        <p:txBody>
          <a:bodyPr wrap="square">
            <a:spAutoFit/>
          </a:bodyPr>
          <a:lstStyle/>
          <a:p>
            <a:r>
              <a:rPr lang="en-US" dirty="0">
                <a:latin typeface="Quattrocento Sans" panose="020B0502050000020003" pitchFamily="34" charset="0"/>
              </a:rPr>
              <a:t>A ruleset is a named collection of rules that apply to one or more branches or tags in your repository.</a:t>
            </a:r>
          </a:p>
        </p:txBody>
      </p:sp>
      <p:sp>
        <p:nvSpPr>
          <p:cNvPr id="9" name="Rectangle 8">
            <a:extLst>
              <a:ext uri="{FF2B5EF4-FFF2-40B4-BE49-F238E27FC236}">
                <a16:creationId xmlns:a16="http://schemas.microsoft.com/office/drawing/2014/main" id="{413D2103-2C97-2DBC-43AA-3494CD1262C7}"/>
              </a:ext>
            </a:extLst>
          </p:cNvPr>
          <p:cNvSpPr/>
          <p:nvPr/>
        </p:nvSpPr>
        <p:spPr>
          <a:xfrm>
            <a:off x="2071768" y="1957770"/>
            <a:ext cx="880014" cy="64922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Quattrocento Sans" panose="020B0502050000020003" pitchFamily="34" charset="0"/>
            </a:endParaRPr>
          </a:p>
        </p:txBody>
      </p:sp>
      <p:sp>
        <p:nvSpPr>
          <p:cNvPr id="12" name="Rectangle 11">
            <a:extLst>
              <a:ext uri="{FF2B5EF4-FFF2-40B4-BE49-F238E27FC236}">
                <a16:creationId xmlns:a16="http://schemas.microsoft.com/office/drawing/2014/main" id="{F434E8D8-402B-9864-D58F-DA18251DF25E}"/>
              </a:ext>
            </a:extLst>
          </p:cNvPr>
          <p:cNvSpPr>
            <a:spLocks/>
          </p:cNvSpPr>
          <p:nvPr/>
        </p:nvSpPr>
        <p:spPr>
          <a:xfrm>
            <a:off x="973279" y="2657638"/>
            <a:ext cx="3076996" cy="1593369"/>
          </a:xfrm>
          <a:prstGeom prst="rect">
            <a:avLst/>
          </a:prstGeom>
          <a:solidFill>
            <a:srgbClr val="F4F4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Quattrocento Sans" panose="020B0502050000020003" pitchFamily="34" charset="0"/>
            </a:endParaRPr>
          </a:p>
        </p:txBody>
      </p:sp>
      <p:sp>
        <p:nvSpPr>
          <p:cNvPr id="13" name="TextBox 12">
            <a:extLst>
              <a:ext uri="{FF2B5EF4-FFF2-40B4-BE49-F238E27FC236}">
                <a16:creationId xmlns:a16="http://schemas.microsoft.com/office/drawing/2014/main" id="{1851AE00-0FF8-8A51-3EB7-117E591F2211}"/>
              </a:ext>
            </a:extLst>
          </p:cNvPr>
          <p:cNvSpPr txBox="1"/>
          <p:nvPr/>
        </p:nvSpPr>
        <p:spPr>
          <a:xfrm>
            <a:off x="1194175" y="2871141"/>
            <a:ext cx="2856100" cy="369332"/>
          </a:xfrm>
          <a:prstGeom prst="rect">
            <a:avLst/>
          </a:prstGeom>
          <a:noFill/>
        </p:spPr>
        <p:txBody>
          <a:bodyPr wrap="square" rtlCol="0">
            <a:spAutoFit/>
          </a:bodyPr>
          <a:lstStyle/>
          <a:p>
            <a:r>
              <a:rPr lang="en-US" b="1" dirty="0">
                <a:latin typeface="Quattrocento Sans" panose="020B0502050000020003" pitchFamily="34" charset="0"/>
                <a:cs typeface="Segoe UI"/>
              </a:rPr>
              <a:t>Target selection: </a:t>
            </a:r>
            <a:endParaRPr lang="en-US" dirty="0">
              <a:latin typeface="Quattrocento Sans" panose="020B0502050000020003" pitchFamily="34" charset="0"/>
              <a:cs typeface="Segoe UI"/>
            </a:endParaRPr>
          </a:p>
        </p:txBody>
      </p:sp>
      <p:sp>
        <p:nvSpPr>
          <p:cNvPr id="14" name="TextBox 13">
            <a:extLst>
              <a:ext uri="{FF2B5EF4-FFF2-40B4-BE49-F238E27FC236}">
                <a16:creationId xmlns:a16="http://schemas.microsoft.com/office/drawing/2014/main" id="{94A3FA1B-DC1D-01E2-4230-241F0A63EE5D}"/>
              </a:ext>
            </a:extLst>
          </p:cNvPr>
          <p:cNvSpPr txBox="1"/>
          <p:nvPr/>
        </p:nvSpPr>
        <p:spPr>
          <a:xfrm>
            <a:off x="1194175" y="3291118"/>
            <a:ext cx="2746890" cy="523220"/>
          </a:xfrm>
          <a:prstGeom prst="rect">
            <a:avLst/>
          </a:prstGeom>
          <a:noFill/>
        </p:spPr>
        <p:txBody>
          <a:bodyPr wrap="square" rtlCol="0">
            <a:spAutoFit/>
          </a:bodyPr>
          <a:lstStyle/>
          <a:p>
            <a:pPr>
              <a:spcAft>
                <a:spcPts val="600"/>
              </a:spcAft>
            </a:pPr>
            <a:r>
              <a:rPr lang="en-US" sz="1400" i="0" dirty="0">
                <a:effectLst/>
                <a:latin typeface="Quattrocento Sans" panose="020B0502050000020003" pitchFamily="34" charset="0"/>
              </a:rPr>
              <a:t>Choose specific branches (e.g., </a:t>
            </a:r>
            <a:r>
              <a:rPr lang="en-US" sz="1200" i="0" dirty="0">
                <a:effectLst/>
                <a:highlight>
                  <a:srgbClr val="C0C0C0"/>
                </a:highlight>
                <a:latin typeface="Roboto Mono" pitchFamily="49" charset="0"/>
                <a:ea typeface="Roboto Mono" pitchFamily="49" charset="0"/>
              </a:rPr>
              <a:t>feature/*</a:t>
            </a:r>
            <a:r>
              <a:rPr lang="en-US" sz="1400" i="0" dirty="0">
                <a:effectLst/>
                <a:latin typeface="Quattrocento Sans" panose="020B0502050000020003" pitchFamily="34" charset="0"/>
              </a:rPr>
              <a:t>) or tags (e.g., </a:t>
            </a:r>
            <a:r>
              <a:rPr lang="en-US" sz="1200" i="0" dirty="0">
                <a:effectLst/>
                <a:highlight>
                  <a:srgbClr val="C0C0C0"/>
                </a:highlight>
                <a:latin typeface="Roboto Mono" pitchFamily="49" charset="0"/>
                <a:ea typeface="Roboto Mono" pitchFamily="49" charset="0"/>
              </a:rPr>
              <a:t>v*.*</a:t>
            </a:r>
            <a:r>
              <a:rPr lang="en-US" sz="1400" i="0" dirty="0">
                <a:effectLst/>
                <a:latin typeface="Quattrocento Sans" panose="020B0502050000020003" pitchFamily="34" charset="0"/>
              </a:rPr>
              <a:t>).</a:t>
            </a:r>
          </a:p>
        </p:txBody>
      </p:sp>
      <p:sp>
        <p:nvSpPr>
          <p:cNvPr id="18" name="Rectangle 17">
            <a:extLst>
              <a:ext uri="{FF2B5EF4-FFF2-40B4-BE49-F238E27FC236}">
                <a16:creationId xmlns:a16="http://schemas.microsoft.com/office/drawing/2014/main" id="{D112965E-9E60-4F9C-A92E-602A93804B31}"/>
              </a:ext>
            </a:extLst>
          </p:cNvPr>
          <p:cNvSpPr>
            <a:spLocks/>
          </p:cNvSpPr>
          <p:nvPr/>
        </p:nvSpPr>
        <p:spPr>
          <a:xfrm>
            <a:off x="4582751" y="2657639"/>
            <a:ext cx="3076996" cy="1593368"/>
          </a:xfrm>
          <a:prstGeom prst="rect">
            <a:avLst/>
          </a:prstGeom>
          <a:solidFill>
            <a:srgbClr val="F4F4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Quattrocento Sans" panose="020B0502050000020003" pitchFamily="34" charset="0"/>
            </a:endParaRPr>
          </a:p>
        </p:txBody>
      </p:sp>
      <p:sp>
        <p:nvSpPr>
          <p:cNvPr id="20" name="TextBox 19">
            <a:extLst>
              <a:ext uri="{FF2B5EF4-FFF2-40B4-BE49-F238E27FC236}">
                <a16:creationId xmlns:a16="http://schemas.microsoft.com/office/drawing/2014/main" id="{93D75FCB-5BFF-66AC-DF4C-23F5FB7F322D}"/>
              </a:ext>
            </a:extLst>
          </p:cNvPr>
          <p:cNvSpPr txBox="1"/>
          <p:nvPr/>
        </p:nvSpPr>
        <p:spPr>
          <a:xfrm>
            <a:off x="4803647" y="2871141"/>
            <a:ext cx="2635203" cy="369332"/>
          </a:xfrm>
          <a:prstGeom prst="rect">
            <a:avLst/>
          </a:prstGeom>
          <a:noFill/>
        </p:spPr>
        <p:txBody>
          <a:bodyPr wrap="square" rtlCol="0">
            <a:spAutoFit/>
          </a:bodyPr>
          <a:lstStyle/>
          <a:p>
            <a:r>
              <a:rPr lang="en-US" b="1" dirty="0">
                <a:latin typeface="Quattrocento Sans" panose="020B0502050000020003" pitchFamily="34" charset="0"/>
                <a:cs typeface="Segoe UI"/>
              </a:rPr>
              <a:t>Rule definitions:</a:t>
            </a:r>
            <a:endParaRPr lang="en-US" dirty="0">
              <a:latin typeface="Quattrocento Sans" panose="020B0502050000020003" pitchFamily="34" charset="0"/>
              <a:cs typeface="Segoe UI"/>
            </a:endParaRPr>
          </a:p>
        </p:txBody>
      </p:sp>
      <p:sp>
        <p:nvSpPr>
          <p:cNvPr id="21" name="TextBox 20">
            <a:extLst>
              <a:ext uri="{FF2B5EF4-FFF2-40B4-BE49-F238E27FC236}">
                <a16:creationId xmlns:a16="http://schemas.microsoft.com/office/drawing/2014/main" id="{2E6695B6-E71F-2F9A-582E-2F4B8865116E}"/>
              </a:ext>
            </a:extLst>
          </p:cNvPr>
          <p:cNvSpPr txBox="1"/>
          <p:nvPr/>
        </p:nvSpPr>
        <p:spPr>
          <a:xfrm>
            <a:off x="4803647" y="3291118"/>
            <a:ext cx="2790227" cy="738664"/>
          </a:xfrm>
          <a:prstGeom prst="rect">
            <a:avLst/>
          </a:prstGeom>
          <a:noFill/>
        </p:spPr>
        <p:txBody>
          <a:bodyPr wrap="square" rtlCol="0">
            <a:spAutoFit/>
          </a:bodyPr>
          <a:lstStyle/>
          <a:p>
            <a:pPr algn="l">
              <a:spcAft>
                <a:spcPts val="600"/>
              </a:spcAft>
            </a:pPr>
            <a:r>
              <a:rPr lang="en-US" sz="1400" b="0" i="0" dirty="0">
                <a:effectLst/>
                <a:latin typeface="Quattrocento Sans" panose="020B0502050000020003" pitchFamily="34" charset="0"/>
              </a:rPr>
              <a:t>Require status checks, enforce signed commits, block force pushes, and more.</a:t>
            </a:r>
          </a:p>
        </p:txBody>
      </p:sp>
      <p:sp>
        <p:nvSpPr>
          <p:cNvPr id="22" name="Rectangle 21">
            <a:extLst>
              <a:ext uri="{FF2B5EF4-FFF2-40B4-BE49-F238E27FC236}">
                <a16:creationId xmlns:a16="http://schemas.microsoft.com/office/drawing/2014/main" id="{5635AB01-1EA6-59E6-2D8F-EC1B1BE15C5D}"/>
              </a:ext>
            </a:extLst>
          </p:cNvPr>
          <p:cNvSpPr>
            <a:spLocks/>
          </p:cNvSpPr>
          <p:nvPr/>
        </p:nvSpPr>
        <p:spPr>
          <a:xfrm>
            <a:off x="8189534" y="2657639"/>
            <a:ext cx="3076996" cy="1593368"/>
          </a:xfrm>
          <a:prstGeom prst="rect">
            <a:avLst/>
          </a:prstGeom>
          <a:solidFill>
            <a:srgbClr val="F4F4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Quattrocento Sans" panose="020B0502050000020003" pitchFamily="34" charset="0"/>
            </a:endParaRPr>
          </a:p>
        </p:txBody>
      </p:sp>
      <p:sp>
        <p:nvSpPr>
          <p:cNvPr id="23" name="TextBox 22">
            <a:extLst>
              <a:ext uri="{FF2B5EF4-FFF2-40B4-BE49-F238E27FC236}">
                <a16:creationId xmlns:a16="http://schemas.microsoft.com/office/drawing/2014/main" id="{0955F2A6-C187-ABE9-EA58-81D63AE7FD82}"/>
              </a:ext>
            </a:extLst>
          </p:cNvPr>
          <p:cNvSpPr txBox="1"/>
          <p:nvPr/>
        </p:nvSpPr>
        <p:spPr>
          <a:xfrm>
            <a:off x="8410431" y="2871141"/>
            <a:ext cx="2856100" cy="369332"/>
          </a:xfrm>
          <a:prstGeom prst="rect">
            <a:avLst/>
          </a:prstGeom>
          <a:noFill/>
        </p:spPr>
        <p:txBody>
          <a:bodyPr wrap="square" rtlCol="0">
            <a:spAutoFit/>
          </a:bodyPr>
          <a:lstStyle/>
          <a:p>
            <a:r>
              <a:rPr lang="en-US" b="1" dirty="0">
                <a:latin typeface="Quattrocento Sans" panose="020B0502050000020003" pitchFamily="34" charset="0"/>
                <a:cs typeface="Segoe UI"/>
              </a:rPr>
              <a:t>Bypass permissions:</a:t>
            </a:r>
            <a:endParaRPr lang="en-US" sz="1600" dirty="0">
              <a:latin typeface="Quattrocento Sans" panose="020B0502050000020003" pitchFamily="34" charset="0"/>
              <a:cs typeface="Segoe UI"/>
            </a:endParaRPr>
          </a:p>
        </p:txBody>
      </p:sp>
      <p:sp>
        <p:nvSpPr>
          <p:cNvPr id="24" name="TextBox 23">
            <a:extLst>
              <a:ext uri="{FF2B5EF4-FFF2-40B4-BE49-F238E27FC236}">
                <a16:creationId xmlns:a16="http://schemas.microsoft.com/office/drawing/2014/main" id="{951D0793-2928-1CED-F1CE-4F18A3B552CA}"/>
              </a:ext>
            </a:extLst>
          </p:cNvPr>
          <p:cNvSpPr txBox="1"/>
          <p:nvPr/>
        </p:nvSpPr>
        <p:spPr>
          <a:xfrm>
            <a:off x="8410426" y="3291118"/>
            <a:ext cx="2587399" cy="738664"/>
          </a:xfrm>
          <a:prstGeom prst="rect">
            <a:avLst/>
          </a:prstGeom>
          <a:noFill/>
        </p:spPr>
        <p:txBody>
          <a:bodyPr wrap="square" rtlCol="0">
            <a:spAutoFit/>
          </a:bodyPr>
          <a:lstStyle/>
          <a:p>
            <a:pPr>
              <a:spcAft>
                <a:spcPts val="1200"/>
              </a:spcAft>
            </a:pPr>
            <a:r>
              <a:rPr lang="en-US" sz="1400" b="0" i="0" dirty="0">
                <a:effectLst/>
                <a:latin typeface="Quattrocento Sans" panose="020B0502050000020003" pitchFamily="34" charset="0"/>
              </a:rPr>
              <a:t>Grant repository admins, teams, or GitHub Apps the ability to bypass certain rules.</a:t>
            </a:r>
          </a:p>
        </p:txBody>
      </p:sp>
      <p:sp>
        <p:nvSpPr>
          <p:cNvPr id="7" name="Rectangle 6">
            <a:extLst>
              <a:ext uri="{FF2B5EF4-FFF2-40B4-BE49-F238E27FC236}">
                <a16:creationId xmlns:a16="http://schemas.microsoft.com/office/drawing/2014/main" id="{16FBC55A-B94F-DD46-C213-E904FB0D3CD8}"/>
              </a:ext>
            </a:extLst>
          </p:cNvPr>
          <p:cNvSpPr/>
          <p:nvPr/>
        </p:nvSpPr>
        <p:spPr>
          <a:xfrm>
            <a:off x="5655993" y="1929553"/>
            <a:ext cx="880014" cy="64922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Quattrocento Sans" panose="020B0502050000020003" pitchFamily="34" charset="0"/>
            </a:endParaRPr>
          </a:p>
        </p:txBody>
      </p:sp>
      <p:sp>
        <p:nvSpPr>
          <p:cNvPr id="15" name="Rectangle 14">
            <a:extLst>
              <a:ext uri="{FF2B5EF4-FFF2-40B4-BE49-F238E27FC236}">
                <a16:creationId xmlns:a16="http://schemas.microsoft.com/office/drawing/2014/main" id="{CA13B9B3-69E9-C79C-3826-D54C6576D731}"/>
              </a:ext>
            </a:extLst>
          </p:cNvPr>
          <p:cNvSpPr/>
          <p:nvPr/>
        </p:nvSpPr>
        <p:spPr>
          <a:xfrm>
            <a:off x="9292553" y="1838367"/>
            <a:ext cx="880014" cy="64922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Quattrocento Sans" panose="020B0502050000020003" pitchFamily="34" charset="0"/>
            </a:endParaRPr>
          </a:p>
        </p:txBody>
      </p:sp>
      <p:sp>
        <p:nvSpPr>
          <p:cNvPr id="3" name="Footer Placeholder 2">
            <a:extLst>
              <a:ext uri="{FF2B5EF4-FFF2-40B4-BE49-F238E27FC236}">
                <a16:creationId xmlns:a16="http://schemas.microsoft.com/office/drawing/2014/main" id="{5D4A9DCD-9EA0-53C3-F710-C906AED8E067}"/>
              </a:ext>
            </a:extLst>
          </p:cNvPr>
          <p:cNvSpPr>
            <a:spLocks noGrp="1"/>
          </p:cNvSpPr>
          <p:nvPr>
            <p:ph type="ftr" sz="quarter" idx="3"/>
          </p:nvPr>
        </p:nvSpPr>
        <p:spPr/>
        <p:txBody>
          <a:bodyPr/>
          <a:lstStyle/>
          <a:p>
            <a:pPr defTabSz="914367">
              <a:defRPr/>
            </a:pPr>
            <a:r>
              <a:rPr lang="en-US">
                <a:solidFill>
                  <a:srgbClr val="000000"/>
                </a:solidFill>
              </a:rPr>
              <a:t>© Copyright Microsoft Corporation. All rights reserved.</a:t>
            </a:r>
            <a:endParaRPr lang="en-US" dirty="0">
              <a:solidFill>
                <a:srgbClr val="000000"/>
              </a:solidFill>
            </a:endParaRPr>
          </a:p>
        </p:txBody>
      </p:sp>
      <p:sp>
        <p:nvSpPr>
          <p:cNvPr id="4" name="TextBox 3">
            <a:extLst>
              <a:ext uri="{FF2B5EF4-FFF2-40B4-BE49-F238E27FC236}">
                <a16:creationId xmlns:a16="http://schemas.microsoft.com/office/drawing/2014/main" id="{895A3B4D-76EE-DE47-9613-3964BB8A66C1}"/>
              </a:ext>
            </a:extLst>
          </p:cNvPr>
          <p:cNvSpPr txBox="1"/>
          <p:nvPr/>
        </p:nvSpPr>
        <p:spPr>
          <a:xfrm>
            <a:off x="533994" y="4657667"/>
            <a:ext cx="10732536" cy="1200329"/>
          </a:xfrm>
          <a:prstGeom prst="rect">
            <a:avLst/>
          </a:prstGeom>
          <a:noFill/>
        </p:spPr>
        <p:txBody>
          <a:bodyPr wrap="square">
            <a:spAutoFit/>
          </a:bodyPr>
          <a:lstStyle/>
          <a:p>
            <a:pPr algn="just"/>
            <a:r>
              <a:rPr lang="en-US" dirty="0">
                <a:latin typeface="Quattrocento Sans" panose="020B0502050000020003" pitchFamily="34" charset="0"/>
              </a:rPr>
              <a:t>For example, a ruleset for your </a:t>
            </a:r>
            <a:r>
              <a:rPr lang="en-US" sz="1600" dirty="0">
                <a:highlight>
                  <a:srgbClr val="C0C0C0"/>
                </a:highlight>
                <a:latin typeface="Roboto Mono" pitchFamily="49" charset="0"/>
                <a:ea typeface="Roboto Mono" pitchFamily="49" charset="0"/>
              </a:rPr>
              <a:t>feature/*</a:t>
            </a:r>
            <a:r>
              <a:rPr lang="en-US" sz="1600" dirty="0">
                <a:latin typeface="Roboto Mono" pitchFamily="49" charset="0"/>
                <a:ea typeface="Roboto Mono" pitchFamily="49" charset="0"/>
              </a:rPr>
              <a:t> </a:t>
            </a:r>
            <a:r>
              <a:rPr lang="en-US" dirty="0">
                <a:latin typeface="Quattrocento Sans" panose="020B0502050000020003" pitchFamily="34" charset="0"/>
              </a:rPr>
              <a:t>branches can require signed commits and block force pushes for everyone except admins. You can also import existing tag-protection rules into a ruleset to reuse your current settings.</a:t>
            </a:r>
          </a:p>
          <a:p>
            <a:endParaRPr lang="en-US" dirty="0">
              <a:latin typeface="Quattrocento Sans" panose="020B0502050000020003" pitchFamily="34" charset="0"/>
            </a:endParaRPr>
          </a:p>
        </p:txBody>
      </p:sp>
      <p:pic>
        <p:nvPicPr>
          <p:cNvPr id="10" name="Graphic 9" descr="Bullseye outline">
            <a:extLst>
              <a:ext uri="{FF2B5EF4-FFF2-40B4-BE49-F238E27FC236}">
                <a16:creationId xmlns:a16="http://schemas.microsoft.com/office/drawing/2014/main" id="{A1232BB8-1B69-807C-B09D-DA0B2427BC1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146651" y="1712121"/>
            <a:ext cx="730248" cy="730248"/>
          </a:xfrm>
          <a:prstGeom prst="rect">
            <a:avLst/>
          </a:prstGeom>
        </p:spPr>
      </p:pic>
      <p:pic>
        <p:nvPicPr>
          <p:cNvPr id="17" name="Graphic 16" descr="Clipboard Partially Checked outline">
            <a:extLst>
              <a:ext uri="{FF2B5EF4-FFF2-40B4-BE49-F238E27FC236}">
                <a16:creationId xmlns:a16="http://schemas.microsoft.com/office/drawing/2014/main" id="{09D7E6D5-4083-541A-D730-BF5BAFF6B78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730876" y="1706166"/>
            <a:ext cx="730248" cy="730248"/>
          </a:xfrm>
          <a:prstGeom prst="rect">
            <a:avLst/>
          </a:prstGeom>
        </p:spPr>
      </p:pic>
      <p:pic>
        <p:nvPicPr>
          <p:cNvPr id="26" name="Graphic 25" descr="Door Open outline">
            <a:extLst>
              <a:ext uri="{FF2B5EF4-FFF2-40B4-BE49-F238E27FC236}">
                <a16:creationId xmlns:a16="http://schemas.microsoft.com/office/drawing/2014/main" id="{D0A76FEA-E98E-CF06-E352-8B0691C73C4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362908" y="1712121"/>
            <a:ext cx="730248" cy="730248"/>
          </a:xfrm>
          <a:prstGeom prst="rect">
            <a:avLst/>
          </a:prstGeom>
        </p:spPr>
      </p:pic>
    </p:spTree>
    <p:extLst>
      <p:ext uri="{BB962C8B-B14F-4D97-AF65-F5344CB8AC3E}">
        <p14:creationId xmlns:p14="http://schemas.microsoft.com/office/powerpoint/2010/main" val="960880758"/>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07C2C26-EFD2-E847-AEA7-5CEF245E0904}"/>
              </a:ext>
            </a:extLst>
          </p:cNvPr>
          <p:cNvSpPr>
            <a:spLocks noGrp="1"/>
          </p:cNvSpPr>
          <p:nvPr>
            <p:ph type="title"/>
          </p:nvPr>
        </p:nvSpPr>
        <p:spPr>
          <a:xfrm>
            <a:off x="569911" y="2332206"/>
            <a:ext cx="6345239" cy="1667957"/>
          </a:xfrm>
        </p:spPr>
        <p:txBody>
          <a:bodyPr/>
          <a:lstStyle/>
          <a:p>
            <a:r>
              <a:rPr lang="en-US" dirty="0">
                <a:latin typeface="Quattrocento Sans" panose="020B0502050000020003" pitchFamily="34" charset="0"/>
              </a:rPr>
              <a:t>Module 5: Manage sensitive data and security policies within GitHub</a:t>
            </a:r>
          </a:p>
        </p:txBody>
      </p:sp>
      <p:sp>
        <p:nvSpPr>
          <p:cNvPr id="2" name="Rectangle 1">
            <a:extLst>
              <a:ext uri="{FF2B5EF4-FFF2-40B4-BE49-F238E27FC236}">
                <a16:creationId xmlns:a16="http://schemas.microsoft.com/office/drawing/2014/main" id="{AAB7FFCE-6487-F91B-58CE-9BC1E7AA76E9}"/>
              </a:ext>
            </a:extLst>
          </p:cNvPr>
          <p:cNvSpPr/>
          <p:nvPr/>
        </p:nvSpPr>
        <p:spPr bwMode="auto">
          <a:xfrm>
            <a:off x="2888243" y="1229710"/>
            <a:ext cx="914400" cy="914400"/>
          </a:xfrm>
          <a:prstGeom prst="rect">
            <a:avLst/>
          </a:prstGeom>
          <a:solidFill>
            <a:srgbClr val="E8E6DF"/>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LID4096"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Footer Placeholder 2">
            <a:extLst>
              <a:ext uri="{FF2B5EF4-FFF2-40B4-BE49-F238E27FC236}">
                <a16:creationId xmlns:a16="http://schemas.microsoft.com/office/drawing/2014/main" id="{D2B19A9A-3D8F-0FA5-9D68-D7FBEDB29414}"/>
              </a:ext>
            </a:extLst>
          </p:cNvPr>
          <p:cNvSpPr>
            <a:spLocks noGrp="1"/>
          </p:cNvSpPr>
          <p:nvPr>
            <p:ph type="ftr" sz="quarter" idx="3"/>
          </p:nvPr>
        </p:nvSpPr>
        <p:spPr/>
        <p:txBody>
          <a:bodyPr/>
          <a:lstStyle/>
          <a:p>
            <a:pPr defTabSz="914367">
              <a:defRPr/>
            </a:pPr>
            <a:r>
              <a:rPr lang="en-US">
                <a:solidFill>
                  <a:srgbClr val="000000"/>
                </a:solidFill>
              </a:rPr>
              <a:t>© Copyright Microsoft Corporation. All rights reserved.</a:t>
            </a:r>
            <a:endParaRPr lang="en-US" dirty="0">
              <a:solidFill>
                <a:srgbClr val="000000"/>
              </a:solidFill>
            </a:endParaRPr>
          </a:p>
        </p:txBody>
      </p:sp>
      <p:sp>
        <p:nvSpPr>
          <p:cNvPr id="4" name="Text Placeholder 5">
            <a:extLst>
              <a:ext uri="{FF2B5EF4-FFF2-40B4-BE49-F238E27FC236}">
                <a16:creationId xmlns:a16="http://schemas.microsoft.com/office/drawing/2014/main" id="{069BC8C8-2CF6-9B7C-E605-EA01F8A1CB3B}"/>
              </a:ext>
            </a:extLst>
          </p:cNvPr>
          <p:cNvSpPr txBox="1">
            <a:spLocks/>
          </p:cNvSpPr>
          <p:nvPr/>
        </p:nvSpPr>
        <p:spPr>
          <a:xfrm>
            <a:off x="569911" y="5570675"/>
            <a:ext cx="7434032" cy="50103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1800" dirty="0">
              <a:latin typeface="Quattrocento Sans" panose="020B0502050000020003" pitchFamily="34" charset="0"/>
              <a:hlinkClick r:id="rId3">
                <a:extLst>
                  <a:ext uri="{A12FA001-AC4F-418D-AE19-62706E023703}">
                    <ahyp:hlinkClr xmlns:ahyp="http://schemas.microsoft.com/office/drawing/2018/hyperlinkcolor" val="tx"/>
                  </a:ext>
                </a:extLst>
              </a:hlinkClick>
            </a:endParaRPr>
          </a:p>
        </p:txBody>
      </p:sp>
      <p:sp>
        <p:nvSpPr>
          <p:cNvPr id="6" name="Text Placeholder 5">
            <a:extLst>
              <a:ext uri="{FF2B5EF4-FFF2-40B4-BE49-F238E27FC236}">
                <a16:creationId xmlns:a16="http://schemas.microsoft.com/office/drawing/2014/main" id="{EF7C51BB-3258-4B78-DAC5-65709610A1D2}"/>
              </a:ext>
            </a:extLst>
          </p:cNvPr>
          <p:cNvSpPr txBox="1">
            <a:spLocks/>
          </p:cNvSpPr>
          <p:nvPr/>
        </p:nvSpPr>
        <p:spPr>
          <a:xfrm>
            <a:off x="569911" y="5681324"/>
            <a:ext cx="6582729" cy="50103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hlinkClick r:id="rId4">
                  <a:extLst>
                    <a:ext uri="{A12FA001-AC4F-418D-AE19-62706E023703}">
                      <ahyp:hlinkClr xmlns:ahyp="http://schemas.microsoft.com/office/drawing/2018/hyperlinkcolor" val="tx"/>
                    </a:ext>
                  </a:extLst>
                </a:hlinkClick>
              </a:rPr>
              <a:t>Module 5: Manage sensitive data and security policies within GitHub</a:t>
            </a:r>
            <a:endParaRPr lang="en-US" sz="2400" dirty="0"/>
          </a:p>
        </p:txBody>
      </p:sp>
    </p:spTree>
    <p:extLst>
      <p:ext uri="{BB962C8B-B14F-4D97-AF65-F5344CB8AC3E}">
        <p14:creationId xmlns:p14="http://schemas.microsoft.com/office/powerpoint/2010/main" val="2281750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a:xfrm>
            <a:off x="546426" y="367781"/>
            <a:ext cx="9927609" cy="492443"/>
          </a:xfrm>
        </p:spPr>
        <p:txBody>
          <a:bodyPr>
            <a:normAutofit fontScale="90000"/>
          </a:bodyPr>
          <a:lstStyle/>
          <a:p>
            <a:r>
              <a:rPr lang="en-US" sz="3200" dirty="0">
                <a:latin typeface="Quattrocento Sans" panose="020B0502050000020003" pitchFamily="34" charset="0"/>
              </a:rPr>
              <a:t>Comparing Rulesets, branch protection, and protected tags</a:t>
            </a:r>
          </a:p>
        </p:txBody>
      </p:sp>
      <p:sp>
        <p:nvSpPr>
          <p:cNvPr id="39" name="Text Placeholder 2">
            <a:extLst>
              <a:ext uri="{FF2B5EF4-FFF2-40B4-BE49-F238E27FC236}">
                <a16:creationId xmlns:a16="http://schemas.microsoft.com/office/drawing/2014/main" id="{4E70BA97-F389-31EB-D663-D113F6902DBC}"/>
              </a:ext>
            </a:extLst>
          </p:cNvPr>
          <p:cNvSpPr txBox="1">
            <a:spLocks/>
          </p:cNvSpPr>
          <p:nvPr/>
        </p:nvSpPr>
        <p:spPr>
          <a:xfrm>
            <a:off x="579438" y="4626962"/>
            <a:ext cx="10384538" cy="492442"/>
          </a:xfrm>
          <a:prstGeom prst="rect">
            <a:avLst/>
          </a:prstGeom>
        </p:spPr>
        <p:txBody>
          <a:bodyPr lIns="0" tIns="0" rIns="0" bIns="0" anchor="ctr">
            <a:no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en-US" sz="2400" dirty="0">
              <a:latin typeface="Quattrocento Sans" panose="020B0502050000020003" pitchFamily="34" charset="0"/>
            </a:endParaRPr>
          </a:p>
          <a:p>
            <a:pPr marL="0" indent="0">
              <a:spcAft>
                <a:spcPts val="1200"/>
              </a:spcAft>
              <a:buNone/>
            </a:pPr>
            <a:r>
              <a:rPr lang="en-US" sz="2400" dirty="0">
                <a:latin typeface="Quattrocento Sans" panose="020B0502050000020003" pitchFamily="34" charset="0"/>
              </a:rPr>
              <a:t>Key advantages of rulesets</a:t>
            </a:r>
            <a:endParaRPr lang="en-US" sz="1800" dirty="0">
              <a:latin typeface="Quattrocento Sans" panose="020B0502050000020003" pitchFamily="34" charset="0"/>
            </a:endParaRPr>
          </a:p>
          <a:p>
            <a:r>
              <a:rPr lang="en-US" sz="1800" b="1" dirty="0">
                <a:latin typeface="Quattrocento Sans" panose="020B0502050000020003" pitchFamily="34" charset="0"/>
              </a:rPr>
              <a:t>Layering: </a:t>
            </a:r>
            <a:r>
              <a:rPr lang="en-US" sz="1800" dirty="0">
                <a:latin typeface="Quattrocento Sans" panose="020B0502050000020003" pitchFamily="34" charset="0"/>
              </a:rPr>
              <a:t>Aggregate rules from multiple sources; the strictest setting applies.</a:t>
            </a:r>
          </a:p>
          <a:p>
            <a:r>
              <a:rPr lang="en-US" sz="1800" b="1" dirty="0">
                <a:latin typeface="Quattrocento Sans" panose="020B0502050000020003" pitchFamily="34" charset="0"/>
              </a:rPr>
              <a:t>Statuses: </a:t>
            </a:r>
            <a:r>
              <a:rPr lang="en-US" sz="1800" dirty="0">
                <a:latin typeface="Quattrocento Sans" panose="020B0502050000020003" pitchFamily="34" charset="0"/>
              </a:rPr>
              <a:t>Enable, disable, or evaluate (test) rulesets without deletion.</a:t>
            </a:r>
          </a:p>
          <a:p>
            <a:r>
              <a:rPr lang="en-US" sz="1800" b="1" dirty="0">
                <a:latin typeface="Quattrocento Sans" panose="020B0502050000020003" pitchFamily="34" charset="0"/>
              </a:rPr>
              <a:t>Transparency: </a:t>
            </a:r>
            <a:r>
              <a:rPr lang="en-US" sz="1800" dirty="0">
                <a:latin typeface="Quattrocento Sans" panose="020B0502050000020003" pitchFamily="34" charset="0"/>
              </a:rPr>
              <a:t>Developers and auditors can view active rulesets with read access, without admin rights.</a:t>
            </a:r>
          </a:p>
        </p:txBody>
      </p:sp>
      <p:sp>
        <p:nvSpPr>
          <p:cNvPr id="2" name="Footer Placeholder 1">
            <a:extLst>
              <a:ext uri="{FF2B5EF4-FFF2-40B4-BE49-F238E27FC236}">
                <a16:creationId xmlns:a16="http://schemas.microsoft.com/office/drawing/2014/main" id="{71335FDC-13B9-9A8F-7385-7C64917E6D31}"/>
              </a:ext>
            </a:extLst>
          </p:cNvPr>
          <p:cNvSpPr>
            <a:spLocks noGrp="1"/>
          </p:cNvSpPr>
          <p:nvPr>
            <p:ph type="ftr" sz="quarter" idx="3"/>
          </p:nvPr>
        </p:nvSpPr>
        <p:spPr/>
        <p:txBody>
          <a:bodyPr/>
          <a:lstStyle/>
          <a:p>
            <a:pPr defTabSz="914367">
              <a:defRPr/>
            </a:pPr>
            <a:r>
              <a:rPr lang="en-US">
                <a:solidFill>
                  <a:srgbClr val="000000"/>
                </a:solidFill>
              </a:rPr>
              <a:t>© Copyright Microsoft Corporation. All rights reserved.</a:t>
            </a:r>
            <a:endParaRPr lang="en-US" dirty="0">
              <a:solidFill>
                <a:srgbClr val="000000"/>
              </a:solidFill>
            </a:endParaRPr>
          </a:p>
        </p:txBody>
      </p:sp>
      <p:pic>
        <p:nvPicPr>
          <p:cNvPr id="4" name="Picture 3" descr="A screenshot of a phone&#10;&#10;Description automatically generated">
            <a:extLst>
              <a:ext uri="{FF2B5EF4-FFF2-40B4-BE49-F238E27FC236}">
                <a16:creationId xmlns:a16="http://schemas.microsoft.com/office/drawing/2014/main" id="{8DA36C21-E385-41C9-D9C4-231D3ABE3FA9}"/>
              </a:ext>
            </a:extLst>
          </p:cNvPr>
          <p:cNvPicPr>
            <a:picLocks noChangeAspect="1"/>
          </p:cNvPicPr>
          <p:nvPr/>
        </p:nvPicPr>
        <p:blipFill>
          <a:blip r:embed="rId3"/>
          <a:stretch>
            <a:fillRect/>
          </a:stretch>
        </p:blipFill>
        <p:spPr>
          <a:xfrm>
            <a:off x="579438" y="1092777"/>
            <a:ext cx="9927608" cy="3131527"/>
          </a:xfrm>
          <a:prstGeom prst="rect">
            <a:avLst/>
          </a:prstGeom>
        </p:spPr>
      </p:pic>
    </p:spTree>
    <p:extLst>
      <p:ext uri="{BB962C8B-B14F-4D97-AF65-F5344CB8AC3E}">
        <p14:creationId xmlns:p14="http://schemas.microsoft.com/office/powerpoint/2010/main" val="2884127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DB04EC2-5E40-88DF-6791-3DB161370A52}"/>
            </a:ext>
          </a:extLst>
        </p:cNvPr>
        <p:cNvGrpSpPr/>
        <p:nvPr/>
      </p:nvGrpSpPr>
      <p:grpSpPr>
        <a:xfrm>
          <a:off x="0" y="0"/>
          <a:ext cx="0" cy="0"/>
          <a:chOff x="0" y="0"/>
          <a:chExt cx="0" cy="0"/>
        </a:xfrm>
      </p:grpSpPr>
      <p:sp>
        <p:nvSpPr>
          <p:cNvPr id="17" name="Title 16">
            <a:extLst>
              <a:ext uri="{FF2B5EF4-FFF2-40B4-BE49-F238E27FC236}">
                <a16:creationId xmlns:a16="http://schemas.microsoft.com/office/drawing/2014/main" id="{0FE81F8C-CE95-1A28-DC8B-4D58262BDE17}"/>
              </a:ext>
            </a:extLst>
          </p:cNvPr>
          <p:cNvSpPr>
            <a:spLocks noGrp="1"/>
          </p:cNvSpPr>
          <p:nvPr>
            <p:ph type="title"/>
          </p:nvPr>
        </p:nvSpPr>
        <p:spPr/>
        <p:txBody>
          <a:bodyPr vert="horz" wrap="square" lIns="0" tIns="0" rIns="0" bIns="0" rtlCol="0" anchor="t">
            <a:noAutofit/>
          </a:bodyPr>
          <a:lstStyle/>
          <a:p>
            <a:r>
              <a:rPr lang="en-US" sz="2900" dirty="0">
                <a:latin typeface="Quattrocento Sans" panose="020B0502050000020003" pitchFamily="34" charset="0"/>
              </a:rPr>
              <a:t>Creating your first Ruleset</a:t>
            </a:r>
          </a:p>
        </p:txBody>
      </p:sp>
      <p:sp>
        <p:nvSpPr>
          <p:cNvPr id="3" name="TextBox 2">
            <a:extLst>
              <a:ext uri="{FF2B5EF4-FFF2-40B4-BE49-F238E27FC236}">
                <a16:creationId xmlns:a16="http://schemas.microsoft.com/office/drawing/2014/main" id="{75A41F63-A037-8273-662F-0A6D8D201ED6}"/>
              </a:ext>
            </a:extLst>
          </p:cNvPr>
          <p:cNvSpPr txBox="1"/>
          <p:nvPr/>
        </p:nvSpPr>
        <p:spPr>
          <a:xfrm>
            <a:off x="579438" y="1224545"/>
            <a:ext cx="4742370" cy="3524042"/>
          </a:xfrm>
          <a:prstGeom prst="rect">
            <a:avLst/>
          </a:prstGeom>
          <a:noFill/>
        </p:spPr>
        <p:txBody>
          <a:bodyPr wrap="square">
            <a:spAutoFit/>
          </a:bodyPr>
          <a:lstStyle/>
          <a:p>
            <a:pPr marL="342900" indent="-342900" algn="l">
              <a:spcAft>
                <a:spcPts val="600"/>
              </a:spcAft>
              <a:buFont typeface="+mj-lt"/>
              <a:buAutoNum type="arabicPeriod"/>
            </a:pPr>
            <a:r>
              <a:rPr lang="en-US" b="0" i="0" dirty="0">
                <a:solidFill>
                  <a:srgbClr val="161616"/>
                </a:solidFill>
                <a:effectLst/>
                <a:latin typeface="Quattrocento Sans" panose="020B0502050000020003" pitchFamily="34" charset="0"/>
              </a:rPr>
              <a:t>On </a:t>
            </a:r>
            <a:r>
              <a:rPr lang="en-US" b="0" i="0" dirty="0" err="1">
                <a:solidFill>
                  <a:srgbClr val="161616"/>
                </a:solidFill>
                <a:effectLst/>
                <a:latin typeface="Quattrocento Sans" panose="020B0502050000020003" pitchFamily="34" charset="0"/>
              </a:rPr>
              <a:t>GitHub.com</a:t>
            </a:r>
            <a:r>
              <a:rPr lang="en-US" b="0" i="0" dirty="0">
                <a:solidFill>
                  <a:srgbClr val="161616"/>
                </a:solidFill>
                <a:effectLst/>
                <a:latin typeface="Quattrocento Sans" panose="020B0502050000020003" pitchFamily="34" charset="0"/>
              </a:rPr>
              <a:t>, navigate to </a:t>
            </a:r>
            <a:r>
              <a:rPr lang="en-US" b="1" i="0" dirty="0">
                <a:solidFill>
                  <a:srgbClr val="161616"/>
                </a:solidFill>
                <a:effectLst/>
                <a:latin typeface="Quattrocento Sans" panose="020B0502050000020003" pitchFamily="34" charset="0"/>
              </a:rPr>
              <a:t>Settings &gt; Code and automation &gt; Rules &gt; Rulesets</a:t>
            </a:r>
            <a:r>
              <a:rPr lang="en-US" b="0" i="0" dirty="0">
                <a:solidFill>
                  <a:srgbClr val="161616"/>
                </a:solidFill>
                <a:effectLst/>
                <a:latin typeface="Quattrocento Sans" panose="020B0502050000020003" pitchFamily="34" charset="0"/>
              </a:rPr>
              <a:t>.</a:t>
            </a:r>
          </a:p>
          <a:p>
            <a:pPr marL="342900" indent="-342900" algn="l">
              <a:spcAft>
                <a:spcPts val="600"/>
              </a:spcAft>
              <a:buFont typeface="+mj-lt"/>
              <a:buAutoNum type="arabicPeriod"/>
            </a:pPr>
            <a:r>
              <a:rPr lang="en-US" b="0" i="0" dirty="0">
                <a:solidFill>
                  <a:srgbClr val="161616"/>
                </a:solidFill>
                <a:effectLst/>
                <a:latin typeface="Quattrocento Sans" panose="020B0502050000020003" pitchFamily="34" charset="0"/>
              </a:rPr>
              <a:t>Click </a:t>
            </a:r>
            <a:r>
              <a:rPr lang="en-US" b="1" i="0" dirty="0">
                <a:solidFill>
                  <a:srgbClr val="161616"/>
                </a:solidFill>
                <a:effectLst/>
                <a:latin typeface="Quattrocento Sans" panose="020B0502050000020003" pitchFamily="34" charset="0"/>
              </a:rPr>
              <a:t>New ruleset</a:t>
            </a:r>
            <a:r>
              <a:rPr lang="en-US" b="0" i="0" dirty="0">
                <a:solidFill>
                  <a:srgbClr val="161616"/>
                </a:solidFill>
                <a:effectLst/>
                <a:latin typeface="Quattrocento Sans" panose="020B0502050000020003" pitchFamily="34" charset="0"/>
              </a:rPr>
              <a:t>, then select </a:t>
            </a:r>
            <a:r>
              <a:rPr lang="en-US" b="1" i="0" dirty="0">
                <a:solidFill>
                  <a:srgbClr val="161616"/>
                </a:solidFill>
                <a:effectLst/>
                <a:latin typeface="Quattrocento Sans" panose="020B0502050000020003" pitchFamily="34" charset="0"/>
              </a:rPr>
              <a:t>Branch</a:t>
            </a:r>
            <a:r>
              <a:rPr lang="en-US" b="0" i="0" dirty="0">
                <a:solidFill>
                  <a:srgbClr val="161616"/>
                </a:solidFill>
                <a:effectLst/>
                <a:latin typeface="Quattrocento Sans" panose="020B0502050000020003" pitchFamily="34" charset="0"/>
              </a:rPr>
              <a:t> or </a:t>
            </a:r>
            <a:r>
              <a:rPr lang="en-US" b="1" i="0" dirty="0">
                <a:solidFill>
                  <a:srgbClr val="161616"/>
                </a:solidFill>
                <a:effectLst/>
                <a:latin typeface="Quattrocento Sans" panose="020B0502050000020003" pitchFamily="34" charset="0"/>
              </a:rPr>
              <a:t>Tag</a:t>
            </a:r>
            <a:r>
              <a:rPr lang="en-US" b="0" i="0" dirty="0">
                <a:solidFill>
                  <a:srgbClr val="161616"/>
                </a:solidFill>
                <a:effectLst/>
                <a:latin typeface="Quattrocento Sans" panose="020B0502050000020003" pitchFamily="34" charset="0"/>
              </a:rPr>
              <a:t>.</a:t>
            </a:r>
          </a:p>
          <a:p>
            <a:pPr marL="342900" indent="-342900" algn="l">
              <a:spcAft>
                <a:spcPts val="600"/>
              </a:spcAft>
              <a:buFont typeface="+mj-lt"/>
              <a:buAutoNum type="arabicPeriod"/>
            </a:pPr>
            <a:r>
              <a:rPr lang="en-US" b="0" i="0" dirty="0">
                <a:solidFill>
                  <a:srgbClr val="161616"/>
                </a:solidFill>
                <a:effectLst/>
                <a:latin typeface="Quattrocento Sans" panose="020B0502050000020003" pitchFamily="34" charset="0"/>
              </a:rPr>
              <a:t>Enter a name and choose your target branches or tags.</a:t>
            </a:r>
          </a:p>
          <a:p>
            <a:pPr marL="342900" indent="-342900" algn="l">
              <a:spcAft>
                <a:spcPts val="600"/>
              </a:spcAft>
              <a:buFont typeface="+mj-lt"/>
              <a:buAutoNum type="arabicPeriod"/>
            </a:pPr>
            <a:r>
              <a:rPr lang="en-US" b="0" i="0" dirty="0">
                <a:solidFill>
                  <a:srgbClr val="161616"/>
                </a:solidFill>
                <a:effectLst/>
                <a:latin typeface="Quattrocento Sans" panose="020B0502050000020003" pitchFamily="34" charset="0"/>
              </a:rPr>
              <a:t>Toggle rules such as </a:t>
            </a:r>
            <a:r>
              <a:rPr lang="en-US" b="1" i="0" dirty="0">
                <a:solidFill>
                  <a:srgbClr val="161616"/>
                </a:solidFill>
                <a:effectLst/>
                <a:latin typeface="Quattrocento Sans" panose="020B0502050000020003" pitchFamily="34" charset="0"/>
              </a:rPr>
              <a:t>Require status checks</a:t>
            </a:r>
            <a:r>
              <a:rPr lang="en-US" b="0" i="0" dirty="0">
                <a:solidFill>
                  <a:srgbClr val="161616"/>
                </a:solidFill>
                <a:effectLst/>
                <a:latin typeface="Quattrocento Sans" panose="020B0502050000020003" pitchFamily="34" charset="0"/>
              </a:rPr>
              <a:t> or </a:t>
            </a:r>
            <a:r>
              <a:rPr lang="en-US" b="1" i="0" dirty="0">
                <a:solidFill>
                  <a:srgbClr val="161616"/>
                </a:solidFill>
                <a:effectLst/>
                <a:latin typeface="Quattrocento Sans" panose="020B0502050000020003" pitchFamily="34" charset="0"/>
              </a:rPr>
              <a:t>Block force pushes</a:t>
            </a:r>
            <a:r>
              <a:rPr lang="en-US" b="0" i="0" dirty="0">
                <a:solidFill>
                  <a:srgbClr val="161616"/>
                </a:solidFill>
                <a:effectLst/>
                <a:latin typeface="Quattrocento Sans" panose="020B0502050000020003" pitchFamily="34" charset="0"/>
              </a:rPr>
              <a:t>.</a:t>
            </a:r>
          </a:p>
          <a:p>
            <a:pPr marL="342900" indent="-342900" algn="l">
              <a:spcAft>
                <a:spcPts val="600"/>
              </a:spcAft>
              <a:buFont typeface="+mj-lt"/>
              <a:buAutoNum type="arabicPeriod"/>
            </a:pPr>
            <a:r>
              <a:rPr lang="en-US" b="0" i="0" dirty="0">
                <a:solidFill>
                  <a:srgbClr val="161616"/>
                </a:solidFill>
                <a:effectLst/>
                <a:latin typeface="Quattrocento Sans" panose="020B0502050000020003" pitchFamily="34" charset="0"/>
              </a:rPr>
              <a:t>Assign bypass permissions (e.g., Admins, CI App).</a:t>
            </a:r>
          </a:p>
          <a:p>
            <a:pPr marL="342900" indent="-342900" algn="l">
              <a:spcAft>
                <a:spcPts val="600"/>
              </a:spcAft>
              <a:buFont typeface="+mj-lt"/>
              <a:buAutoNum type="arabicPeriod"/>
            </a:pPr>
            <a:r>
              <a:rPr lang="en-US" b="0" i="0" dirty="0">
                <a:solidFill>
                  <a:srgbClr val="161616"/>
                </a:solidFill>
                <a:effectLst/>
                <a:latin typeface="Quattrocento Sans" panose="020B0502050000020003" pitchFamily="34" charset="0"/>
              </a:rPr>
              <a:t>Click </a:t>
            </a:r>
            <a:r>
              <a:rPr lang="en-US" b="1" i="0" dirty="0">
                <a:solidFill>
                  <a:srgbClr val="161616"/>
                </a:solidFill>
                <a:effectLst/>
                <a:latin typeface="Quattrocento Sans" panose="020B0502050000020003" pitchFamily="34" charset="0"/>
              </a:rPr>
              <a:t>Create</a:t>
            </a:r>
            <a:r>
              <a:rPr lang="en-US" b="0" i="0" dirty="0">
                <a:solidFill>
                  <a:srgbClr val="161616"/>
                </a:solidFill>
                <a:effectLst/>
                <a:latin typeface="Quattrocento Sans" panose="020B0502050000020003" pitchFamily="34" charset="0"/>
              </a:rPr>
              <a:t>.</a:t>
            </a:r>
          </a:p>
        </p:txBody>
      </p:sp>
      <p:sp>
        <p:nvSpPr>
          <p:cNvPr id="2" name="Footer Placeholder 1">
            <a:extLst>
              <a:ext uri="{FF2B5EF4-FFF2-40B4-BE49-F238E27FC236}">
                <a16:creationId xmlns:a16="http://schemas.microsoft.com/office/drawing/2014/main" id="{FF8EFDC3-9C88-5939-1B92-39736185D309}"/>
              </a:ext>
            </a:extLst>
          </p:cNvPr>
          <p:cNvSpPr>
            <a:spLocks noGrp="1"/>
          </p:cNvSpPr>
          <p:nvPr>
            <p:ph type="ftr" sz="quarter" idx="3"/>
          </p:nvPr>
        </p:nvSpPr>
        <p:spPr/>
        <p:txBody>
          <a:bodyPr/>
          <a:lstStyle/>
          <a:p>
            <a:pPr defTabSz="914367">
              <a:defRPr/>
            </a:pPr>
            <a:r>
              <a:rPr lang="en-US">
                <a:solidFill>
                  <a:srgbClr val="000000"/>
                </a:solidFill>
              </a:rPr>
              <a:t>© Copyright Microsoft Corporation. All rights reserved.</a:t>
            </a:r>
            <a:endParaRPr lang="en-US" dirty="0">
              <a:solidFill>
                <a:srgbClr val="000000"/>
              </a:solidFill>
            </a:endParaRPr>
          </a:p>
        </p:txBody>
      </p:sp>
      <p:pic>
        <p:nvPicPr>
          <p:cNvPr id="7170" name="Picture 2" descr="Screenshot of the new branch ruleset page from the left-hand navigation bar.">
            <a:extLst>
              <a:ext uri="{FF2B5EF4-FFF2-40B4-BE49-F238E27FC236}">
                <a16:creationId xmlns:a16="http://schemas.microsoft.com/office/drawing/2014/main" id="{66C6F679-B837-4B31-236D-4C15CE34EA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52197" y="1229764"/>
            <a:ext cx="5323225" cy="3879273"/>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5CBA8132-F08B-56C3-64CC-CE6699714551}"/>
              </a:ext>
            </a:extLst>
          </p:cNvPr>
          <p:cNvSpPr>
            <a:spLocks/>
          </p:cNvSpPr>
          <p:nvPr/>
        </p:nvSpPr>
        <p:spPr>
          <a:xfrm>
            <a:off x="704306" y="5299137"/>
            <a:ext cx="5323225" cy="661505"/>
          </a:xfrm>
          <a:prstGeom prst="rect">
            <a:avLst/>
          </a:prstGeom>
          <a:solidFill>
            <a:srgbClr val="C1D4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Quattrocento Sans" panose="020B0502050000020003" pitchFamily="34" charset="0"/>
            </a:endParaRPr>
          </a:p>
        </p:txBody>
      </p:sp>
      <p:sp>
        <p:nvSpPr>
          <p:cNvPr id="6" name="TextBox 5">
            <a:extLst>
              <a:ext uri="{FF2B5EF4-FFF2-40B4-BE49-F238E27FC236}">
                <a16:creationId xmlns:a16="http://schemas.microsoft.com/office/drawing/2014/main" id="{2F38936C-5D90-2F65-CF34-A0E00581900C}"/>
              </a:ext>
            </a:extLst>
          </p:cNvPr>
          <p:cNvSpPr txBox="1"/>
          <p:nvPr/>
        </p:nvSpPr>
        <p:spPr>
          <a:xfrm>
            <a:off x="1015778" y="5366626"/>
            <a:ext cx="4715889" cy="523220"/>
          </a:xfrm>
          <a:prstGeom prst="rect">
            <a:avLst/>
          </a:prstGeom>
          <a:noFill/>
        </p:spPr>
        <p:txBody>
          <a:bodyPr wrap="square" rtlCol="0">
            <a:spAutoFit/>
          </a:bodyPr>
          <a:lstStyle/>
          <a:p>
            <a:pPr algn="just">
              <a:spcAft>
                <a:spcPts val="1200"/>
              </a:spcAft>
            </a:pPr>
            <a:r>
              <a:rPr lang="en-US" sz="1400" i="0" dirty="0">
                <a:effectLst/>
                <a:latin typeface="Quattrocento Sans" panose="020B0502050000020003" pitchFamily="34" charset="0"/>
              </a:rPr>
              <a:t>For release branches (</a:t>
            </a:r>
            <a:r>
              <a:rPr lang="en-US" sz="1200" i="0" dirty="0">
                <a:effectLst/>
                <a:highlight>
                  <a:srgbClr val="C0C0C0"/>
                </a:highlight>
                <a:latin typeface="Roboto Mono" pitchFamily="49" charset="0"/>
                <a:ea typeface="Roboto Mono" pitchFamily="49" charset="0"/>
              </a:rPr>
              <a:t>release/*</a:t>
            </a:r>
            <a:r>
              <a:rPr lang="en-US" sz="1400" i="0" dirty="0">
                <a:effectLst/>
                <a:latin typeface="Quattrocento Sans" panose="020B0502050000020003" pitchFamily="34" charset="0"/>
              </a:rPr>
              <a:t>), require two successful status checks and block force pushes to enforce stability.</a:t>
            </a:r>
          </a:p>
        </p:txBody>
      </p:sp>
      <p:sp>
        <p:nvSpPr>
          <p:cNvPr id="7" name="Oval 6">
            <a:extLst>
              <a:ext uri="{FF2B5EF4-FFF2-40B4-BE49-F238E27FC236}">
                <a16:creationId xmlns:a16="http://schemas.microsoft.com/office/drawing/2014/main" id="{54C2E050-65CD-5E6F-F6A8-249EB5CB72CC}"/>
              </a:ext>
            </a:extLst>
          </p:cNvPr>
          <p:cNvSpPr>
            <a:spLocks/>
          </p:cNvSpPr>
          <p:nvPr/>
        </p:nvSpPr>
        <p:spPr>
          <a:xfrm>
            <a:off x="425920" y="5368278"/>
            <a:ext cx="452309" cy="52322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Quattrocento Sans" panose="020B0502050000020003" pitchFamily="34" charset="0"/>
            </a:endParaRPr>
          </a:p>
        </p:txBody>
      </p:sp>
      <p:pic>
        <p:nvPicPr>
          <p:cNvPr id="8" name="Graphic 7" descr="Lightbulb outline">
            <a:extLst>
              <a:ext uri="{FF2B5EF4-FFF2-40B4-BE49-F238E27FC236}">
                <a16:creationId xmlns:a16="http://schemas.microsoft.com/office/drawing/2014/main" id="{EABDB056-1699-9DF8-671B-9F34CF9C289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93535" y="5417465"/>
            <a:ext cx="421541" cy="421541"/>
          </a:xfrm>
          <a:prstGeom prst="rect">
            <a:avLst/>
          </a:prstGeom>
          <a:effectLst>
            <a:glow rad="12700">
              <a:srgbClr val="FFFF00"/>
            </a:glow>
          </a:effectLst>
        </p:spPr>
      </p:pic>
    </p:spTree>
    <p:extLst>
      <p:ext uri="{BB962C8B-B14F-4D97-AF65-F5344CB8AC3E}">
        <p14:creationId xmlns:p14="http://schemas.microsoft.com/office/powerpoint/2010/main" val="1053873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DB04EC2-5E40-88DF-6791-3DB161370A52}"/>
            </a:ext>
          </a:extLst>
        </p:cNvPr>
        <p:cNvGrpSpPr/>
        <p:nvPr/>
      </p:nvGrpSpPr>
      <p:grpSpPr>
        <a:xfrm>
          <a:off x="0" y="0"/>
          <a:ext cx="0" cy="0"/>
          <a:chOff x="0" y="0"/>
          <a:chExt cx="0" cy="0"/>
        </a:xfrm>
      </p:grpSpPr>
      <p:sp>
        <p:nvSpPr>
          <p:cNvPr id="17" name="Title 16">
            <a:extLst>
              <a:ext uri="{FF2B5EF4-FFF2-40B4-BE49-F238E27FC236}">
                <a16:creationId xmlns:a16="http://schemas.microsoft.com/office/drawing/2014/main" id="{0FE81F8C-CE95-1A28-DC8B-4D58262BDE17}"/>
              </a:ext>
            </a:extLst>
          </p:cNvPr>
          <p:cNvSpPr>
            <a:spLocks noGrp="1"/>
          </p:cNvSpPr>
          <p:nvPr>
            <p:ph type="title"/>
          </p:nvPr>
        </p:nvSpPr>
        <p:spPr/>
        <p:txBody>
          <a:bodyPr vert="horz" wrap="square" lIns="0" tIns="0" rIns="0" bIns="0" rtlCol="0" anchor="t">
            <a:noAutofit/>
          </a:bodyPr>
          <a:lstStyle/>
          <a:p>
            <a:r>
              <a:rPr lang="en-US" sz="2900" dirty="0">
                <a:latin typeface="Quattrocento Sans" panose="020B0502050000020003" pitchFamily="34" charset="0"/>
              </a:rPr>
              <a:t>Managing and editing Rulesets</a:t>
            </a:r>
          </a:p>
        </p:txBody>
      </p:sp>
      <p:sp>
        <p:nvSpPr>
          <p:cNvPr id="3" name="TextBox 2">
            <a:extLst>
              <a:ext uri="{FF2B5EF4-FFF2-40B4-BE49-F238E27FC236}">
                <a16:creationId xmlns:a16="http://schemas.microsoft.com/office/drawing/2014/main" id="{75A41F63-A037-8273-662F-0A6D8D201ED6}"/>
              </a:ext>
            </a:extLst>
          </p:cNvPr>
          <p:cNvSpPr txBox="1"/>
          <p:nvPr/>
        </p:nvSpPr>
        <p:spPr>
          <a:xfrm>
            <a:off x="579438" y="1224545"/>
            <a:ext cx="9174162" cy="1431161"/>
          </a:xfrm>
          <a:prstGeom prst="rect">
            <a:avLst/>
          </a:prstGeom>
          <a:noFill/>
        </p:spPr>
        <p:txBody>
          <a:bodyPr wrap="square">
            <a:spAutoFit/>
          </a:bodyPr>
          <a:lstStyle/>
          <a:p>
            <a:pPr marL="342900" indent="-342900" algn="l">
              <a:spcAft>
                <a:spcPts val="600"/>
              </a:spcAft>
              <a:buFont typeface="+mj-lt"/>
              <a:buAutoNum type="arabicPeriod"/>
            </a:pPr>
            <a:r>
              <a:rPr lang="en-US" b="1" i="0" dirty="0">
                <a:solidFill>
                  <a:srgbClr val="161616"/>
                </a:solidFill>
                <a:effectLst/>
                <a:latin typeface="Quattrocento Sans" panose="020B0502050000020003" pitchFamily="34" charset="0"/>
              </a:rPr>
              <a:t>View active rulesets</a:t>
            </a:r>
            <a:r>
              <a:rPr lang="en-US" b="0" i="0" dirty="0">
                <a:solidFill>
                  <a:srgbClr val="161616"/>
                </a:solidFill>
                <a:effectLst/>
                <a:latin typeface="Quattrocento Sans" panose="020B0502050000020003" pitchFamily="34" charset="0"/>
              </a:rPr>
              <a:t>: On the Rulesets page, see which sets target a given branch or tag.</a:t>
            </a:r>
          </a:p>
          <a:p>
            <a:pPr marL="342900" indent="-342900" algn="l">
              <a:spcAft>
                <a:spcPts val="600"/>
              </a:spcAft>
              <a:buFont typeface="+mj-lt"/>
              <a:buAutoNum type="arabicPeriod"/>
            </a:pPr>
            <a:r>
              <a:rPr lang="en-US" b="1" i="0" dirty="0">
                <a:solidFill>
                  <a:srgbClr val="161616"/>
                </a:solidFill>
                <a:effectLst/>
                <a:latin typeface="Quattrocento Sans" panose="020B0502050000020003" pitchFamily="34" charset="0"/>
              </a:rPr>
              <a:t>Edit a ruleset: </a:t>
            </a:r>
            <a:r>
              <a:rPr lang="en-US" b="0" i="0" dirty="0">
                <a:solidFill>
                  <a:srgbClr val="161616"/>
                </a:solidFill>
                <a:effectLst/>
                <a:latin typeface="Quattrocento Sans" panose="020B0502050000020003" pitchFamily="34" charset="0"/>
              </a:rPr>
              <a:t>Click its name, adjust rules or targets, then Save changes.</a:t>
            </a:r>
          </a:p>
          <a:p>
            <a:pPr marL="342900" indent="-342900" algn="l">
              <a:spcAft>
                <a:spcPts val="600"/>
              </a:spcAft>
              <a:buFont typeface="+mj-lt"/>
              <a:buAutoNum type="arabicPeriod"/>
            </a:pPr>
            <a:r>
              <a:rPr lang="en-US" b="1" i="0" dirty="0">
                <a:solidFill>
                  <a:srgbClr val="161616"/>
                </a:solidFill>
                <a:effectLst/>
                <a:latin typeface="Quattrocento Sans" panose="020B0502050000020003" pitchFamily="34" charset="0"/>
              </a:rPr>
              <a:t>Toggle status: </a:t>
            </a:r>
            <a:r>
              <a:rPr lang="en-US" b="0" i="0" dirty="0">
                <a:solidFill>
                  <a:srgbClr val="161616"/>
                </a:solidFill>
                <a:effectLst/>
                <a:latin typeface="Quattrocento Sans" panose="020B0502050000020003" pitchFamily="34" charset="0"/>
              </a:rPr>
              <a:t>Enable or disable a ruleset without deleting it.</a:t>
            </a:r>
          </a:p>
          <a:p>
            <a:pPr marL="342900" indent="-342900" algn="l">
              <a:spcAft>
                <a:spcPts val="600"/>
              </a:spcAft>
              <a:buFont typeface="+mj-lt"/>
              <a:buAutoNum type="arabicPeriod"/>
            </a:pPr>
            <a:r>
              <a:rPr lang="en-US" b="1" i="0" dirty="0">
                <a:solidFill>
                  <a:srgbClr val="161616"/>
                </a:solidFill>
                <a:effectLst/>
                <a:latin typeface="Quattrocento Sans" panose="020B0502050000020003" pitchFamily="34" charset="0"/>
              </a:rPr>
              <a:t>Delete</a:t>
            </a:r>
            <a:r>
              <a:rPr lang="en-US" b="0" i="0" dirty="0">
                <a:solidFill>
                  <a:srgbClr val="161616"/>
                </a:solidFill>
                <a:effectLst/>
                <a:latin typeface="Quattrocento Sans" panose="020B0502050000020003" pitchFamily="34" charset="0"/>
              </a:rPr>
              <a:t>: Remove obsolete rulesets when they’re no longer needed.</a:t>
            </a:r>
          </a:p>
        </p:txBody>
      </p:sp>
      <p:sp>
        <p:nvSpPr>
          <p:cNvPr id="2" name="Footer Placeholder 1">
            <a:extLst>
              <a:ext uri="{FF2B5EF4-FFF2-40B4-BE49-F238E27FC236}">
                <a16:creationId xmlns:a16="http://schemas.microsoft.com/office/drawing/2014/main" id="{FF8EFDC3-9C88-5939-1B92-39736185D309}"/>
              </a:ext>
            </a:extLst>
          </p:cNvPr>
          <p:cNvSpPr>
            <a:spLocks noGrp="1"/>
          </p:cNvSpPr>
          <p:nvPr>
            <p:ph type="ftr" sz="quarter" idx="3"/>
          </p:nvPr>
        </p:nvSpPr>
        <p:spPr/>
        <p:txBody>
          <a:bodyPr/>
          <a:lstStyle/>
          <a:p>
            <a:pPr defTabSz="914367">
              <a:defRPr/>
            </a:pPr>
            <a:r>
              <a:rPr lang="en-US">
                <a:solidFill>
                  <a:srgbClr val="000000"/>
                </a:solidFill>
              </a:rPr>
              <a:t>© Copyright Microsoft Corporation. All rights reserved.</a:t>
            </a:r>
            <a:endParaRPr lang="en-US" dirty="0">
              <a:solidFill>
                <a:srgbClr val="000000"/>
              </a:solidFill>
            </a:endParaRPr>
          </a:p>
        </p:txBody>
      </p:sp>
    </p:spTree>
    <p:extLst>
      <p:ext uri="{BB962C8B-B14F-4D97-AF65-F5344CB8AC3E}">
        <p14:creationId xmlns:p14="http://schemas.microsoft.com/office/powerpoint/2010/main" val="1560683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DB04EC2-5E40-88DF-6791-3DB161370A52}"/>
            </a:ext>
          </a:extLst>
        </p:cNvPr>
        <p:cNvGrpSpPr/>
        <p:nvPr/>
      </p:nvGrpSpPr>
      <p:grpSpPr>
        <a:xfrm>
          <a:off x="0" y="0"/>
          <a:ext cx="0" cy="0"/>
          <a:chOff x="0" y="0"/>
          <a:chExt cx="0" cy="0"/>
        </a:xfrm>
      </p:grpSpPr>
      <p:sp>
        <p:nvSpPr>
          <p:cNvPr id="17" name="Title 16">
            <a:extLst>
              <a:ext uri="{FF2B5EF4-FFF2-40B4-BE49-F238E27FC236}">
                <a16:creationId xmlns:a16="http://schemas.microsoft.com/office/drawing/2014/main" id="{0FE81F8C-CE95-1A28-DC8B-4D58262BDE17}"/>
              </a:ext>
            </a:extLst>
          </p:cNvPr>
          <p:cNvSpPr>
            <a:spLocks noGrp="1"/>
          </p:cNvSpPr>
          <p:nvPr>
            <p:ph type="title"/>
          </p:nvPr>
        </p:nvSpPr>
        <p:spPr/>
        <p:txBody>
          <a:bodyPr vert="horz" wrap="square" lIns="0" tIns="0" rIns="0" bIns="0" rtlCol="0" anchor="t">
            <a:noAutofit/>
          </a:bodyPr>
          <a:lstStyle/>
          <a:p>
            <a:r>
              <a:rPr lang="en-US" sz="2900" dirty="0">
                <a:latin typeface="Quattrocento Sans" panose="020B0502050000020003" pitchFamily="34" charset="0"/>
              </a:rPr>
              <a:t>Available rules</a:t>
            </a:r>
          </a:p>
        </p:txBody>
      </p:sp>
      <p:sp>
        <p:nvSpPr>
          <p:cNvPr id="3" name="TextBox 2">
            <a:extLst>
              <a:ext uri="{FF2B5EF4-FFF2-40B4-BE49-F238E27FC236}">
                <a16:creationId xmlns:a16="http://schemas.microsoft.com/office/drawing/2014/main" id="{75A41F63-A037-8273-662F-0A6D8D201ED6}"/>
              </a:ext>
            </a:extLst>
          </p:cNvPr>
          <p:cNvSpPr txBox="1"/>
          <p:nvPr/>
        </p:nvSpPr>
        <p:spPr>
          <a:xfrm>
            <a:off x="579438" y="1224545"/>
            <a:ext cx="5202462" cy="3046988"/>
          </a:xfrm>
          <a:prstGeom prst="rect">
            <a:avLst/>
          </a:prstGeom>
          <a:noFill/>
        </p:spPr>
        <p:txBody>
          <a:bodyPr wrap="square">
            <a:spAutoFit/>
          </a:bodyPr>
          <a:lstStyle/>
          <a:p>
            <a:pPr algn="l">
              <a:spcAft>
                <a:spcPts val="600"/>
              </a:spcAft>
            </a:pPr>
            <a:r>
              <a:rPr lang="en-US" b="0" i="0" dirty="0">
                <a:solidFill>
                  <a:srgbClr val="161616"/>
                </a:solidFill>
                <a:effectLst/>
                <a:latin typeface="Quattrocento Sans" panose="020B0502050000020003" pitchFamily="34" charset="0"/>
              </a:rPr>
              <a:t>Repository rulesets support many of the same protections as branch and tag protection:</a:t>
            </a:r>
          </a:p>
          <a:p>
            <a:pPr algn="l">
              <a:spcAft>
                <a:spcPts val="600"/>
              </a:spcAft>
            </a:pPr>
            <a:endParaRPr lang="en-US" dirty="0">
              <a:solidFill>
                <a:srgbClr val="161616"/>
              </a:solidFill>
              <a:latin typeface="Quattrocento Sans" panose="020B0502050000020003" pitchFamily="34" charset="0"/>
            </a:endParaRPr>
          </a:p>
          <a:p>
            <a:pPr algn="l">
              <a:spcAft>
                <a:spcPts val="600"/>
              </a:spcAft>
            </a:pPr>
            <a:r>
              <a:rPr lang="en-US" b="0" i="0" dirty="0">
                <a:solidFill>
                  <a:srgbClr val="161616"/>
                </a:solidFill>
                <a:effectLst/>
                <a:latin typeface="Quattrocento Sans" panose="020B0502050000020003" pitchFamily="34" charset="0"/>
              </a:rPr>
              <a:t>Common examples:</a:t>
            </a:r>
          </a:p>
          <a:p>
            <a:pPr marL="285750" indent="-285750" algn="l">
              <a:spcAft>
                <a:spcPts val="600"/>
              </a:spcAft>
              <a:buFont typeface="Arial" panose="020B0604020202020204" pitchFamily="34" charset="0"/>
              <a:buChar char="•"/>
            </a:pPr>
            <a:r>
              <a:rPr lang="en-US" b="1" i="0" dirty="0">
                <a:solidFill>
                  <a:srgbClr val="161616"/>
                </a:solidFill>
                <a:effectLst/>
                <a:latin typeface="Quattrocento Sans" panose="020B0502050000020003" pitchFamily="34" charset="0"/>
              </a:rPr>
              <a:t>Require status checks to pass </a:t>
            </a:r>
            <a:r>
              <a:rPr lang="en-US" i="0" dirty="0">
                <a:solidFill>
                  <a:srgbClr val="161616"/>
                </a:solidFill>
                <a:effectLst/>
                <a:latin typeface="Quattrocento Sans" panose="020B0502050000020003" pitchFamily="34" charset="0"/>
              </a:rPr>
              <a:t>(e.g., </a:t>
            </a:r>
            <a:r>
              <a:rPr lang="en-US" i="0" dirty="0" err="1">
                <a:solidFill>
                  <a:srgbClr val="161616"/>
                </a:solidFill>
                <a:effectLst/>
                <a:latin typeface="Quattrocento Sans" panose="020B0502050000020003" pitchFamily="34" charset="0"/>
              </a:rPr>
              <a:t>CodeQL</a:t>
            </a:r>
            <a:r>
              <a:rPr lang="en-US" i="0" dirty="0">
                <a:solidFill>
                  <a:srgbClr val="161616"/>
                </a:solidFill>
                <a:effectLst/>
                <a:latin typeface="Quattrocento Sans" panose="020B0502050000020003" pitchFamily="34" charset="0"/>
              </a:rPr>
              <a:t>, Dependency Review).</a:t>
            </a:r>
          </a:p>
          <a:p>
            <a:pPr marL="285750" indent="-285750" algn="l">
              <a:spcAft>
                <a:spcPts val="600"/>
              </a:spcAft>
              <a:buFont typeface="Arial" panose="020B0604020202020204" pitchFamily="34" charset="0"/>
              <a:buChar char="•"/>
            </a:pPr>
            <a:r>
              <a:rPr lang="en-US" b="1" i="0" dirty="0">
                <a:solidFill>
                  <a:srgbClr val="161616"/>
                </a:solidFill>
                <a:effectLst/>
                <a:latin typeface="Quattrocento Sans" panose="020B0502050000020003" pitchFamily="34" charset="0"/>
              </a:rPr>
              <a:t>Require signed commits.</a:t>
            </a:r>
          </a:p>
          <a:p>
            <a:pPr marL="285750" indent="-285750" algn="l">
              <a:spcAft>
                <a:spcPts val="600"/>
              </a:spcAft>
              <a:buFont typeface="Arial" panose="020B0604020202020204" pitchFamily="34" charset="0"/>
              <a:buChar char="•"/>
            </a:pPr>
            <a:r>
              <a:rPr lang="en-US" b="1" i="0" dirty="0">
                <a:solidFill>
                  <a:srgbClr val="161616"/>
                </a:solidFill>
                <a:effectLst/>
                <a:latin typeface="Quattrocento Sans" panose="020B0502050000020003" pitchFamily="34" charset="0"/>
              </a:rPr>
              <a:t>Block force pushes or deletions.</a:t>
            </a:r>
          </a:p>
          <a:p>
            <a:pPr marL="285750" indent="-285750" algn="l">
              <a:spcAft>
                <a:spcPts val="600"/>
              </a:spcAft>
              <a:buFont typeface="Arial" panose="020B0604020202020204" pitchFamily="34" charset="0"/>
              <a:buChar char="•"/>
            </a:pPr>
            <a:r>
              <a:rPr lang="en-US" b="1" i="0" dirty="0">
                <a:solidFill>
                  <a:srgbClr val="161616"/>
                </a:solidFill>
                <a:effectLst/>
                <a:latin typeface="Quattrocento Sans" panose="020B0502050000020003" pitchFamily="34" charset="0"/>
              </a:rPr>
              <a:t>Restrict who can push or merge.</a:t>
            </a:r>
          </a:p>
        </p:txBody>
      </p:sp>
      <p:sp>
        <p:nvSpPr>
          <p:cNvPr id="2" name="Footer Placeholder 1">
            <a:extLst>
              <a:ext uri="{FF2B5EF4-FFF2-40B4-BE49-F238E27FC236}">
                <a16:creationId xmlns:a16="http://schemas.microsoft.com/office/drawing/2014/main" id="{FF8EFDC3-9C88-5939-1B92-39736185D309}"/>
              </a:ext>
            </a:extLst>
          </p:cNvPr>
          <p:cNvSpPr>
            <a:spLocks noGrp="1"/>
          </p:cNvSpPr>
          <p:nvPr>
            <p:ph type="ftr" sz="quarter" idx="3"/>
          </p:nvPr>
        </p:nvSpPr>
        <p:spPr/>
        <p:txBody>
          <a:bodyPr/>
          <a:lstStyle/>
          <a:p>
            <a:pPr defTabSz="914367">
              <a:defRPr/>
            </a:pPr>
            <a:r>
              <a:rPr lang="en-US">
                <a:solidFill>
                  <a:srgbClr val="000000"/>
                </a:solidFill>
              </a:rPr>
              <a:t>© Copyright Microsoft Corporation. All rights reserved.</a:t>
            </a:r>
            <a:endParaRPr lang="en-US" dirty="0">
              <a:solidFill>
                <a:srgbClr val="000000"/>
              </a:solidFill>
            </a:endParaRPr>
          </a:p>
        </p:txBody>
      </p:sp>
      <p:pic>
        <p:nvPicPr>
          <p:cNvPr id="10242" name="Picture 2" descr="Screenshot of the rules toggle list, including tag protection and restriction options.">
            <a:extLst>
              <a:ext uri="{FF2B5EF4-FFF2-40B4-BE49-F238E27FC236}">
                <a16:creationId xmlns:a16="http://schemas.microsoft.com/office/drawing/2014/main" id="{B98A20E8-34A9-B6AB-E235-2A2905C882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10102" y="585216"/>
            <a:ext cx="4363744" cy="508534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90DA36B0-3D4D-66F6-5E30-D8863C69B1D8}"/>
              </a:ext>
            </a:extLst>
          </p:cNvPr>
          <p:cNvSpPr>
            <a:spLocks/>
          </p:cNvSpPr>
          <p:nvPr/>
        </p:nvSpPr>
        <p:spPr>
          <a:xfrm>
            <a:off x="621045" y="4686456"/>
            <a:ext cx="5202462" cy="661505"/>
          </a:xfrm>
          <a:prstGeom prst="rect">
            <a:avLst/>
          </a:prstGeom>
          <a:solidFill>
            <a:srgbClr val="C1D4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Quattrocento Sans" panose="020B0502050000020003" pitchFamily="34" charset="0"/>
            </a:endParaRPr>
          </a:p>
        </p:txBody>
      </p:sp>
      <p:sp>
        <p:nvSpPr>
          <p:cNvPr id="9" name="TextBox 8">
            <a:extLst>
              <a:ext uri="{FF2B5EF4-FFF2-40B4-BE49-F238E27FC236}">
                <a16:creationId xmlns:a16="http://schemas.microsoft.com/office/drawing/2014/main" id="{22B07C86-29FD-6D63-582A-E9173D13B483}"/>
              </a:ext>
            </a:extLst>
          </p:cNvPr>
          <p:cNvSpPr txBox="1"/>
          <p:nvPr/>
        </p:nvSpPr>
        <p:spPr>
          <a:xfrm>
            <a:off x="932517" y="4753945"/>
            <a:ext cx="4558936" cy="523220"/>
          </a:xfrm>
          <a:prstGeom prst="rect">
            <a:avLst/>
          </a:prstGeom>
          <a:noFill/>
        </p:spPr>
        <p:txBody>
          <a:bodyPr wrap="square" rtlCol="0">
            <a:spAutoFit/>
          </a:bodyPr>
          <a:lstStyle/>
          <a:p>
            <a:pPr algn="just">
              <a:spcAft>
                <a:spcPts val="1200"/>
              </a:spcAft>
            </a:pPr>
            <a:r>
              <a:rPr lang="en-US" sz="1400" i="0" dirty="0">
                <a:effectLst/>
                <a:latin typeface="Quattrocento Sans" panose="020B0502050000020003" pitchFamily="34" charset="0"/>
              </a:rPr>
              <a:t>Enforce your CI/CD pipeline by requiring key workflows as status checks before merges.</a:t>
            </a:r>
          </a:p>
        </p:txBody>
      </p:sp>
      <p:sp>
        <p:nvSpPr>
          <p:cNvPr id="10" name="Oval 9">
            <a:extLst>
              <a:ext uri="{FF2B5EF4-FFF2-40B4-BE49-F238E27FC236}">
                <a16:creationId xmlns:a16="http://schemas.microsoft.com/office/drawing/2014/main" id="{8D872E5E-21B8-E002-7017-34B8B2D5CF08}"/>
              </a:ext>
            </a:extLst>
          </p:cNvPr>
          <p:cNvSpPr>
            <a:spLocks/>
          </p:cNvSpPr>
          <p:nvPr/>
        </p:nvSpPr>
        <p:spPr>
          <a:xfrm>
            <a:off x="342659" y="4755597"/>
            <a:ext cx="452309" cy="52322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Quattrocento Sans" panose="020B0502050000020003" pitchFamily="34" charset="0"/>
            </a:endParaRPr>
          </a:p>
        </p:txBody>
      </p:sp>
      <p:pic>
        <p:nvPicPr>
          <p:cNvPr id="11" name="Graphic 10" descr="Lightbulb outline">
            <a:extLst>
              <a:ext uri="{FF2B5EF4-FFF2-40B4-BE49-F238E27FC236}">
                <a16:creationId xmlns:a16="http://schemas.microsoft.com/office/drawing/2014/main" id="{6C0299AA-BA3C-40EB-CECD-509707357CF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10274" y="4804784"/>
            <a:ext cx="421541" cy="421541"/>
          </a:xfrm>
          <a:prstGeom prst="rect">
            <a:avLst/>
          </a:prstGeom>
          <a:effectLst>
            <a:glow rad="12700">
              <a:srgbClr val="FFFF00"/>
            </a:glow>
          </a:effectLst>
        </p:spPr>
      </p:pic>
    </p:spTree>
    <p:extLst>
      <p:ext uri="{BB962C8B-B14F-4D97-AF65-F5344CB8AC3E}">
        <p14:creationId xmlns:p14="http://schemas.microsoft.com/office/powerpoint/2010/main" val="282592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DB04EC2-5E40-88DF-6791-3DB161370A52}"/>
            </a:ext>
          </a:extLst>
        </p:cNvPr>
        <p:cNvGrpSpPr/>
        <p:nvPr/>
      </p:nvGrpSpPr>
      <p:grpSpPr>
        <a:xfrm>
          <a:off x="0" y="0"/>
          <a:ext cx="0" cy="0"/>
          <a:chOff x="0" y="0"/>
          <a:chExt cx="0" cy="0"/>
        </a:xfrm>
      </p:grpSpPr>
      <p:sp>
        <p:nvSpPr>
          <p:cNvPr id="17" name="Title 16">
            <a:extLst>
              <a:ext uri="{FF2B5EF4-FFF2-40B4-BE49-F238E27FC236}">
                <a16:creationId xmlns:a16="http://schemas.microsoft.com/office/drawing/2014/main" id="{0FE81F8C-CE95-1A28-DC8B-4D58262BDE17}"/>
              </a:ext>
            </a:extLst>
          </p:cNvPr>
          <p:cNvSpPr>
            <a:spLocks noGrp="1"/>
          </p:cNvSpPr>
          <p:nvPr>
            <p:ph type="title"/>
          </p:nvPr>
        </p:nvSpPr>
        <p:spPr/>
        <p:txBody>
          <a:bodyPr vert="horz" wrap="square" lIns="0" tIns="0" rIns="0" bIns="0" rtlCol="0" anchor="t">
            <a:noAutofit/>
          </a:bodyPr>
          <a:lstStyle/>
          <a:p>
            <a:r>
              <a:rPr lang="en-US" sz="2900" dirty="0">
                <a:latin typeface="Quattrocento Sans" panose="020B0502050000020003" pitchFamily="34" charset="0"/>
              </a:rPr>
              <a:t>Layering Rulesets and protections</a:t>
            </a:r>
          </a:p>
        </p:txBody>
      </p:sp>
      <p:sp>
        <p:nvSpPr>
          <p:cNvPr id="3" name="TextBox 2">
            <a:extLst>
              <a:ext uri="{FF2B5EF4-FFF2-40B4-BE49-F238E27FC236}">
                <a16:creationId xmlns:a16="http://schemas.microsoft.com/office/drawing/2014/main" id="{75A41F63-A037-8273-662F-0A6D8D201ED6}"/>
              </a:ext>
            </a:extLst>
          </p:cNvPr>
          <p:cNvSpPr txBox="1"/>
          <p:nvPr/>
        </p:nvSpPr>
        <p:spPr>
          <a:xfrm>
            <a:off x="579437" y="1224545"/>
            <a:ext cx="10836707" cy="2215991"/>
          </a:xfrm>
          <a:prstGeom prst="rect">
            <a:avLst/>
          </a:prstGeom>
          <a:noFill/>
        </p:spPr>
        <p:txBody>
          <a:bodyPr wrap="square">
            <a:spAutoFit/>
          </a:bodyPr>
          <a:lstStyle/>
          <a:p>
            <a:pPr algn="just">
              <a:spcAft>
                <a:spcPts val="1200"/>
              </a:spcAft>
            </a:pPr>
            <a:r>
              <a:rPr lang="en-US" b="0" i="0" dirty="0">
                <a:solidFill>
                  <a:srgbClr val="161616"/>
                </a:solidFill>
                <a:effectLst/>
                <a:latin typeface="Quattrocento Sans" panose="020B0502050000020003" pitchFamily="34" charset="0"/>
              </a:rPr>
              <a:t>GitHub aggregates all applicable rules—branch protection, tag protection, and multiple rulesets—and applies the most restrictive setting.</a:t>
            </a:r>
            <a:endParaRPr lang="en-US" dirty="0">
              <a:solidFill>
                <a:srgbClr val="161616"/>
              </a:solidFill>
              <a:latin typeface="Quattrocento Sans" panose="020B0502050000020003" pitchFamily="34" charset="0"/>
            </a:endParaRPr>
          </a:p>
          <a:p>
            <a:pPr algn="just">
              <a:spcAft>
                <a:spcPts val="600"/>
              </a:spcAft>
            </a:pPr>
            <a:r>
              <a:rPr lang="en-US" b="1" i="0" dirty="0">
                <a:solidFill>
                  <a:srgbClr val="161616"/>
                </a:solidFill>
                <a:effectLst/>
                <a:latin typeface="Quattrocento Sans" panose="020B0502050000020003" pitchFamily="34" charset="0"/>
              </a:rPr>
              <a:t>Example: </a:t>
            </a:r>
            <a:r>
              <a:rPr lang="en-US" b="0" i="0" dirty="0">
                <a:solidFill>
                  <a:srgbClr val="161616"/>
                </a:solidFill>
                <a:effectLst/>
                <a:latin typeface="Quattrocento Sans" panose="020B0502050000020003" pitchFamily="34" charset="0"/>
              </a:rPr>
              <a:t>The my-feature branch has:</a:t>
            </a:r>
          </a:p>
          <a:p>
            <a:pPr marL="285750" indent="-285750" algn="just">
              <a:spcAft>
                <a:spcPts val="600"/>
              </a:spcAft>
              <a:buFont typeface="Arial" panose="020B0604020202020204" pitchFamily="34" charset="0"/>
              <a:buChar char="•"/>
            </a:pPr>
            <a:r>
              <a:rPr lang="en-US" b="0" i="0" dirty="0">
                <a:solidFill>
                  <a:srgbClr val="161616"/>
                </a:solidFill>
                <a:effectLst/>
                <a:latin typeface="Quattrocento Sans" panose="020B0502050000020003" pitchFamily="34" charset="0"/>
              </a:rPr>
              <a:t>A ruleset requiring signed commits and three reviews.</a:t>
            </a:r>
          </a:p>
          <a:p>
            <a:pPr marL="285750" indent="-285750" algn="just">
              <a:spcAft>
                <a:spcPts val="1200"/>
              </a:spcAft>
              <a:buFont typeface="Arial" panose="020B0604020202020204" pitchFamily="34" charset="0"/>
              <a:buChar char="•"/>
            </a:pPr>
            <a:r>
              <a:rPr lang="en-US" b="0" i="0" dirty="0">
                <a:solidFill>
                  <a:srgbClr val="161616"/>
                </a:solidFill>
                <a:effectLst/>
                <a:latin typeface="Quattrocento Sans" panose="020B0502050000020003" pitchFamily="34" charset="0"/>
              </a:rPr>
              <a:t>A branch protection rule requiring a linear history and two reviews.</a:t>
            </a:r>
          </a:p>
          <a:p>
            <a:pPr algn="just">
              <a:spcAft>
                <a:spcPts val="600"/>
              </a:spcAft>
            </a:pPr>
            <a:r>
              <a:rPr lang="en-US" b="1" i="0" dirty="0">
                <a:solidFill>
                  <a:srgbClr val="161616"/>
                </a:solidFill>
                <a:effectLst/>
                <a:latin typeface="Quattrocento Sans" panose="020B0502050000020003" pitchFamily="34" charset="0"/>
              </a:rPr>
              <a:t>Outcome: </a:t>
            </a:r>
            <a:r>
              <a:rPr lang="en-US" b="0" i="0" dirty="0">
                <a:solidFill>
                  <a:srgbClr val="161616"/>
                </a:solidFill>
                <a:effectLst/>
                <a:latin typeface="Quattrocento Sans" panose="020B0502050000020003" pitchFamily="34" charset="0"/>
              </a:rPr>
              <a:t>Pull requests need three reviews, and commits must be both signed and linear.</a:t>
            </a:r>
            <a:endParaRPr lang="en-US" b="1" i="0" dirty="0">
              <a:solidFill>
                <a:srgbClr val="161616"/>
              </a:solidFill>
              <a:effectLst/>
              <a:latin typeface="Quattrocento Sans" panose="020B0502050000020003" pitchFamily="34" charset="0"/>
            </a:endParaRPr>
          </a:p>
        </p:txBody>
      </p:sp>
      <p:sp>
        <p:nvSpPr>
          <p:cNvPr id="2" name="Footer Placeholder 1">
            <a:extLst>
              <a:ext uri="{FF2B5EF4-FFF2-40B4-BE49-F238E27FC236}">
                <a16:creationId xmlns:a16="http://schemas.microsoft.com/office/drawing/2014/main" id="{FF8EFDC3-9C88-5939-1B92-39736185D309}"/>
              </a:ext>
            </a:extLst>
          </p:cNvPr>
          <p:cNvSpPr>
            <a:spLocks noGrp="1"/>
          </p:cNvSpPr>
          <p:nvPr>
            <p:ph type="ftr" sz="quarter" idx="3"/>
          </p:nvPr>
        </p:nvSpPr>
        <p:spPr/>
        <p:txBody>
          <a:bodyPr/>
          <a:lstStyle/>
          <a:p>
            <a:pPr defTabSz="914367">
              <a:defRPr/>
            </a:pPr>
            <a:r>
              <a:rPr lang="en-US">
                <a:solidFill>
                  <a:srgbClr val="000000"/>
                </a:solidFill>
              </a:rPr>
              <a:t>© Copyright Microsoft Corporation. All rights reserved.</a:t>
            </a:r>
            <a:endParaRPr lang="en-US" dirty="0">
              <a:solidFill>
                <a:srgbClr val="000000"/>
              </a:solidFill>
            </a:endParaRPr>
          </a:p>
        </p:txBody>
      </p:sp>
    </p:spTree>
    <p:extLst>
      <p:ext uri="{BB962C8B-B14F-4D97-AF65-F5344CB8AC3E}">
        <p14:creationId xmlns:p14="http://schemas.microsoft.com/office/powerpoint/2010/main" val="41533222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0DC08C5-8F9A-C3E0-9C34-E98F0B9AC7CF}"/>
            </a:ext>
          </a:extLst>
        </p:cNvPr>
        <p:cNvGrpSpPr/>
        <p:nvPr/>
      </p:nvGrpSpPr>
      <p:grpSpPr>
        <a:xfrm>
          <a:off x="0" y="0"/>
          <a:ext cx="0" cy="0"/>
          <a:chOff x="0" y="0"/>
          <a:chExt cx="0" cy="0"/>
        </a:xfrm>
      </p:grpSpPr>
      <p:sp>
        <p:nvSpPr>
          <p:cNvPr id="17" name="Title 16">
            <a:extLst>
              <a:ext uri="{FF2B5EF4-FFF2-40B4-BE49-F238E27FC236}">
                <a16:creationId xmlns:a16="http://schemas.microsoft.com/office/drawing/2014/main" id="{E9C829F7-0B6E-C8D7-A89C-31CD24B22622}"/>
              </a:ext>
            </a:extLst>
          </p:cNvPr>
          <p:cNvSpPr>
            <a:spLocks noGrp="1" noRot="1" noMove="1" noResize="1" noEditPoints="1" noAdjustHandles="1" noChangeArrowheads="1" noChangeShapeType="1"/>
          </p:cNvSpPr>
          <p:nvPr>
            <p:ph type="title"/>
          </p:nvPr>
        </p:nvSpPr>
        <p:spPr>
          <a:xfrm>
            <a:off x="417305" y="395605"/>
            <a:ext cx="10211827" cy="984885"/>
          </a:xfrm>
        </p:spPr>
        <p:txBody>
          <a:bodyPr>
            <a:normAutofit/>
          </a:bodyPr>
          <a:lstStyle/>
          <a:p>
            <a:r>
              <a:rPr lang="en-US" sz="2900" dirty="0">
                <a:latin typeface="Quattrocento Sans" panose="020B0502050000020003" pitchFamily="34" charset="0"/>
              </a:rPr>
              <a:t>Impacts of policy and Ruleset choices in GitHub Enterprise</a:t>
            </a:r>
          </a:p>
        </p:txBody>
      </p:sp>
      <p:sp>
        <p:nvSpPr>
          <p:cNvPr id="20" name="TextBox 19">
            <a:extLst>
              <a:ext uri="{FF2B5EF4-FFF2-40B4-BE49-F238E27FC236}">
                <a16:creationId xmlns:a16="http://schemas.microsoft.com/office/drawing/2014/main" id="{17955DF4-1DD4-5EBF-3C16-0FAE804A3169}"/>
              </a:ext>
            </a:extLst>
          </p:cNvPr>
          <p:cNvSpPr txBox="1"/>
          <p:nvPr/>
        </p:nvSpPr>
        <p:spPr>
          <a:xfrm>
            <a:off x="417305" y="1115447"/>
            <a:ext cx="9932644" cy="646331"/>
          </a:xfrm>
          <a:prstGeom prst="rect">
            <a:avLst/>
          </a:prstGeom>
          <a:noFill/>
        </p:spPr>
        <p:txBody>
          <a:bodyPr wrap="square" rtlCol="0">
            <a:spAutoFit/>
          </a:bodyPr>
          <a:lstStyle/>
          <a:p>
            <a:pPr algn="l">
              <a:spcAft>
                <a:spcPts val="1200"/>
              </a:spcAft>
            </a:pPr>
            <a:r>
              <a:rPr lang="en-US" b="0" i="0" dirty="0">
                <a:effectLst/>
                <a:latin typeface="Quattrocento Sans" panose="020B0502050000020003" pitchFamily="34" charset="0"/>
              </a:rPr>
              <a:t>Your policies and rulesets affect security, compliance, developer experience, and operational efficiency. Finding the right balance between control and flexibility is essential.</a:t>
            </a:r>
          </a:p>
        </p:txBody>
      </p:sp>
      <p:sp>
        <p:nvSpPr>
          <p:cNvPr id="4" name="Footer Placeholder 3">
            <a:extLst>
              <a:ext uri="{FF2B5EF4-FFF2-40B4-BE49-F238E27FC236}">
                <a16:creationId xmlns:a16="http://schemas.microsoft.com/office/drawing/2014/main" id="{4D3228D4-F78F-F05F-8396-EFDF8DA70AC6}"/>
              </a:ext>
            </a:extLst>
          </p:cNvPr>
          <p:cNvSpPr>
            <a:spLocks noGrp="1"/>
          </p:cNvSpPr>
          <p:nvPr>
            <p:ph type="ftr" sz="quarter" idx="3"/>
          </p:nvPr>
        </p:nvSpPr>
        <p:spPr/>
        <p:txBody>
          <a:bodyPr/>
          <a:lstStyle/>
          <a:p>
            <a:pPr defTabSz="914367">
              <a:defRPr/>
            </a:pPr>
            <a:r>
              <a:rPr lang="en-US">
                <a:solidFill>
                  <a:srgbClr val="000000"/>
                </a:solidFill>
              </a:rPr>
              <a:t>© Copyright Microsoft Corporation. All rights reserved.</a:t>
            </a:r>
            <a:endParaRPr lang="en-US" dirty="0">
              <a:solidFill>
                <a:srgbClr val="000000"/>
              </a:solidFill>
            </a:endParaRPr>
          </a:p>
        </p:txBody>
      </p:sp>
      <p:sp>
        <p:nvSpPr>
          <p:cNvPr id="6" name="TextBox 5">
            <a:extLst>
              <a:ext uri="{FF2B5EF4-FFF2-40B4-BE49-F238E27FC236}">
                <a16:creationId xmlns:a16="http://schemas.microsoft.com/office/drawing/2014/main" id="{9973FBD6-9BEE-C6AE-C45B-33F706C6EC28}"/>
              </a:ext>
            </a:extLst>
          </p:cNvPr>
          <p:cNvSpPr txBox="1"/>
          <p:nvPr/>
        </p:nvSpPr>
        <p:spPr>
          <a:xfrm>
            <a:off x="417305" y="1993716"/>
            <a:ext cx="9932644" cy="461665"/>
          </a:xfrm>
          <a:prstGeom prst="rect">
            <a:avLst/>
          </a:prstGeom>
          <a:noFill/>
        </p:spPr>
        <p:txBody>
          <a:bodyPr wrap="square" rtlCol="0">
            <a:spAutoFit/>
          </a:bodyPr>
          <a:lstStyle/>
          <a:p>
            <a:pPr algn="l">
              <a:spcAft>
                <a:spcPts val="1200"/>
              </a:spcAft>
            </a:pPr>
            <a:r>
              <a:rPr lang="en-US" sz="2400" b="1" i="0" dirty="0">
                <a:effectLst/>
                <a:latin typeface="Quattrocento Sans" panose="020B0502050000020003" pitchFamily="34" charset="0"/>
              </a:rPr>
              <a:t>Security &amp; Compliance Enforcement </a:t>
            </a:r>
          </a:p>
        </p:txBody>
      </p:sp>
      <p:graphicFrame>
        <p:nvGraphicFramePr>
          <p:cNvPr id="9" name="Table 8">
            <a:extLst>
              <a:ext uri="{FF2B5EF4-FFF2-40B4-BE49-F238E27FC236}">
                <a16:creationId xmlns:a16="http://schemas.microsoft.com/office/drawing/2014/main" id="{764C8BB8-39F2-F53B-F6E2-9953F0F17C12}"/>
              </a:ext>
            </a:extLst>
          </p:cNvPr>
          <p:cNvGraphicFramePr>
            <a:graphicFrameLocks noGrp="1"/>
          </p:cNvGraphicFramePr>
          <p:nvPr>
            <p:extLst>
              <p:ext uri="{D42A27DB-BD31-4B8C-83A1-F6EECF244321}">
                <p14:modId xmlns:p14="http://schemas.microsoft.com/office/powerpoint/2010/main" val="1913871878"/>
              </p:ext>
            </p:extLst>
          </p:nvPr>
        </p:nvGraphicFramePr>
        <p:xfrm>
          <a:off x="417305" y="2582959"/>
          <a:ext cx="9376052" cy="3144520"/>
        </p:xfrm>
        <a:graphic>
          <a:graphicData uri="http://schemas.openxmlformats.org/drawingml/2006/table">
            <a:tbl>
              <a:tblPr firstRow="1" bandRow="1">
                <a:tableStyleId>{073A0DAA-6AF3-43AB-8588-CEC1D06C72B9}</a:tableStyleId>
              </a:tblPr>
              <a:tblGrid>
                <a:gridCol w="4688026">
                  <a:extLst>
                    <a:ext uri="{9D8B030D-6E8A-4147-A177-3AD203B41FA5}">
                      <a16:colId xmlns:a16="http://schemas.microsoft.com/office/drawing/2014/main" val="3262000997"/>
                    </a:ext>
                  </a:extLst>
                </a:gridCol>
                <a:gridCol w="4688026">
                  <a:extLst>
                    <a:ext uri="{9D8B030D-6E8A-4147-A177-3AD203B41FA5}">
                      <a16:colId xmlns:a16="http://schemas.microsoft.com/office/drawing/2014/main" val="2873749276"/>
                    </a:ext>
                  </a:extLst>
                </a:gridCol>
              </a:tblGrid>
              <a:tr h="370840">
                <a:tc>
                  <a:txBody>
                    <a:bodyPr/>
                    <a:lstStyle/>
                    <a:p>
                      <a:r>
                        <a:rPr lang="en-US" dirty="0">
                          <a:solidFill>
                            <a:schemeClr val="tx1"/>
                          </a:solidFill>
                        </a:rPr>
                        <a:t>Positive Impact:</a:t>
                      </a:r>
                    </a:p>
                  </a:txBody>
                  <a:tcPr>
                    <a:lnL w="12700" cap="flat" cmpd="sng" algn="ctr">
                      <a:no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r>
                        <a:rPr lang="en-US" dirty="0">
                          <a:solidFill>
                            <a:schemeClr val="tx1"/>
                          </a:solidFill>
                        </a:rPr>
                        <a:t>Potential Drawbacks </a:t>
                      </a:r>
                    </a:p>
                  </a:txBody>
                  <a:tcPr>
                    <a:lnL w="12700" cap="flat" cmpd="sng" algn="ctr">
                      <a:solidFill>
                        <a:schemeClr val="bg2"/>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extLst>
                  <a:ext uri="{0D108BD9-81ED-4DB2-BD59-A6C34878D82A}">
                    <a16:rowId xmlns:a16="http://schemas.microsoft.com/office/drawing/2014/main" val="2913181542"/>
                  </a:ext>
                </a:extLst>
              </a:tr>
              <a:tr h="370840">
                <a:tc>
                  <a:txBody>
                    <a:bodyPr/>
                    <a:lstStyle/>
                    <a:p>
                      <a:pPr marL="285750" indent="-285750">
                        <a:buFont typeface="Arial" panose="020B0604020202020204" pitchFamily="34" charset="0"/>
                        <a:buChar char="•"/>
                      </a:pPr>
                      <a:r>
                        <a:rPr lang="en-US" sz="1600" dirty="0"/>
                        <a:t>Enforcing </a:t>
                      </a:r>
                      <a:r>
                        <a:rPr lang="en-US" sz="1600" b="1" dirty="0"/>
                        <a:t>SAML SSO &amp; 2FA </a:t>
                      </a:r>
                      <a:r>
                        <a:rPr lang="en-US" sz="1600" dirty="0"/>
                        <a:t>enhances authentication security and prevents unauthorized access.</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b="1" dirty="0"/>
                        <a:t>Branch protection rules </a:t>
                      </a:r>
                      <a:r>
                        <a:rPr lang="en-US" sz="1600" dirty="0"/>
                        <a:t>prevent accidental code changes and ensure that every modification is reviewed.</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b="1" dirty="0"/>
                        <a:t>Audit logging &amp; security rulesets </a:t>
                      </a:r>
                      <a:r>
                        <a:rPr lang="en-US" sz="1600" dirty="0"/>
                        <a:t>help meet compliance standards (SOC 2, ISO 27001) by tracking all activities.</a:t>
                      </a:r>
                    </a:p>
                  </a:txBody>
                  <a:tcPr>
                    <a:lnL w="12700" cap="flat" cmpd="sng" algn="ctr">
                      <a:no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noFill/>
                      <a:prstDash val="solid"/>
                      <a:round/>
                      <a:headEnd type="none" w="med" len="med"/>
                      <a:tailEnd type="none" w="med" len="med"/>
                    </a:lnB>
                    <a:gradFill flip="none" rotWithShape="1">
                      <a:gsLst>
                        <a:gs pos="26000">
                          <a:srgbClr val="EFF7EF"/>
                        </a:gs>
                        <a:gs pos="12000">
                          <a:schemeClr val="accent6">
                            <a:lumMod val="20000"/>
                            <a:lumOff val="80000"/>
                            <a:alpha val="13852"/>
                          </a:schemeClr>
                        </a:gs>
                        <a:gs pos="54000">
                          <a:schemeClr val="bg1"/>
                        </a:gs>
                      </a:gsLst>
                      <a:path path="circle">
                        <a:fillToRect t="100000" r="100000"/>
                      </a:path>
                      <a:tileRect l="-100000" b="-100000"/>
                    </a:gradFill>
                  </a:tcPr>
                </a:tc>
                <a:tc>
                  <a:txBody>
                    <a:bodyPr/>
                    <a:lstStyle/>
                    <a:p>
                      <a:pPr marL="285750" indent="-285750">
                        <a:buFont typeface="Arial" panose="020B0604020202020204" pitchFamily="34" charset="0"/>
                        <a:buChar char="•"/>
                      </a:pPr>
                      <a:r>
                        <a:rPr lang="en-US" sz="1600" dirty="0"/>
                        <a:t>Overly strict security policies (e.g., blocking all forks, forcing lengthy approval chains) can </a:t>
                      </a:r>
                      <a:r>
                        <a:rPr lang="en-US" sz="1600" b="1" dirty="0"/>
                        <a:t>frustrate developers </a:t>
                      </a:r>
                      <a:r>
                        <a:rPr lang="en-US" sz="1600" dirty="0"/>
                        <a:t>and slow down workflows.</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b="1" dirty="0"/>
                        <a:t>Manual security enforcement </a:t>
                      </a:r>
                      <a:r>
                        <a:rPr lang="en-US" sz="1600" dirty="0"/>
                        <a:t>(vs. automated rulesets) increases admin overhead.</a:t>
                      </a:r>
                    </a:p>
                  </a:txBody>
                  <a:tcPr>
                    <a:lnL w="12700" cap="flat" cmpd="sng" algn="ctr">
                      <a:solidFill>
                        <a:schemeClr val="bg2"/>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gradFill flip="none" rotWithShape="1">
                      <a:gsLst>
                        <a:gs pos="1000">
                          <a:srgbClr val="FFE6E8"/>
                        </a:gs>
                        <a:gs pos="18000">
                          <a:srgbClr val="FFF6FC"/>
                        </a:gs>
                        <a:gs pos="67000">
                          <a:schemeClr val="bg1"/>
                        </a:gs>
                      </a:gsLst>
                      <a:path path="circle">
                        <a:fillToRect l="100000" t="100000"/>
                      </a:path>
                      <a:tileRect r="-100000" b="-100000"/>
                    </a:gradFill>
                  </a:tcPr>
                </a:tc>
                <a:extLst>
                  <a:ext uri="{0D108BD9-81ED-4DB2-BD59-A6C34878D82A}">
                    <a16:rowId xmlns:a16="http://schemas.microsoft.com/office/drawing/2014/main" val="3673212925"/>
                  </a:ext>
                </a:extLst>
              </a:tr>
            </a:tbl>
          </a:graphicData>
        </a:graphic>
      </p:graphicFrame>
    </p:spTree>
    <p:extLst>
      <p:ext uri="{BB962C8B-B14F-4D97-AF65-F5344CB8AC3E}">
        <p14:creationId xmlns:p14="http://schemas.microsoft.com/office/powerpoint/2010/main" val="9729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0DC08C5-8F9A-C3E0-9C34-E98F0B9AC7CF}"/>
            </a:ext>
          </a:extLst>
        </p:cNvPr>
        <p:cNvGrpSpPr/>
        <p:nvPr/>
      </p:nvGrpSpPr>
      <p:grpSpPr>
        <a:xfrm>
          <a:off x="0" y="0"/>
          <a:ext cx="0" cy="0"/>
          <a:chOff x="0" y="0"/>
          <a:chExt cx="0" cy="0"/>
        </a:xfrm>
      </p:grpSpPr>
      <p:sp>
        <p:nvSpPr>
          <p:cNvPr id="17" name="Title 16">
            <a:extLst>
              <a:ext uri="{FF2B5EF4-FFF2-40B4-BE49-F238E27FC236}">
                <a16:creationId xmlns:a16="http://schemas.microsoft.com/office/drawing/2014/main" id="{E9C829F7-0B6E-C8D7-A89C-31CD24B22622}"/>
              </a:ext>
            </a:extLst>
          </p:cNvPr>
          <p:cNvSpPr>
            <a:spLocks noGrp="1"/>
          </p:cNvSpPr>
          <p:nvPr>
            <p:ph type="title"/>
          </p:nvPr>
        </p:nvSpPr>
        <p:spPr>
          <a:xfrm>
            <a:off x="417305" y="638078"/>
            <a:ext cx="10211827" cy="984885"/>
          </a:xfrm>
        </p:spPr>
        <p:txBody>
          <a:bodyPr>
            <a:normAutofit/>
          </a:bodyPr>
          <a:lstStyle/>
          <a:p>
            <a:r>
              <a:rPr lang="en-US" sz="2900" dirty="0">
                <a:latin typeface="Quattrocento Sans" panose="020B0502050000020003" pitchFamily="34" charset="0"/>
              </a:rPr>
              <a:t>Impacts of policy and Ruleset choices in GitHub Enterprise</a:t>
            </a:r>
            <a:br>
              <a:rPr lang="en-US" sz="2900" dirty="0">
                <a:latin typeface="Quattrocento Sans" panose="020B0502050000020003" pitchFamily="34" charset="0"/>
              </a:rPr>
            </a:br>
            <a:r>
              <a:rPr lang="en-US" sz="2900" dirty="0">
                <a:latin typeface="Quattrocento Sans" panose="020B0502050000020003" pitchFamily="34" charset="0"/>
              </a:rPr>
              <a:t>(continued)</a:t>
            </a:r>
          </a:p>
        </p:txBody>
      </p:sp>
      <p:sp>
        <p:nvSpPr>
          <p:cNvPr id="4" name="Footer Placeholder 3">
            <a:extLst>
              <a:ext uri="{FF2B5EF4-FFF2-40B4-BE49-F238E27FC236}">
                <a16:creationId xmlns:a16="http://schemas.microsoft.com/office/drawing/2014/main" id="{4D3228D4-F78F-F05F-8396-EFDF8DA70AC6}"/>
              </a:ext>
            </a:extLst>
          </p:cNvPr>
          <p:cNvSpPr>
            <a:spLocks noGrp="1"/>
          </p:cNvSpPr>
          <p:nvPr>
            <p:ph type="ftr" sz="quarter" idx="3"/>
          </p:nvPr>
        </p:nvSpPr>
        <p:spPr/>
        <p:txBody>
          <a:bodyPr/>
          <a:lstStyle/>
          <a:p>
            <a:pPr defTabSz="914367">
              <a:defRPr/>
            </a:pPr>
            <a:r>
              <a:rPr lang="en-US">
                <a:solidFill>
                  <a:srgbClr val="000000"/>
                </a:solidFill>
              </a:rPr>
              <a:t>© Copyright Microsoft Corporation. All rights reserved.</a:t>
            </a:r>
            <a:endParaRPr lang="en-US" dirty="0">
              <a:solidFill>
                <a:srgbClr val="000000"/>
              </a:solidFill>
            </a:endParaRPr>
          </a:p>
        </p:txBody>
      </p:sp>
      <p:sp>
        <p:nvSpPr>
          <p:cNvPr id="6" name="TextBox 5">
            <a:extLst>
              <a:ext uri="{FF2B5EF4-FFF2-40B4-BE49-F238E27FC236}">
                <a16:creationId xmlns:a16="http://schemas.microsoft.com/office/drawing/2014/main" id="{9973FBD6-9BEE-C6AE-C45B-33F706C6EC28}"/>
              </a:ext>
            </a:extLst>
          </p:cNvPr>
          <p:cNvSpPr txBox="1"/>
          <p:nvPr/>
        </p:nvSpPr>
        <p:spPr>
          <a:xfrm>
            <a:off x="417305" y="1993716"/>
            <a:ext cx="9932644" cy="461665"/>
          </a:xfrm>
          <a:prstGeom prst="rect">
            <a:avLst/>
          </a:prstGeom>
          <a:noFill/>
        </p:spPr>
        <p:txBody>
          <a:bodyPr wrap="square" rtlCol="0">
            <a:spAutoFit/>
          </a:bodyPr>
          <a:lstStyle/>
          <a:p>
            <a:pPr algn="l">
              <a:spcAft>
                <a:spcPts val="1200"/>
              </a:spcAft>
            </a:pPr>
            <a:r>
              <a:rPr lang="en-US" sz="2400" b="1" i="0" dirty="0">
                <a:effectLst/>
                <a:latin typeface="Quattrocento Sans" panose="020B0502050000020003" pitchFamily="34" charset="0"/>
              </a:rPr>
              <a:t>Developer productivity and workflow efficiency</a:t>
            </a:r>
          </a:p>
        </p:txBody>
      </p:sp>
      <p:graphicFrame>
        <p:nvGraphicFramePr>
          <p:cNvPr id="2" name="Table 1">
            <a:extLst>
              <a:ext uri="{FF2B5EF4-FFF2-40B4-BE49-F238E27FC236}">
                <a16:creationId xmlns:a16="http://schemas.microsoft.com/office/drawing/2014/main" id="{94364B97-4632-F6BD-AA2D-E306DE7D178F}"/>
              </a:ext>
            </a:extLst>
          </p:cNvPr>
          <p:cNvGraphicFramePr>
            <a:graphicFrameLocks noGrp="1"/>
          </p:cNvGraphicFramePr>
          <p:nvPr>
            <p:extLst>
              <p:ext uri="{D42A27DB-BD31-4B8C-83A1-F6EECF244321}">
                <p14:modId xmlns:p14="http://schemas.microsoft.com/office/powerpoint/2010/main" val="2764409009"/>
              </p:ext>
            </p:extLst>
          </p:nvPr>
        </p:nvGraphicFramePr>
        <p:xfrm>
          <a:off x="417305" y="2575095"/>
          <a:ext cx="9376052" cy="3388360"/>
        </p:xfrm>
        <a:graphic>
          <a:graphicData uri="http://schemas.openxmlformats.org/drawingml/2006/table">
            <a:tbl>
              <a:tblPr firstRow="1" bandRow="1">
                <a:tableStyleId>{073A0DAA-6AF3-43AB-8588-CEC1D06C72B9}</a:tableStyleId>
              </a:tblPr>
              <a:tblGrid>
                <a:gridCol w="4688026">
                  <a:extLst>
                    <a:ext uri="{9D8B030D-6E8A-4147-A177-3AD203B41FA5}">
                      <a16:colId xmlns:a16="http://schemas.microsoft.com/office/drawing/2014/main" val="3262000997"/>
                    </a:ext>
                  </a:extLst>
                </a:gridCol>
                <a:gridCol w="4688026">
                  <a:extLst>
                    <a:ext uri="{9D8B030D-6E8A-4147-A177-3AD203B41FA5}">
                      <a16:colId xmlns:a16="http://schemas.microsoft.com/office/drawing/2014/main" val="2873749276"/>
                    </a:ext>
                  </a:extLst>
                </a:gridCol>
              </a:tblGrid>
              <a:tr h="370840">
                <a:tc>
                  <a:txBody>
                    <a:bodyPr/>
                    <a:lstStyle/>
                    <a:p>
                      <a:r>
                        <a:rPr lang="en-US" dirty="0">
                          <a:solidFill>
                            <a:schemeClr val="tx1"/>
                          </a:solidFill>
                        </a:rPr>
                        <a:t>Positive Impact:</a:t>
                      </a:r>
                    </a:p>
                  </a:txBody>
                  <a:tcPr>
                    <a:lnL w="12700" cap="flat" cmpd="sng" algn="ctr">
                      <a:no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r>
                        <a:rPr lang="en-US" dirty="0">
                          <a:solidFill>
                            <a:schemeClr val="tx1"/>
                          </a:solidFill>
                        </a:rPr>
                        <a:t>Potential Drawbacks </a:t>
                      </a:r>
                    </a:p>
                  </a:txBody>
                  <a:tcPr>
                    <a:lnL w="12700" cap="flat" cmpd="sng" algn="ctr">
                      <a:solidFill>
                        <a:schemeClr val="bg2"/>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extLst>
                  <a:ext uri="{0D108BD9-81ED-4DB2-BD59-A6C34878D82A}">
                    <a16:rowId xmlns:a16="http://schemas.microsoft.com/office/drawing/2014/main" val="2913181542"/>
                  </a:ext>
                </a:extLst>
              </a:tr>
              <a:tr h="370840">
                <a:tc>
                  <a:txBody>
                    <a:bodyPr/>
                    <a:lstStyle/>
                    <a:p>
                      <a:pPr marL="285750" indent="-285750">
                        <a:buFont typeface="Arial" panose="020B0604020202020204" pitchFamily="34" charset="0"/>
                        <a:buChar char="•"/>
                      </a:pPr>
                      <a:r>
                        <a:rPr lang="en-US" sz="1600" b="1" dirty="0"/>
                        <a:t>Automated security tools </a:t>
                      </a:r>
                      <a:r>
                        <a:rPr lang="en-US" sz="1600" dirty="0"/>
                        <a:t>(e.g., </a:t>
                      </a:r>
                      <a:r>
                        <a:rPr lang="en-US" sz="1600" dirty="0" err="1"/>
                        <a:t>Dependabot</a:t>
                      </a:r>
                      <a:r>
                        <a:rPr lang="en-US" sz="1600" dirty="0"/>
                        <a:t>, Code Scanning, Secret Scanning) reduce the burden on developers while maintaining security.</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Using </a:t>
                      </a:r>
                      <a:r>
                        <a:rPr lang="en-US" sz="1600" b="1" dirty="0"/>
                        <a:t>security rulesets </a:t>
                      </a:r>
                      <a:r>
                        <a:rPr lang="en-US" sz="1600" dirty="0"/>
                        <a:t>for automated compliance checks helps </a:t>
                      </a:r>
                      <a:r>
                        <a:rPr lang="en-US" sz="1600" b="1" dirty="0"/>
                        <a:t>enforce policies without manual intervention</a:t>
                      </a:r>
                      <a:r>
                        <a:rPr lang="en-US" sz="1600" dirty="0"/>
                        <a:t>.</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b="1" dirty="0"/>
                        <a:t>Flexible branch protections </a:t>
                      </a:r>
                      <a:r>
                        <a:rPr lang="en-US" sz="1600" dirty="0"/>
                        <a:t>(e.g., requiring reviews only for critical branches) maintain agility without sacrificing security.</a:t>
                      </a:r>
                    </a:p>
                  </a:txBody>
                  <a:tcPr>
                    <a:lnL w="12700" cap="flat" cmpd="sng" algn="ctr">
                      <a:no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noFill/>
                      <a:prstDash val="solid"/>
                      <a:round/>
                      <a:headEnd type="none" w="med" len="med"/>
                      <a:tailEnd type="none" w="med" len="med"/>
                    </a:lnB>
                    <a:gradFill flip="none" rotWithShape="1">
                      <a:gsLst>
                        <a:gs pos="26000">
                          <a:srgbClr val="EFF7EF"/>
                        </a:gs>
                        <a:gs pos="12000">
                          <a:schemeClr val="accent6">
                            <a:lumMod val="20000"/>
                            <a:lumOff val="80000"/>
                            <a:alpha val="13852"/>
                          </a:schemeClr>
                        </a:gs>
                        <a:gs pos="54000">
                          <a:schemeClr val="bg1"/>
                        </a:gs>
                      </a:gsLst>
                      <a:path path="circle">
                        <a:fillToRect t="100000" r="100000"/>
                      </a:path>
                      <a:tileRect l="-100000" b="-100000"/>
                    </a:gradFill>
                  </a:tcPr>
                </a:tc>
                <a:tc>
                  <a:txBody>
                    <a:bodyPr/>
                    <a:lstStyle/>
                    <a:p>
                      <a:pPr marL="285750" indent="-285750">
                        <a:buFont typeface="Arial" panose="020B0604020202020204" pitchFamily="34" charset="0"/>
                        <a:buChar char="•"/>
                      </a:pPr>
                      <a:r>
                        <a:rPr lang="en-US" sz="1600" b="1" dirty="0"/>
                        <a:t>Strict approval policies </a:t>
                      </a:r>
                      <a:r>
                        <a:rPr lang="en-US" sz="1600" dirty="0"/>
                        <a:t>(e.g., requiring multiple PR reviews, no direct commits) can slow down fast-moving teams.</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b="1" dirty="0"/>
                        <a:t>Blocking force pushes </a:t>
                      </a:r>
                      <a:r>
                        <a:rPr lang="en-US" sz="1600" dirty="0"/>
                        <a:t>prevents rewriting history but can create </a:t>
                      </a:r>
                      <a:r>
                        <a:rPr lang="en-US" sz="1600" b="1" dirty="0"/>
                        <a:t>challenges for hotfixes</a:t>
                      </a:r>
                      <a:r>
                        <a:rPr lang="en-US" sz="1600" dirty="0"/>
                        <a:t> in certain workflows.</a:t>
                      </a:r>
                    </a:p>
                  </a:txBody>
                  <a:tcPr>
                    <a:lnL w="12700" cap="flat" cmpd="sng" algn="ctr">
                      <a:solidFill>
                        <a:schemeClr val="bg2"/>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gradFill flip="none" rotWithShape="1">
                      <a:gsLst>
                        <a:gs pos="1000">
                          <a:srgbClr val="FFE6E8"/>
                        </a:gs>
                        <a:gs pos="18000">
                          <a:srgbClr val="FFF6FC"/>
                        </a:gs>
                        <a:gs pos="67000">
                          <a:schemeClr val="bg1"/>
                        </a:gs>
                      </a:gsLst>
                      <a:path path="circle">
                        <a:fillToRect l="100000" t="100000"/>
                      </a:path>
                      <a:tileRect r="-100000" b="-100000"/>
                    </a:gradFill>
                  </a:tcPr>
                </a:tc>
                <a:extLst>
                  <a:ext uri="{0D108BD9-81ED-4DB2-BD59-A6C34878D82A}">
                    <a16:rowId xmlns:a16="http://schemas.microsoft.com/office/drawing/2014/main" val="3673212925"/>
                  </a:ext>
                </a:extLst>
              </a:tr>
            </a:tbl>
          </a:graphicData>
        </a:graphic>
      </p:graphicFrame>
    </p:spTree>
    <p:extLst>
      <p:ext uri="{BB962C8B-B14F-4D97-AF65-F5344CB8AC3E}">
        <p14:creationId xmlns:p14="http://schemas.microsoft.com/office/powerpoint/2010/main" val="3518685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0DC08C5-8F9A-C3E0-9C34-E98F0B9AC7CF}"/>
            </a:ext>
          </a:extLst>
        </p:cNvPr>
        <p:cNvGrpSpPr/>
        <p:nvPr/>
      </p:nvGrpSpPr>
      <p:grpSpPr>
        <a:xfrm>
          <a:off x="0" y="0"/>
          <a:ext cx="0" cy="0"/>
          <a:chOff x="0" y="0"/>
          <a:chExt cx="0" cy="0"/>
        </a:xfrm>
      </p:grpSpPr>
      <p:sp>
        <p:nvSpPr>
          <p:cNvPr id="17" name="Title 16">
            <a:extLst>
              <a:ext uri="{FF2B5EF4-FFF2-40B4-BE49-F238E27FC236}">
                <a16:creationId xmlns:a16="http://schemas.microsoft.com/office/drawing/2014/main" id="{E9C829F7-0B6E-C8D7-A89C-31CD24B22622}"/>
              </a:ext>
            </a:extLst>
          </p:cNvPr>
          <p:cNvSpPr>
            <a:spLocks noGrp="1"/>
          </p:cNvSpPr>
          <p:nvPr>
            <p:ph type="title"/>
          </p:nvPr>
        </p:nvSpPr>
        <p:spPr>
          <a:xfrm>
            <a:off x="417305" y="638078"/>
            <a:ext cx="10211827" cy="984885"/>
          </a:xfrm>
        </p:spPr>
        <p:txBody>
          <a:bodyPr>
            <a:normAutofit/>
          </a:bodyPr>
          <a:lstStyle/>
          <a:p>
            <a:r>
              <a:rPr lang="en-US" sz="2900" dirty="0">
                <a:latin typeface="Quattrocento Sans" panose="020B0502050000020003" pitchFamily="34" charset="0"/>
              </a:rPr>
              <a:t>Impacts of policy and Ruleset choices in GitHub Enterprise</a:t>
            </a:r>
            <a:br>
              <a:rPr lang="en-US" sz="2900" dirty="0">
                <a:latin typeface="Quattrocento Sans" panose="020B0502050000020003" pitchFamily="34" charset="0"/>
              </a:rPr>
            </a:br>
            <a:r>
              <a:rPr lang="en-US" sz="2900" dirty="0">
                <a:latin typeface="Quattrocento Sans" panose="020B0502050000020003" pitchFamily="34" charset="0"/>
              </a:rPr>
              <a:t>(continued)</a:t>
            </a:r>
          </a:p>
        </p:txBody>
      </p:sp>
      <p:sp>
        <p:nvSpPr>
          <p:cNvPr id="4" name="Footer Placeholder 3">
            <a:extLst>
              <a:ext uri="{FF2B5EF4-FFF2-40B4-BE49-F238E27FC236}">
                <a16:creationId xmlns:a16="http://schemas.microsoft.com/office/drawing/2014/main" id="{4D3228D4-F78F-F05F-8396-EFDF8DA70AC6}"/>
              </a:ext>
            </a:extLst>
          </p:cNvPr>
          <p:cNvSpPr>
            <a:spLocks noGrp="1"/>
          </p:cNvSpPr>
          <p:nvPr>
            <p:ph type="ftr" sz="quarter" idx="3"/>
          </p:nvPr>
        </p:nvSpPr>
        <p:spPr/>
        <p:txBody>
          <a:bodyPr/>
          <a:lstStyle/>
          <a:p>
            <a:pPr defTabSz="914367">
              <a:defRPr/>
            </a:pPr>
            <a:r>
              <a:rPr lang="en-US">
                <a:solidFill>
                  <a:srgbClr val="000000"/>
                </a:solidFill>
              </a:rPr>
              <a:t>© Copyright Microsoft Corporation. All rights reserved.</a:t>
            </a:r>
            <a:endParaRPr lang="en-US" dirty="0">
              <a:solidFill>
                <a:srgbClr val="000000"/>
              </a:solidFill>
            </a:endParaRPr>
          </a:p>
        </p:txBody>
      </p:sp>
      <p:sp>
        <p:nvSpPr>
          <p:cNvPr id="6" name="TextBox 5">
            <a:extLst>
              <a:ext uri="{FF2B5EF4-FFF2-40B4-BE49-F238E27FC236}">
                <a16:creationId xmlns:a16="http://schemas.microsoft.com/office/drawing/2014/main" id="{9973FBD6-9BEE-C6AE-C45B-33F706C6EC28}"/>
              </a:ext>
            </a:extLst>
          </p:cNvPr>
          <p:cNvSpPr txBox="1"/>
          <p:nvPr/>
        </p:nvSpPr>
        <p:spPr>
          <a:xfrm>
            <a:off x="417305" y="1993716"/>
            <a:ext cx="9932644" cy="461665"/>
          </a:xfrm>
          <a:prstGeom prst="rect">
            <a:avLst/>
          </a:prstGeom>
          <a:noFill/>
        </p:spPr>
        <p:txBody>
          <a:bodyPr wrap="square" rtlCol="0">
            <a:spAutoFit/>
          </a:bodyPr>
          <a:lstStyle/>
          <a:p>
            <a:pPr algn="l">
              <a:spcAft>
                <a:spcPts val="1200"/>
              </a:spcAft>
            </a:pPr>
            <a:r>
              <a:rPr lang="en-US" sz="2400" b="1" i="0" dirty="0">
                <a:effectLst/>
                <a:latin typeface="Quattrocento Sans" panose="020B0502050000020003" pitchFamily="34" charset="0"/>
              </a:rPr>
              <a:t>Governance and access control</a:t>
            </a:r>
          </a:p>
        </p:txBody>
      </p:sp>
      <p:graphicFrame>
        <p:nvGraphicFramePr>
          <p:cNvPr id="2" name="Table 1">
            <a:extLst>
              <a:ext uri="{FF2B5EF4-FFF2-40B4-BE49-F238E27FC236}">
                <a16:creationId xmlns:a16="http://schemas.microsoft.com/office/drawing/2014/main" id="{94364B97-4632-F6BD-AA2D-E306DE7D178F}"/>
              </a:ext>
            </a:extLst>
          </p:cNvPr>
          <p:cNvGraphicFramePr>
            <a:graphicFrameLocks noGrp="1"/>
          </p:cNvGraphicFramePr>
          <p:nvPr>
            <p:extLst>
              <p:ext uri="{D42A27DB-BD31-4B8C-83A1-F6EECF244321}">
                <p14:modId xmlns:p14="http://schemas.microsoft.com/office/powerpoint/2010/main" val="252758628"/>
              </p:ext>
            </p:extLst>
          </p:nvPr>
        </p:nvGraphicFramePr>
        <p:xfrm>
          <a:off x="417305" y="2575095"/>
          <a:ext cx="9376052" cy="2413000"/>
        </p:xfrm>
        <a:graphic>
          <a:graphicData uri="http://schemas.openxmlformats.org/drawingml/2006/table">
            <a:tbl>
              <a:tblPr firstRow="1" bandRow="1">
                <a:tableStyleId>{073A0DAA-6AF3-43AB-8588-CEC1D06C72B9}</a:tableStyleId>
              </a:tblPr>
              <a:tblGrid>
                <a:gridCol w="4688026">
                  <a:extLst>
                    <a:ext uri="{9D8B030D-6E8A-4147-A177-3AD203B41FA5}">
                      <a16:colId xmlns:a16="http://schemas.microsoft.com/office/drawing/2014/main" val="3262000997"/>
                    </a:ext>
                  </a:extLst>
                </a:gridCol>
                <a:gridCol w="4688026">
                  <a:extLst>
                    <a:ext uri="{9D8B030D-6E8A-4147-A177-3AD203B41FA5}">
                      <a16:colId xmlns:a16="http://schemas.microsoft.com/office/drawing/2014/main" val="2873749276"/>
                    </a:ext>
                  </a:extLst>
                </a:gridCol>
              </a:tblGrid>
              <a:tr h="370840">
                <a:tc>
                  <a:txBody>
                    <a:bodyPr/>
                    <a:lstStyle/>
                    <a:p>
                      <a:r>
                        <a:rPr lang="en-US" dirty="0">
                          <a:solidFill>
                            <a:schemeClr val="tx1"/>
                          </a:solidFill>
                        </a:rPr>
                        <a:t>Positive Impact:</a:t>
                      </a:r>
                    </a:p>
                  </a:txBody>
                  <a:tcPr>
                    <a:lnL w="12700" cap="flat" cmpd="sng" algn="ctr">
                      <a:no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r>
                        <a:rPr lang="en-US" dirty="0">
                          <a:solidFill>
                            <a:schemeClr val="tx1"/>
                          </a:solidFill>
                        </a:rPr>
                        <a:t>Potential Drawbacks </a:t>
                      </a:r>
                    </a:p>
                  </a:txBody>
                  <a:tcPr>
                    <a:lnL w="12700" cap="flat" cmpd="sng" algn="ctr">
                      <a:solidFill>
                        <a:schemeClr val="bg2"/>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extLst>
                  <a:ext uri="{0D108BD9-81ED-4DB2-BD59-A6C34878D82A}">
                    <a16:rowId xmlns:a16="http://schemas.microsoft.com/office/drawing/2014/main" val="2913181542"/>
                  </a:ext>
                </a:extLst>
              </a:tr>
              <a:tr h="370840">
                <a:tc>
                  <a:txBody>
                    <a:bodyPr/>
                    <a:lstStyle/>
                    <a:p>
                      <a:pPr marL="285750" indent="-285750">
                        <a:buFont typeface="Arial" panose="020B0604020202020204" pitchFamily="34" charset="0"/>
                        <a:buChar char="•"/>
                      </a:pPr>
                      <a:r>
                        <a:rPr lang="en-US" sz="1600" b="1" dirty="0"/>
                        <a:t>Enforcing repository visibility rules </a:t>
                      </a:r>
                      <a:r>
                        <a:rPr lang="en-US" sz="1600" b="0" dirty="0"/>
                        <a:t>prevents accidental exposure of private code.</a:t>
                      </a:r>
                    </a:p>
                    <a:p>
                      <a:pPr marL="285750" indent="-285750">
                        <a:buFont typeface="Arial" panose="020B0604020202020204" pitchFamily="34" charset="0"/>
                        <a:buChar char="•"/>
                      </a:pPr>
                      <a:endParaRPr lang="en-US" sz="1600" b="1" dirty="0"/>
                    </a:p>
                    <a:p>
                      <a:pPr marL="285750" indent="-285750">
                        <a:buFont typeface="Arial" panose="020B0604020202020204" pitchFamily="34" charset="0"/>
                        <a:buChar char="•"/>
                      </a:pPr>
                      <a:r>
                        <a:rPr lang="en-US" sz="1600" b="1" dirty="0"/>
                        <a:t>Fine-grained access controls </a:t>
                      </a:r>
                      <a:r>
                        <a:rPr lang="en-US" sz="1600" b="0" dirty="0"/>
                        <a:t>ensure the right people have appropriate permissions.</a:t>
                      </a:r>
                    </a:p>
                    <a:p>
                      <a:pPr marL="285750" indent="-285750">
                        <a:buFont typeface="Arial" panose="020B0604020202020204" pitchFamily="34" charset="0"/>
                        <a:buChar char="•"/>
                      </a:pPr>
                      <a:endParaRPr lang="en-US" sz="1600" b="1" dirty="0"/>
                    </a:p>
                    <a:p>
                      <a:pPr marL="285750" indent="-285750">
                        <a:buFont typeface="Arial" panose="020B0604020202020204" pitchFamily="34" charset="0"/>
                        <a:buChar char="•"/>
                      </a:pPr>
                      <a:r>
                        <a:rPr lang="en-US" sz="1600" b="1" dirty="0"/>
                        <a:t>Restricting actions and forking </a:t>
                      </a:r>
                      <a:r>
                        <a:rPr lang="en-US" sz="1600" b="0" dirty="0"/>
                        <a:t>reduces the risk of intellectual property leaks.</a:t>
                      </a:r>
                    </a:p>
                  </a:txBody>
                  <a:tcPr>
                    <a:lnL w="12700" cap="flat" cmpd="sng" algn="ctr">
                      <a:no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noFill/>
                      <a:prstDash val="solid"/>
                      <a:round/>
                      <a:headEnd type="none" w="med" len="med"/>
                      <a:tailEnd type="none" w="med" len="med"/>
                    </a:lnB>
                    <a:gradFill flip="none" rotWithShape="1">
                      <a:gsLst>
                        <a:gs pos="26000">
                          <a:srgbClr val="EFF7EF"/>
                        </a:gs>
                        <a:gs pos="12000">
                          <a:schemeClr val="accent6">
                            <a:lumMod val="20000"/>
                            <a:lumOff val="80000"/>
                            <a:alpha val="13852"/>
                          </a:schemeClr>
                        </a:gs>
                        <a:gs pos="54000">
                          <a:schemeClr val="bg1"/>
                        </a:gs>
                      </a:gsLst>
                      <a:path path="circle">
                        <a:fillToRect t="100000" r="100000"/>
                      </a:path>
                      <a:tileRect l="-100000" b="-100000"/>
                    </a:gradFill>
                  </a:tcPr>
                </a:tc>
                <a:tc>
                  <a:txBody>
                    <a:bodyPr/>
                    <a:lstStyle/>
                    <a:p>
                      <a:pPr marL="285750" indent="-285750">
                        <a:buFont typeface="Arial" panose="020B0604020202020204" pitchFamily="34" charset="0"/>
                        <a:buChar char="•"/>
                      </a:pPr>
                      <a:r>
                        <a:rPr lang="en-US" sz="1600" b="1" dirty="0"/>
                        <a:t>Over-restricting repository access </a:t>
                      </a:r>
                      <a:r>
                        <a:rPr lang="en-US" sz="1600" b="0" dirty="0"/>
                        <a:t>can lead to bottlenecks, where teams struggle to collaborate effectively.</a:t>
                      </a:r>
                    </a:p>
                    <a:p>
                      <a:pPr marL="285750" indent="-285750">
                        <a:buFont typeface="Arial" panose="020B0604020202020204" pitchFamily="34" charset="0"/>
                        <a:buChar char="•"/>
                      </a:pPr>
                      <a:endParaRPr lang="en-US" sz="1600" b="1" dirty="0"/>
                    </a:p>
                    <a:p>
                      <a:pPr marL="285750" indent="-285750">
                        <a:buFont typeface="Arial" panose="020B0604020202020204" pitchFamily="34" charset="0"/>
                        <a:buChar char="•"/>
                      </a:pPr>
                      <a:r>
                        <a:rPr lang="en-US" sz="1600" b="0" dirty="0"/>
                        <a:t>Blocking </a:t>
                      </a:r>
                      <a:r>
                        <a:rPr lang="en-US" sz="1600" b="1" dirty="0"/>
                        <a:t>forking and pull requests </a:t>
                      </a:r>
                      <a:r>
                        <a:rPr lang="en-US" sz="1600" b="0" dirty="0"/>
                        <a:t>in open-source projects </a:t>
                      </a:r>
                      <a:r>
                        <a:rPr lang="en-US" sz="1600" b="1" dirty="0"/>
                        <a:t>hinders external contributions.</a:t>
                      </a:r>
                      <a:endParaRPr lang="en-US" sz="1600" dirty="0"/>
                    </a:p>
                  </a:txBody>
                  <a:tcPr>
                    <a:lnL w="12700" cap="flat" cmpd="sng" algn="ctr">
                      <a:solidFill>
                        <a:schemeClr val="bg2"/>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gradFill flip="none" rotWithShape="1">
                      <a:gsLst>
                        <a:gs pos="1000">
                          <a:srgbClr val="FFE6E8"/>
                        </a:gs>
                        <a:gs pos="18000">
                          <a:srgbClr val="FFF6FC"/>
                        </a:gs>
                        <a:gs pos="67000">
                          <a:schemeClr val="bg1"/>
                        </a:gs>
                      </a:gsLst>
                      <a:path path="circle">
                        <a:fillToRect l="100000" t="100000"/>
                      </a:path>
                      <a:tileRect r="-100000" b="-100000"/>
                    </a:gradFill>
                  </a:tcPr>
                </a:tc>
                <a:extLst>
                  <a:ext uri="{0D108BD9-81ED-4DB2-BD59-A6C34878D82A}">
                    <a16:rowId xmlns:a16="http://schemas.microsoft.com/office/drawing/2014/main" val="3673212925"/>
                  </a:ext>
                </a:extLst>
              </a:tr>
            </a:tbl>
          </a:graphicData>
        </a:graphic>
      </p:graphicFrame>
    </p:spTree>
    <p:extLst>
      <p:ext uri="{BB962C8B-B14F-4D97-AF65-F5344CB8AC3E}">
        <p14:creationId xmlns:p14="http://schemas.microsoft.com/office/powerpoint/2010/main" val="1960636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0DC08C5-8F9A-C3E0-9C34-E98F0B9AC7CF}"/>
            </a:ext>
          </a:extLst>
        </p:cNvPr>
        <p:cNvGrpSpPr/>
        <p:nvPr/>
      </p:nvGrpSpPr>
      <p:grpSpPr>
        <a:xfrm>
          <a:off x="0" y="0"/>
          <a:ext cx="0" cy="0"/>
          <a:chOff x="0" y="0"/>
          <a:chExt cx="0" cy="0"/>
        </a:xfrm>
      </p:grpSpPr>
      <p:sp>
        <p:nvSpPr>
          <p:cNvPr id="17" name="Title 16">
            <a:extLst>
              <a:ext uri="{FF2B5EF4-FFF2-40B4-BE49-F238E27FC236}">
                <a16:creationId xmlns:a16="http://schemas.microsoft.com/office/drawing/2014/main" id="{E9C829F7-0B6E-C8D7-A89C-31CD24B22622}"/>
              </a:ext>
            </a:extLst>
          </p:cNvPr>
          <p:cNvSpPr>
            <a:spLocks noGrp="1"/>
          </p:cNvSpPr>
          <p:nvPr>
            <p:ph type="title"/>
          </p:nvPr>
        </p:nvSpPr>
        <p:spPr>
          <a:xfrm>
            <a:off x="417305" y="638078"/>
            <a:ext cx="10211827" cy="984885"/>
          </a:xfrm>
        </p:spPr>
        <p:txBody>
          <a:bodyPr>
            <a:normAutofit/>
          </a:bodyPr>
          <a:lstStyle/>
          <a:p>
            <a:r>
              <a:rPr lang="en-US" sz="2900" dirty="0">
                <a:latin typeface="Quattrocento Sans" panose="020B0502050000020003" pitchFamily="34" charset="0"/>
              </a:rPr>
              <a:t>Impacts of policy and Ruleset choices in GitHub Enterprise</a:t>
            </a:r>
            <a:br>
              <a:rPr lang="en-US" sz="2900" dirty="0">
                <a:latin typeface="Quattrocento Sans" panose="020B0502050000020003" pitchFamily="34" charset="0"/>
              </a:rPr>
            </a:br>
            <a:r>
              <a:rPr lang="en-US" sz="2900" dirty="0">
                <a:latin typeface="Quattrocento Sans" panose="020B0502050000020003" pitchFamily="34" charset="0"/>
              </a:rPr>
              <a:t>(continued)</a:t>
            </a:r>
          </a:p>
        </p:txBody>
      </p:sp>
      <p:sp>
        <p:nvSpPr>
          <p:cNvPr id="4" name="Footer Placeholder 3">
            <a:extLst>
              <a:ext uri="{FF2B5EF4-FFF2-40B4-BE49-F238E27FC236}">
                <a16:creationId xmlns:a16="http://schemas.microsoft.com/office/drawing/2014/main" id="{4D3228D4-F78F-F05F-8396-EFDF8DA70AC6}"/>
              </a:ext>
            </a:extLst>
          </p:cNvPr>
          <p:cNvSpPr>
            <a:spLocks noGrp="1"/>
          </p:cNvSpPr>
          <p:nvPr>
            <p:ph type="ftr" sz="quarter" idx="3"/>
          </p:nvPr>
        </p:nvSpPr>
        <p:spPr/>
        <p:txBody>
          <a:bodyPr/>
          <a:lstStyle/>
          <a:p>
            <a:pPr defTabSz="914367">
              <a:defRPr/>
            </a:pPr>
            <a:r>
              <a:rPr lang="en-US">
                <a:solidFill>
                  <a:srgbClr val="000000"/>
                </a:solidFill>
              </a:rPr>
              <a:t>© Copyright Microsoft Corporation. All rights reserved.</a:t>
            </a:r>
            <a:endParaRPr lang="en-US" dirty="0">
              <a:solidFill>
                <a:srgbClr val="000000"/>
              </a:solidFill>
            </a:endParaRPr>
          </a:p>
        </p:txBody>
      </p:sp>
      <p:sp>
        <p:nvSpPr>
          <p:cNvPr id="6" name="TextBox 5">
            <a:extLst>
              <a:ext uri="{FF2B5EF4-FFF2-40B4-BE49-F238E27FC236}">
                <a16:creationId xmlns:a16="http://schemas.microsoft.com/office/drawing/2014/main" id="{9973FBD6-9BEE-C6AE-C45B-33F706C6EC28}"/>
              </a:ext>
            </a:extLst>
          </p:cNvPr>
          <p:cNvSpPr txBox="1"/>
          <p:nvPr/>
        </p:nvSpPr>
        <p:spPr>
          <a:xfrm>
            <a:off x="417305" y="1993716"/>
            <a:ext cx="9932644" cy="461665"/>
          </a:xfrm>
          <a:prstGeom prst="rect">
            <a:avLst/>
          </a:prstGeom>
          <a:noFill/>
        </p:spPr>
        <p:txBody>
          <a:bodyPr wrap="square" rtlCol="0">
            <a:spAutoFit/>
          </a:bodyPr>
          <a:lstStyle/>
          <a:p>
            <a:pPr algn="l">
              <a:spcAft>
                <a:spcPts val="1200"/>
              </a:spcAft>
            </a:pPr>
            <a:r>
              <a:rPr lang="en-US" sz="2400" b="1" i="0" dirty="0">
                <a:effectLst/>
                <a:latin typeface="Quattrocento Sans" panose="020B0502050000020003" pitchFamily="34" charset="0"/>
              </a:rPr>
              <a:t>CI/CD and automation impact</a:t>
            </a:r>
          </a:p>
        </p:txBody>
      </p:sp>
      <p:graphicFrame>
        <p:nvGraphicFramePr>
          <p:cNvPr id="2" name="Table 1">
            <a:extLst>
              <a:ext uri="{FF2B5EF4-FFF2-40B4-BE49-F238E27FC236}">
                <a16:creationId xmlns:a16="http://schemas.microsoft.com/office/drawing/2014/main" id="{94364B97-4632-F6BD-AA2D-E306DE7D178F}"/>
              </a:ext>
            </a:extLst>
          </p:cNvPr>
          <p:cNvGraphicFramePr>
            <a:graphicFrameLocks noGrp="1"/>
          </p:cNvGraphicFramePr>
          <p:nvPr>
            <p:extLst>
              <p:ext uri="{D42A27DB-BD31-4B8C-83A1-F6EECF244321}">
                <p14:modId xmlns:p14="http://schemas.microsoft.com/office/powerpoint/2010/main" val="1311529545"/>
              </p:ext>
            </p:extLst>
          </p:nvPr>
        </p:nvGraphicFramePr>
        <p:xfrm>
          <a:off x="417305" y="2575095"/>
          <a:ext cx="9376052" cy="3144520"/>
        </p:xfrm>
        <a:graphic>
          <a:graphicData uri="http://schemas.openxmlformats.org/drawingml/2006/table">
            <a:tbl>
              <a:tblPr firstRow="1" bandRow="1">
                <a:tableStyleId>{073A0DAA-6AF3-43AB-8588-CEC1D06C72B9}</a:tableStyleId>
              </a:tblPr>
              <a:tblGrid>
                <a:gridCol w="4688026">
                  <a:extLst>
                    <a:ext uri="{9D8B030D-6E8A-4147-A177-3AD203B41FA5}">
                      <a16:colId xmlns:a16="http://schemas.microsoft.com/office/drawing/2014/main" val="3262000997"/>
                    </a:ext>
                  </a:extLst>
                </a:gridCol>
                <a:gridCol w="4688026">
                  <a:extLst>
                    <a:ext uri="{9D8B030D-6E8A-4147-A177-3AD203B41FA5}">
                      <a16:colId xmlns:a16="http://schemas.microsoft.com/office/drawing/2014/main" val="2873749276"/>
                    </a:ext>
                  </a:extLst>
                </a:gridCol>
              </a:tblGrid>
              <a:tr h="370840">
                <a:tc>
                  <a:txBody>
                    <a:bodyPr/>
                    <a:lstStyle/>
                    <a:p>
                      <a:r>
                        <a:rPr lang="en-US" dirty="0">
                          <a:solidFill>
                            <a:schemeClr val="tx1"/>
                          </a:solidFill>
                        </a:rPr>
                        <a:t>Positive Impact:</a:t>
                      </a:r>
                    </a:p>
                  </a:txBody>
                  <a:tcPr>
                    <a:lnL w="12700" cap="flat" cmpd="sng" algn="ctr">
                      <a:no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r>
                        <a:rPr lang="en-US" dirty="0">
                          <a:solidFill>
                            <a:schemeClr val="tx1"/>
                          </a:solidFill>
                        </a:rPr>
                        <a:t>Potential Drawbacks </a:t>
                      </a:r>
                    </a:p>
                  </a:txBody>
                  <a:tcPr>
                    <a:lnL w="12700" cap="flat" cmpd="sng" algn="ctr">
                      <a:solidFill>
                        <a:schemeClr val="bg2"/>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extLst>
                  <a:ext uri="{0D108BD9-81ED-4DB2-BD59-A6C34878D82A}">
                    <a16:rowId xmlns:a16="http://schemas.microsoft.com/office/drawing/2014/main" val="2913181542"/>
                  </a:ext>
                </a:extLst>
              </a:tr>
              <a:tr h="370840">
                <a:tc>
                  <a:txBody>
                    <a:bodyPr/>
                    <a:lstStyle/>
                    <a:p>
                      <a:pPr marL="285750" indent="-285750">
                        <a:buFont typeface="Arial" panose="020B0604020202020204" pitchFamily="34" charset="0"/>
                        <a:buChar char="•"/>
                      </a:pPr>
                      <a:r>
                        <a:rPr lang="en-US" sz="1600" b="0" dirty="0"/>
                        <a:t>Policies like </a:t>
                      </a:r>
                      <a:r>
                        <a:rPr lang="en-US" sz="1600" b="1" dirty="0"/>
                        <a:t>requiring status checks before merging </a:t>
                      </a:r>
                      <a:r>
                        <a:rPr lang="en-US" sz="1600" b="0" dirty="0"/>
                        <a:t>ensure that every change is tested before deployment.</a:t>
                      </a:r>
                    </a:p>
                    <a:p>
                      <a:pPr marL="285750" indent="-285750">
                        <a:buFont typeface="Arial" panose="020B0604020202020204" pitchFamily="34" charset="0"/>
                        <a:buChar char="•"/>
                      </a:pPr>
                      <a:endParaRPr lang="en-US" sz="1600" b="1" dirty="0"/>
                    </a:p>
                    <a:p>
                      <a:pPr marL="285750" indent="-285750">
                        <a:buFont typeface="Arial" panose="020B0604020202020204" pitchFamily="34" charset="0"/>
                        <a:buChar char="•"/>
                      </a:pPr>
                      <a:r>
                        <a:rPr lang="en-US" sz="1600" b="0" dirty="0"/>
                        <a:t>Using </a:t>
                      </a:r>
                      <a:r>
                        <a:rPr lang="en-US" sz="1600" b="1" dirty="0"/>
                        <a:t>GitHub Actions with security rulesets </a:t>
                      </a:r>
                      <a:r>
                        <a:rPr lang="en-US" sz="1600" b="0" dirty="0"/>
                        <a:t>enables automated enforcement of compliance requirements.</a:t>
                      </a:r>
                    </a:p>
                    <a:p>
                      <a:pPr marL="285750" indent="-285750">
                        <a:buFont typeface="Arial" panose="020B0604020202020204" pitchFamily="34" charset="0"/>
                        <a:buChar char="•"/>
                      </a:pPr>
                      <a:endParaRPr lang="en-US" sz="1600" b="1" dirty="0"/>
                    </a:p>
                    <a:p>
                      <a:pPr marL="285750" indent="-285750">
                        <a:buFont typeface="Arial" panose="020B0604020202020204" pitchFamily="34" charset="0"/>
                        <a:buChar char="•"/>
                      </a:pPr>
                      <a:r>
                        <a:rPr lang="en-US" sz="1600" b="1" dirty="0"/>
                        <a:t>Code Scanning &amp; Dependency Management </a:t>
                      </a:r>
                      <a:r>
                        <a:rPr lang="en-US" sz="1600" b="0" dirty="0"/>
                        <a:t>integrate security best practices directly into development workflows.</a:t>
                      </a:r>
                    </a:p>
                  </a:txBody>
                  <a:tcPr>
                    <a:lnL w="12700" cap="flat" cmpd="sng" algn="ctr">
                      <a:no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noFill/>
                      <a:prstDash val="solid"/>
                      <a:round/>
                      <a:headEnd type="none" w="med" len="med"/>
                      <a:tailEnd type="none" w="med" len="med"/>
                    </a:lnB>
                    <a:gradFill flip="none" rotWithShape="1">
                      <a:gsLst>
                        <a:gs pos="26000">
                          <a:srgbClr val="EFF7EF"/>
                        </a:gs>
                        <a:gs pos="12000">
                          <a:schemeClr val="accent6">
                            <a:lumMod val="20000"/>
                            <a:lumOff val="80000"/>
                            <a:alpha val="13852"/>
                          </a:schemeClr>
                        </a:gs>
                        <a:gs pos="54000">
                          <a:schemeClr val="bg1"/>
                        </a:gs>
                      </a:gsLst>
                      <a:path path="circle">
                        <a:fillToRect t="100000" r="100000"/>
                      </a:path>
                      <a:tileRect l="-100000" b="-100000"/>
                    </a:gradFill>
                  </a:tcPr>
                </a:tc>
                <a:tc>
                  <a:txBody>
                    <a:bodyPr/>
                    <a:lstStyle/>
                    <a:p>
                      <a:pPr marL="285750" indent="-285750">
                        <a:buFont typeface="Arial" panose="020B0604020202020204" pitchFamily="34" charset="0"/>
                        <a:buChar char="•"/>
                      </a:pPr>
                      <a:r>
                        <a:rPr lang="en-US" sz="1600" b="1" dirty="0"/>
                        <a:t>Strict CI/CD security rules </a:t>
                      </a:r>
                      <a:r>
                        <a:rPr lang="en-US" sz="1600" b="0" dirty="0"/>
                        <a:t>(e.g., requiring all workflows to be manually approved) can slow down automated deployments.</a:t>
                      </a:r>
                    </a:p>
                    <a:p>
                      <a:pPr marL="285750" indent="-285750">
                        <a:buFont typeface="Arial" panose="020B0604020202020204" pitchFamily="34" charset="0"/>
                        <a:buChar char="•"/>
                      </a:pPr>
                      <a:endParaRPr lang="en-US" sz="1600" b="1" dirty="0"/>
                    </a:p>
                    <a:p>
                      <a:pPr marL="285750" indent="-285750">
                        <a:buFont typeface="Arial" panose="020B0604020202020204" pitchFamily="34" charset="0"/>
                        <a:buChar char="•"/>
                      </a:pPr>
                      <a:r>
                        <a:rPr lang="en-US" sz="1600" b="0" dirty="0"/>
                        <a:t>Blocking</a:t>
                      </a:r>
                      <a:r>
                        <a:rPr lang="en-US" sz="1600" b="1" dirty="0"/>
                        <a:t> third-party GitHub Actions </a:t>
                      </a:r>
                      <a:r>
                        <a:rPr lang="en-US" sz="1600" b="0" dirty="0"/>
                        <a:t>might enhance security </a:t>
                      </a:r>
                      <a:r>
                        <a:rPr lang="en-US" sz="1600" b="1" dirty="0"/>
                        <a:t>but limits automation options </a:t>
                      </a:r>
                      <a:r>
                        <a:rPr lang="en-US" sz="1600" b="0" dirty="0"/>
                        <a:t>for developers</a:t>
                      </a:r>
                      <a:r>
                        <a:rPr lang="en-US" sz="1600" b="1" dirty="0"/>
                        <a:t>.</a:t>
                      </a:r>
                      <a:endParaRPr lang="en-US" sz="1600" dirty="0"/>
                    </a:p>
                  </a:txBody>
                  <a:tcPr>
                    <a:lnL w="12700" cap="flat" cmpd="sng" algn="ctr">
                      <a:solidFill>
                        <a:schemeClr val="bg2"/>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gradFill flip="none" rotWithShape="1">
                      <a:gsLst>
                        <a:gs pos="1000">
                          <a:srgbClr val="FFE6E8"/>
                        </a:gs>
                        <a:gs pos="18000">
                          <a:srgbClr val="FFF6FC"/>
                        </a:gs>
                        <a:gs pos="67000">
                          <a:schemeClr val="bg1"/>
                        </a:gs>
                      </a:gsLst>
                      <a:path path="circle">
                        <a:fillToRect l="100000" t="100000"/>
                      </a:path>
                      <a:tileRect r="-100000" b="-100000"/>
                    </a:gradFill>
                  </a:tcPr>
                </a:tc>
                <a:extLst>
                  <a:ext uri="{0D108BD9-81ED-4DB2-BD59-A6C34878D82A}">
                    <a16:rowId xmlns:a16="http://schemas.microsoft.com/office/drawing/2014/main" val="3673212925"/>
                  </a:ext>
                </a:extLst>
              </a:tr>
            </a:tbl>
          </a:graphicData>
        </a:graphic>
      </p:graphicFrame>
    </p:spTree>
    <p:extLst>
      <p:ext uri="{BB962C8B-B14F-4D97-AF65-F5344CB8AC3E}">
        <p14:creationId xmlns:p14="http://schemas.microsoft.com/office/powerpoint/2010/main" val="3753562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DC08C5-8F9A-C3E0-9C34-E98F0B9AC7CF}"/>
            </a:ext>
          </a:extLst>
        </p:cNvPr>
        <p:cNvGrpSpPr/>
        <p:nvPr/>
      </p:nvGrpSpPr>
      <p:grpSpPr>
        <a:xfrm>
          <a:off x="0" y="0"/>
          <a:ext cx="0" cy="0"/>
          <a:chOff x="0" y="0"/>
          <a:chExt cx="0" cy="0"/>
        </a:xfrm>
      </p:grpSpPr>
      <p:sp>
        <p:nvSpPr>
          <p:cNvPr id="37" name="Rectangle 36">
            <a:extLst>
              <a:ext uri="{FF2B5EF4-FFF2-40B4-BE49-F238E27FC236}">
                <a16:creationId xmlns:a16="http://schemas.microsoft.com/office/drawing/2014/main" id="{7CEFB4BF-73C5-789E-2F09-5D3A71C43C20}"/>
              </a:ext>
            </a:extLst>
          </p:cNvPr>
          <p:cNvSpPr/>
          <p:nvPr/>
        </p:nvSpPr>
        <p:spPr>
          <a:xfrm>
            <a:off x="6408270" y="2730332"/>
            <a:ext cx="4618860" cy="285494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Quattrocento Sans" panose="020B0502050000020003" pitchFamily="34" charset="0"/>
            </a:endParaRPr>
          </a:p>
        </p:txBody>
      </p:sp>
      <p:sp>
        <p:nvSpPr>
          <p:cNvPr id="17" name="Title 16">
            <a:extLst>
              <a:ext uri="{FF2B5EF4-FFF2-40B4-BE49-F238E27FC236}">
                <a16:creationId xmlns:a16="http://schemas.microsoft.com/office/drawing/2014/main" id="{E9C829F7-0B6E-C8D7-A89C-31CD24B22622}"/>
              </a:ext>
            </a:extLst>
          </p:cNvPr>
          <p:cNvSpPr>
            <a:spLocks noGrp="1"/>
          </p:cNvSpPr>
          <p:nvPr>
            <p:ph type="title"/>
          </p:nvPr>
        </p:nvSpPr>
        <p:spPr>
          <a:xfrm>
            <a:off x="417304" y="286742"/>
            <a:ext cx="10489234" cy="984885"/>
          </a:xfrm>
        </p:spPr>
        <p:txBody>
          <a:bodyPr>
            <a:normAutofit/>
          </a:bodyPr>
          <a:lstStyle/>
          <a:p>
            <a:r>
              <a:rPr lang="en-US" sz="2900" dirty="0">
                <a:latin typeface="Quattrocento Sans" panose="020B0502050000020003" pitchFamily="34" charset="0"/>
              </a:rPr>
              <a:t>GitHub audit log APIs for investigating missing assets</a:t>
            </a:r>
          </a:p>
        </p:txBody>
      </p:sp>
      <p:sp>
        <p:nvSpPr>
          <p:cNvPr id="2" name="Rectangle 1">
            <a:extLst>
              <a:ext uri="{FF2B5EF4-FFF2-40B4-BE49-F238E27FC236}">
                <a16:creationId xmlns:a16="http://schemas.microsoft.com/office/drawing/2014/main" id="{F41A7A60-D71F-C2CB-EBBB-07496E46F26C}"/>
              </a:ext>
            </a:extLst>
          </p:cNvPr>
          <p:cNvSpPr>
            <a:spLocks/>
          </p:cNvSpPr>
          <p:nvPr/>
        </p:nvSpPr>
        <p:spPr>
          <a:xfrm>
            <a:off x="589798" y="2730332"/>
            <a:ext cx="4912591" cy="285494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Quattrocento Sans" panose="020B0502050000020003" pitchFamily="34" charset="0"/>
            </a:endParaRPr>
          </a:p>
        </p:txBody>
      </p:sp>
      <p:sp>
        <p:nvSpPr>
          <p:cNvPr id="5" name="Snip Single Corner Rectangle 4">
            <a:extLst>
              <a:ext uri="{FF2B5EF4-FFF2-40B4-BE49-F238E27FC236}">
                <a16:creationId xmlns:a16="http://schemas.microsoft.com/office/drawing/2014/main" id="{7B1D9588-7691-D94F-7975-4050E0C008F8}"/>
              </a:ext>
            </a:extLst>
          </p:cNvPr>
          <p:cNvSpPr>
            <a:spLocks/>
          </p:cNvSpPr>
          <p:nvPr/>
        </p:nvSpPr>
        <p:spPr>
          <a:xfrm>
            <a:off x="579438" y="2507486"/>
            <a:ext cx="1430502" cy="409216"/>
          </a:xfrm>
          <a:prstGeom prst="snip1Rect">
            <a:avLst/>
          </a:prstGeom>
          <a:solidFill>
            <a:srgbClr val="FF11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Quattrocento Sans" panose="020B0502050000020003" pitchFamily="34" charset="0"/>
            </a:endParaRPr>
          </a:p>
        </p:txBody>
      </p:sp>
      <p:sp>
        <p:nvSpPr>
          <p:cNvPr id="7" name="TextBox 6">
            <a:extLst>
              <a:ext uri="{FF2B5EF4-FFF2-40B4-BE49-F238E27FC236}">
                <a16:creationId xmlns:a16="http://schemas.microsoft.com/office/drawing/2014/main" id="{926E4244-4266-DFCA-A64E-0A23B7E543B3}"/>
              </a:ext>
            </a:extLst>
          </p:cNvPr>
          <p:cNvSpPr txBox="1"/>
          <p:nvPr/>
        </p:nvSpPr>
        <p:spPr>
          <a:xfrm>
            <a:off x="744093" y="2977038"/>
            <a:ext cx="2731084" cy="338554"/>
          </a:xfrm>
          <a:prstGeom prst="rect">
            <a:avLst/>
          </a:prstGeom>
          <a:noFill/>
        </p:spPr>
        <p:txBody>
          <a:bodyPr wrap="square" rtlCol="0">
            <a:spAutoFit/>
          </a:bodyPr>
          <a:lstStyle/>
          <a:p>
            <a:r>
              <a:rPr lang="en-US" sz="1600" b="1" dirty="0">
                <a:latin typeface="Quattrocento Sans" panose="020B0502050000020003" pitchFamily="34" charset="0"/>
                <a:cs typeface="Segoe UI"/>
              </a:rPr>
              <a:t>Identify the asset:</a:t>
            </a:r>
          </a:p>
        </p:txBody>
      </p:sp>
      <p:sp>
        <p:nvSpPr>
          <p:cNvPr id="8" name="TextBox 7">
            <a:extLst>
              <a:ext uri="{FF2B5EF4-FFF2-40B4-BE49-F238E27FC236}">
                <a16:creationId xmlns:a16="http://schemas.microsoft.com/office/drawing/2014/main" id="{D9B2864B-F201-F8A6-14DD-F6BE626D54EC}"/>
              </a:ext>
            </a:extLst>
          </p:cNvPr>
          <p:cNvSpPr txBox="1"/>
          <p:nvPr/>
        </p:nvSpPr>
        <p:spPr>
          <a:xfrm>
            <a:off x="632929" y="2523359"/>
            <a:ext cx="1656806" cy="400110"/>
          </a:xfrm>
          <a:prstGeom prst="rect">
            <a:avLst/>
          </a:prstGeom>
          <a:noFill/>
          <a:effectLst/>
        </p:spPr>
        <p:txBody>
          <a:bodyPr wrap="square" rtlCol="0">
            <a:spAutoFit/>
          </a:bodyPr>
          <a:lstStyle/>
          <a:p>
            <a:r>
              <a:rPr lang="en-US" sz="2000" b="1" dirty="0">
                <a:solidFill>
                  <a:schemeClr val="bg1"/>
                </a:solidFill>
                <a:latin typeface="Quattrocento Sans" panose="020B0502050000020003" pitchFamily="34" charset="0"/>
              </a:rPr>
              <a:t>Steps 1 - 3</a:t>
            </a:r>
          </a:p>
        </p:txBody>
      </p:sp>
      <p:sp>
        <p:nvSpPr>
          <p:cNvPr id="14" name="TextBox 13">
            <a:extLst>
              <a:ext uri="{FF2B5EF4-FFF2-40B4-BE49-F238E27FC236}">
                <a16:creationId xmlns:a16="http://schemas.microsoft.com/office/drawing/2014/main" id="{E8145310-91C5-CD7E-2AFF-9641F163C21A}"/>
              </a:ext>
            </a:extLst>
          </p:cNvPr>
          <p:cNvSpPr txBox="1"/>
          <p:nvPr/>
        </p:nvSpPr>
        <p:spPr>
          <a:xfrm>
            <a:off x="744092" y="3236740"/>
            <a:ext cx="4790216" cy="307777"/>
          </a:xfrm>
          <a:prstGeom prst="rect">
            <a:avLst/>
          </a:prstGeom>
          <a:noFill/>
        </p:spPr>
        <p:txBody>
          <a:bodyPr wrap="square" rtlCol="0">
            <a:spAutoFit/>
          </a:bodyPr>
          <a:lstStyle/>
          <a:p>
            <a:pPr algn="l">
              <a:spcAft>
                <a:spcPts val="1200"/>
              </a:spcAft>
            </a:pPr>
            <a:r>
              <a:rPr lang="en-US" sz="1400" b="0" i="0" dirty="0">
                <a:effectLst/>
                <a:latin typeface="Quattrocento Sans" panose="020B0502050000020003" pitchFamily="34" charset="0"/>
              </a:rPr>
              <a:t>Determine what is missing (e.g., repository, user, or team).</a:t>
            </a:r>
          </a:p>
        </p:txBody>
      </p:sp>
      <p:sp>
        <p:nvSpPr>
          <p:cNvPr id="15" name="TextBox 14">
            <a:extLst>
              <a:ext uri="{FF2B5EF4-FFF2-40B4-BE49-F238E27FC236}">
                <a16:creationId xmlns:a16="http://schemas.microsoft.com/office/drawing/2014/main" id="{4CDCFA51-65BE-5425-DB04-6A0E9014036E}"/>
              </a:ext>
            </a:extLst>
          </p:cNvPr>
          <p:cNvSpPr txBox="1"/>
          <p:nvPr/>
        </p:nvSpPr>
        <p:spPr>
          <a:xfrm>
            <a:off x="744092" y="3618146"/>
            <a:ext cx="5066887" cy="338554"/>
          </a:xfrm>
          <a:prstGeom prst="rect">
            <a:avLst/>
          </a:prstGeom>
          <a:noFill/>
        </p:spPr>
        <p:txBody>
          <a:bodyPr wrap="square" rtlCol="0">
            <a:spAutoFit/>
          </a:bodyPr>
          <a:lstStyle/>
          <a:p>
            <a:r>
              <a:rPr lang="en-US" sz="1600" b="1" dirty="0">
                <a:latin typeface="Quattrocento Sans" panose="020B0502050000020003" pitchFamily="34" charset="0"/>
                <a:cs typeface="Segoe UI"/>
              </a:rPr>
              <a:t>Query the audit log API:</a:t>
            </a:r>
          </a:p>
        </p:txBody>
      </p:sp>
      <p:sp>
        <p:nvSpPr>
          <p:cNvPr id="18" name="TextBox 17">
            <a:extLst>
              <a:ext uri="{FF2B5EF4-FFF2-40B4-BE49-F238E27FC236}">
                <a16:creationId xmlns:a16="http://schemas.microsoft.com/office/drawing/2014/main" id="{795BFA70-35F5-0B39-C9B0-E485E63039CD}"/>
              </a:ext>
            </a:extLst>
          </p:cNvPr>
          <p:cNvSpPr txBox="1"/>
          <p:nvPr/>
        </p:nvSpPr>
        <p:spPr>
          <a:xfrm>
            <a:off x="744092" y="3875910"/>
            <a:ext cx="4912591" cy="523220"/>
          </a:xfrm>
          <a:prstGeom prst="rect">
            <a:avLst/>
          </a:prstGeom>
          <a:noFill/>
        </p:spPr>
        <p:txBody>
          <a:bodyPr wrap="square" rtlCol="0">
            <a:spAutoFit/>
          </a:bodyPr>
          <a:lstStyle/>
          <a:p>
            <a:pPr algn="l">
              <a:spcAft>
                <a:spcPts val="1200"/>
              </a:spcAft>
            </a:pPr>
            <a:r>
              <a:rPr lang="en-US" sz="1400" b="0" i="0" dirty="0">
                <a:effectLst/>
                <a:latin typeface="Quattrocento Sans" panose="020B0502050000020003" pitchFamily="34" charset="0"/>
              </a:rPr>
              <a:t>Use REST or </a:t>
            </a:r>
            <a:r>
              <a:rPr lang="en-US" sz="1400" b="0" i="0" dirty="0" err="1">
                <a:effectLst/>
                <a:latin typeface="Quattrocento Sans" panose="020B0502050000020003" pitchFamily="34" charset="0"/>
              </a:rPr>
              <a:t>GraphQL</a:t>
            </a:r>
            <a:r>
              <a:rPr lang="en-US" sz="1400" b="0" i="0" dirty="0">
                <a:effectLst/>
                <a:latin typeface="Quattrocento Sans" panose="020B0502050000020003" pitchFamily="34" charset="0"/>
              </a:rPr>
              <a:t> to retrieve logs related to asset deletions or modifications.</a:t>
            </a:r>
          </a:p>
        </p:txBody>
      </p:sp>
      <p:sp>
        <p:nvSpPr>
          <p:cNvPr id="20" name="TextBox 19">
            <a:extLst>
              <a:ext uri="{FF2B5EF4-FFF2-40B4-BE49-F238E27FC236}">
                <a16:creationId xmlns:a16="http://schemas.microsoft.com/office/drawing/2014/main" id="{17955DF4-1DD4-5EBF-3C16-0FAE804A3169}"/>
              </a:ext>
            </a:extLst>
          </p:cNvPr>
          <p:cNvSpPr txBox="1"/>
          <p:nvPr/>
        </p:nvSpPr>
        <p:spPr>
          <a:xfrm>
            <a:off x="417304" y="1025347"/>
            <a:ext cx="10688018" cy="646331"/>
          </a:xfrm>
          <a:prstGeom prst="rect">
            <a:avLst/>
          </a:prstGeom>
          <a:noFill/>
        </p:spPr>
        <p:txBody>
          <a:bodyPr wrap="square" rtlCol="0">
            <a:spAutoFit/>
          </a:bodyPr>
          <a:lstStyle/>
          <a:p>
            <a:pPr algn="l">
              <a:spcAft>
                <a:spcPts val="1200"/>
              </a:spcAft>
            </a:pPr>
            <a:r>
              <a:rPr lang="en-US" b="0" i="0" dirty="0">
                <a:effectLst/>
                <a:latin typeface="Quattrocento Sans" panose="020B0502050000020003" pitchFamily="34" charset="0"/>
              </a:rPr>
              <a:t>Audit logs provide visibility into events such as repository deletions or member removals. Use REST or </a:t>
            </a:r>
            <a:r>
              <a:rPr lang="en-US" b="0" i="0" dirty="0" err="1">
                <a:effectLst/>
                <a:latin typeface="Quattrocento Sans" panose="020B0502050000020003" pitchFamily="34" charset="0"/>
              </a:rPr>
              <a:t>GraphQL</a:t>
            </a:r>
            <a:r>
              <a:rPr lang="en-US" b="0" i="0" dirty="0">
                <a:effectLst/>
                <a:latin typeface="Quattrocento Sans" panose="020B0502050000020003" pitchFamily="34" charset="0"/>
              </a:rPr>
              <a:t> to query and remediate.</a:t>
            </a:r>
          </a:p>
        </p:txBody>
      </p:sp>
      <p:sp>
        <p:nvSpPr>
          <p:cNvPr id="4" name="Footer Placeholder 3">
            <a:extLst>
              <a:ext uri="{FF2B5EF4-FFF2-40B4-BE49-F238E27FC236}">
                <a16:creationId xmlns:a16="http://schemas.microsoft.com/office/drawing/2014/main" id="{4D3228D4-F78F-F05F-8396-EFDF8DA70AC6}"/>
              </a:ext>
            </a:extLst>
          </p:cNvPr>
          <p:cNvSpPr>
            <a:spLocks noGrp="1"/>
          </p:cNvSpPr>
          <p:nvPr>
            <p:ph type="ftr" sz="quarter" idx="3"/>
          </p:nvPr>
        </p:nvSpPr>
        <p:spPr/>
        <p:txBody>
          <a:bodyPr/>
          <a:lstStyle/>
          <a:p>
            <a:pPr defTabSz="914367">
              <a:defRPr/>
            </a:pPr>
            <a:r>
              <a:rPr lang="en-US">
                <a:solidFill>
                  <a:srgbClr val="000000"/>
                </a:solidFill>
              </a:rPr>
              <a:t>© Copyright Microsoft Corporation. All rights reserved.</a:t>
            </a:r>
            <a:endParaRPr lang="en-US" dirty="0">
              <a:solidFill>
                <a:srgbClr val="000000"/>
              </a:solidFill>
            </a:endParaRPr>
          </a:p>
        </p:txBody>
      </p:sp>
      <p:sp>
        <p:nvSpPr>
          <p:cNvPr id="6" name="Title 16">
            <a:extLst>
              <a:ext uri="{FF2B5EF4-FFF2-40B4-BE49-F238E27FC236}">
                <a16:creationId xmlns:a16="http://schemas.microsoft.com/office/drawing/2014/main" id="{C3BACC36-3A04-256E-7752-C43EC62FCF20}"/>
              </a:ext>
            </a:extLst>
          </p:cNvPr>
          <p:cNvSpPr txBox="1">
            <a:spLocks/>
          </p:cNvSpPr>
          <p:nvPr/>
        </p:nvSpPr>
        <p:spPr>
          <a:xfrm>
            <a:off x="417303" y="1856407"/>
            <a:ext cx="5817241" cy="46907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400" b="0" i="0" kern="1200">
                <a:solidFill>
                  <a:schemeClr val="tx1"/>
                </a:solidFill>
                <a:latin typeface="+mj-lt"/>
                <a:ea typeface="+mj-ea"/>
                <a:cs typeface="Segoe UI Semibold" panose="020B0502040204020203" pitchFamily="34" charset="0"/>
              </a:defRPr>
            </a:lvl1pPr>
          </a:lstStyle>
          <a:p>
            <a:r>
              <a:rPr lang="en-US" dirty="0">
                <a:latin typeface="Quattrocento Sans" panose="020B0502050000020003" pitchFamily="34" charset="0"/>
              </a:rPr>
              <a:t>Steps to troubleshoot missing assets:</a:t>
            </a:r>
          </a:p>
        </p:txBody>
      </p:sp>
      <p:sp>
        <p:nvSpPr>
          <p:cNvPr id="24" name="TextBox 23">
            <a:extLst>
              <a:ext uri="{FF2B5EF4-FFF2-40B4-BE49-F238E27FC236}">
                <a16:creationId xmlns:a16="http://schemas.microsoft.com/office/drawing/2014/main" id="{3ED08B30-3E21-E734-0DE9-DAC7970FD43C}"/>
              </a:ext>
            </a:extLst>
          </p:cNvPr>
          <p:cNvSpPr txBox="1"/>
          <p:nvPr/>
        </p:nvSpPr>
        <p:spPr>
          <a:xfrm>
            <a:off x="744092" y="4468151"/>
            <a:ext cx="5066884" cy="338554"/>
          </a:xfrm>
          <a:prstGeom prst="rect">
            <a:avLst/>
          </a:prstGeom>
          <a:noFill/>
        </p:spPr>
        <p:txBody>
          <a:bodyPr wrap="square" rtlCol="0">
            <a:spAutoFit/>
          </a:bodyPr>
          <a:lstStyle/>
          <a:p>
            <a:r>
              <a:rPr lang="en-US" sz="1600" b="1" dirty="0">
                <a:latin typeface="Quattrocento Sans" panose="020B0502050000020003" pitchFamily="34" charset="0"/>
                <a:cs typeface="Segoe UI"/>
              </a:rPr>
              <a:t>Filter results by event type:</a:t>
            </a:r>
          </a:p>
        </p:txBody>
      </p:sp>
      <p:sp>
        <p:nvSpPr>
          <p:cNvPr id="26" name="TextBox 25">
            <a:extLst>
              <a:ext uri="{FF2B5EF4-FFF2-40B4-BE49-F238E27FC236}">
                <a16:creationId xmlns:a16="http://schemas.microsoft.com/office/drawing/2014/main" id="{948F1A3B-B2F7-64E2-89B5-4DB606BDFA02}"/>
              </a:ext>
            </a:extLst>
          </p:cNvPr>
          <p:cNvSpPr txBox="1"/>
          <p:nvPr/>
        </p:nvSpPr>
        <p:spPr>
          <a:xfrm>
            <a:off x="744093" y="4720655"/>
            <a:ext cx="4790216" cy="523220"/>
          </a:xfrm>
          <a:prstGeom prst="rect">
            <a:avLst/>
          </a:prstGeom>
          <a:noFill/>
        </p:spPr>
        <p:txBody>
          <a:bodyPr wrap="square" rtlCol="0">
            <a:spAutoFit/>
          </a:bodyPr>
          <a:lstStyle/>
          <a:p>
            <a:pPr algn="l">
              <a:spcAft>
                <a:spcPts val="1200"/>
              </a:spcAft>
            </a:pPr>
            <a:r>
              <a:rPr lang="en-US" sz="1400" b="0" i="0" dirty="0">
                <a:effectLst/>
                <a:latin typeface="Quattrocento Sans" panose="020B0502050000020003" pitchFamily="34" charset="0"/>
              </a:rPr>
              <a:t>Focus on </a:t>
            </a:r>
            <a:r>
              <a:rPr lang="en-US" sz="1100" b="0" i="0" dirty="0" err="1">
                <a:effectLst/>
                <a:highlight>
                  <a:srgbClr val="C0C0C0"/>
                </a:highlight>
                <a:latin typeface="Roboto Mono" pitchFamily="49" charset="0"/>
                <a:ea typeface="Roboto Mono" pitchFamily="49" charset="0"/>
              </a:rPr>
              <a:t>repository.deleted</a:t>
            </a:r>
            <a:r>
              <a:rPr lang="en-US" sz="1100" b="0" i="0" dirty="0">
                <a:effectLst/>
                <a:latin typeface="Roboto Mono" pitchFamily="49" charset="0"/>
                <a:ea typeface="Roboto Mono" pitchFamily="49" charset="0"/>
              </a:rPr>
              <a:t>, </a:t>
            </a:r>
            <a:r>
              <a:rPr lang="en-US" sz="1100" b="0" i="0" dirty="0" err="1">
                <a:effectLst/>
                <a:highlight>
                  <a:srgbClr val="C0C0C0"/>
                </a:highlight>
                <a:latin typeface="Roboto Mono" pitchFamily="49" charset="0"/>
                <a:ea typeface="Roboto Mono" pitchFamily="49" charset="0"/>
              </a:rPr>
              <a:t>org.member_removed</a:t>
            </a:r>
            <a:r>
              <a:rPr lang="en-US" sz="1400" b="0" i="0" dirty="0">
                <a:effectLst/>
                <a:latin typeface="Quattrocento Sans" panose="020B0502050000020003" pitchFamily="34" charset="0"/>
              </a:rPr>
              <a:t>, or similar events.</a:t>
            </a:r>
          </a:p>
        </p:txBody>
      </p:sp>
      <p:sp>
        <p:nvSpPr>
          <p:cNvPr id="30" name="TextBox 29">
            <a:extLst>
              <a:ext uri="{FF2B5EF4-FFF2-40B4-BE49-F238E27FC236}">
                <a16:creationId xmlns:a16="http://schemas.microsoft.com/office/drawing/2014/main" id="{E84AD90F-3787-6311-A273-FE2F3C9B767B}"/>
              </a:ext>
            </a:extLst>
          </p:cNvPr>
          <p:cNvSpPr txBox="1"/>
          <p:nvPr/>
        </p:nvSpPr>
        <p:spPr>
          <a:xfrm>
            <a:off x="6510743" y="3236740"/>
            <a:ext cx="4618860" cy="523220"/>
          </a:xfrm>
          <a:prstGeom prst="rect">
            <a:avLst/>
          </a:prstGeom>
          <a:noFill/>
        </p:spPr>
        <p:txBody>
          <a:bodyPr wrap="square" rtlCol="0">
            <a:spAutoFit/>
          </a:bodyPr>
          <a:lstStyle/>
          <a:p>
            <a:pPr algn="l">
              <a:spcAft>
                <a:spcPts val="1200"/>
              </a:spcAft>
            </a:pPr>
            <a:r>
              <a:rPr lang="en-US" sz="1400" b="0" i="0" dirty="0">
                <a:effectLst/>
                <a:latin typeface="Quattrocento Sans" panose="020B0502050000020003" pitchFamily="34" charset="0"/>
              </a:rPr>
              <a:t>Determine what is missing (e.g., repository, user, or team).</a:t>
            </a:r>
          </a:p>
        </p:txBody>
      </p:sp>
      <p:sp>
        <p:nvSpPr>
          <p:cNvPr id="31" name="TextBox 30">
            <a:extLst>
              <a:ext uri="{FF2B5EF4-FFF2-40B4-BE49-F238E27FC236}">
                <a16:creationId xmlns:a16="http://schemas.microsoft.com/office/drawing/2014/main" id="{13146A59-B27C-0E62-149E-F6C4D395387F}"/>
              </a:ext>
            </a:extLst>
          </p:cNvPr>
          <p:cNvSpPr txBox="1"/>
          <p:nvPr/>
        </p:nvSpPr>
        <p:spPr>
          <a:xfrm>
            <a:off x="6511228" y="2978516"/>
            <a:ext cx="4737990" cy="338554"/>
          </a:xfrm>
          <a:prstGeom prst="rect">
            <a:avLst/>
          </a:prstGeom>
          <a:noFill/>
        </p:spPr>
        <p:txBody>
          <a:bodyPr wrap="square" rtlCol="0">
            <a:spAutoFit/>
          </a:bodyPr>
          <a:lstStyle/>
          <a:p>
            <a:r>
              <a:rPr lang="en-US" sz="1600" b="1" dirty="0">
                <a:latin typeface="Quattrocento Sans" panose="020B0502050000020003" pitchFamily="34" charset="0"/>
                <a:cs typeface="Segoe UI"/>
              </a:rPr>
              <a:t>Review event metadata:</a:t>
            </a:r>
          </a:p>
        </p:txBody>
      </p:sp>
      <p:sp>
        <p:nvSpPr>
          <p:cNvPr id="35" name="TextBox 34">
            <a:extLst>
              <a:ext uri="{FF2B5EF4-FFF2-40B4-BE49-F238E27FC236}">
                <a16:creationId xmlns:a16="http://schemas.microsoft.com/office/drawing/2014/main" id="{F7E005EA-3DAF-7697-F29F-EF077802B12C}"/>
              </a:ext>
            </a:extLst>
          </p:cNvPr>
          <p:cNvSpPr txBox="1"/>
          <p:nvPr/>
        </p:nvSpPr>
        <p:spPr>
          <a:xfrm>
            <a:off x="6510743" y="3992971"/>
            <a:ext cx="4697704" cy="307777"/>
          </a:xfrm>
          <a:prstGeom prst="rect">
            <a:avLst/>
          </a:prstGeom>
          <a:noFill/>
        </p:spPr>
        <p:txBody>
          <a:bodyPr wrap="square" rtlCol="0">
            <a:spAutoFit/>
          </a:bodyPr>
          <a:lstStyle/>
          <a:p>
            <a:pPr algn="l">
              <a:spcAft>
                <a:spcPts val="1200"/>
              </a:spcAft>
            </a:pPr>
            <a:r>
              <a:rPr lang="en-US" sz="1400" b="0" i="0" dirty="0">
                <a:effectLst/>
                <a:latin typeface="Quattrocento Sans" panose="020B0502050000020003" pitchFamily="34" charset="0"/>
              </a:rPr>
              <a:t>Restore assets if applicable or take security measures.</a:t>
            </a:r>
          </a:p>
        </p:txBody>
      </p:sp>
      <p:sp>
        <p:nvSpPr>
          <p:cNvPr id="36" name="TextBox 35">
            <a:extLst>
              <a:ext uri="{FF2B5EF4-FFF2-40B4-BE49-F238E27FC236}">
                <a16:creationId xmlns:a16="http://schemas.microsoft.com/office/drawing/2014/main" id="{F6BA8B89-F231-386E-0B58-07F9BC3AD0A4}"/>
              </a:ext>
            </a:extLst>
          </p:cNvPr>
          <p:cNvSpPr txBox="1"/>
          <p:nvPr/>
        </p:nvSpPr>
        <p:spPr>
          <a:xfrm>
            <a:off x="6510743" y="3734677"/>
            <a:ext cx="4618860" cy="338554"/>
          </a:xfrm>
          <a:prstGeom prst="rect">
            <a:avLst/>
          </a:prstGeom>
          <a:noFill/>
        </p:spPr>
        <p:txBody>
          <a:bodyPr wrap="square" rtlCol="0">
            <a:spAutoFit/>
          </a:bodyPr>
          <a:lstStyle/>
          <a:p>
            <a:r>
              <a:rPr lang="en-US" sz="1600" b="1" dirty="0">
                <a:latin typeface="Quattrocento Sans" panose="020B0502050000020003" pitchFamily="34" charset="0"/>
                <a:cs typeface="Segoe UI"/>
              </a:rPr>
              <a:t>Take corrective actions:</a:t>
            </a:r>
          </a:p>
        </p:txBody>
      </p:sp>
      <p:sp>
        <p:nvSpPr>
          <p:cNvPr id="38" name="Snip Single Corner Rectangle 37">
            <a:extLst>
              <a:ext uri="{FF2B5EF4-FFF2-40B4-BE49-F238E27FC236}">
                <a16:creationId xmlns:a16="http://schemas.microsoft.com/office/drawing/2014/main" id="{BAB39094-614D-9145-F38F-AA14A57380F8}"/>
              </a:ext>
            </a:extLst>
          </p:cNvPr>
          <p:cNvSpPr>
            <a:spLocks/>
          </p:cNvSpPr>
          <p:nvPr/>
        </p:nvSpPr>
        <p:spPr>
          <a:xfrm>
            <a:off x="6397908" y="2507486"/>
            <a:ext cx="1485899" cy="409216"/>
          </a:xfrm>
          <a:prstGeom prst="snip1Rect">
            <a:avLst/>
          </a:prstGeom>
          <a:solidFill>
            <a:srgbClr val="FF11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Quattrocento Sans" panose="020B0502050000020003" pitchFamily="34" charset="0"/>
            </a:endParaRPr>
          </a:p>
        </p:txBody>
      </p:sp>
      <p:sp>
        <p:nvSpPr>
          <p:cNvPr id="39" name="TextBox 38">
            <a:extLst>
              <a:ext uri="{FF2B5EF4-FFF2-40B4-BE49-F238E27FC236}">
                <a16:creationId xmlns:a16="http://schemas.microsoft.com/office/drawing/2014/main" id="{C2268BBD-AF40-E104-5EB0-2ACF744F1591}"/>
              </a:ext>
            </a:extLst>
          </p:cNvPr>
          <p:cNvSpPr txBox="1"/>
          <p:nvPr/>
        </p:nvSpPr>
        <p:spPr>
          <a:xfrm>
            <a:off x="6397909" y="2523359"/>
            <a:ext cx="1485900" cy="400110"/>
          </a:xfrm>
          <a:prstGeom prst="rect">
            <a:avLst/>
          </a:prstGeom>
          <a:noFill/>
          <a:effectLst/>
        </p:spPr>
        <p:txBody>
          <a:bodyPr wrap="square" rtlCol="0">
            <a:spAutoFit/>
          </a:bodyPr>
          <a:lstStyle/>
          <a:p>
            <a:r>
              <a:rPr lang="en-US" sz="2000" b="1" dirty="0">
                <a:solidFill>
                  <a:schemeClr val="bg1"/>
                </a:solidFill>
                <a:latin typeface="Quattrocento Sans" panose="020B0502050000020003" pitchFamily="34" charset="0"/>
              </a:rPr>
              <a:t>Steps 4 &amp; 5</a:t>
            </a:r>
          </a:p>
        </p:txBody>
      </p:sp>
    </p:spTree>
    <p:extLst>
      <p:ext uri="{BB962C8B-B14F-4D97-AF65-F5344CB8AC3E}">
        <p14:creationId xmlns:p14="http://schemas.microsoft.com/office/powerpoint/2010/main" val="2532567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46427" y="367781"/>
            <a:ext cx="8193024" cy="492443"/>
          </a:xfrm>
        </p:spPr>
        <p:txBody>
          <a:bodyPr>
            <a:normAutofit fontScale="90000"/>
          </a:bodyPr>
          <a:lstStyle/>
          <a:p>
            <a:r>
              <a:rPr lang="en-US" sz="3200" dirty="0">
                <a:latin typeface="Quattrocento Sans" panose="020B0502050000020003" pitchFamily="34" charset="0"/>
              </a:rPr>
              <a:t>Introduction</a:t>
            </a:r>
          </a:p>
        </p:txBody>
      </p:sp>
      <p:sp>
        <p:nvSpPr>
          <p:cNvPr id="39" name="Text Placeholder 2">
            <a:extLst>
              <a:ext uri="{FF2B5EF4-FFF2-40B4-BE49-F238E27FC236}">
                <a16:creationId xmlns:a16="http://schemas.microsoft.com/office/drawing/2014/main" id="{4E70BA97-F389-31EB-D663-D113F6902DBC}"/>
              </a:ext>
            </a:extLst>
          </p:cNvPr>
          <p:cNvSpPr txBox="1">
            <a:spLocks/>
          </p:cNvSpPr>
          <p:nvPr/>
        </p:nvSpPr>
        <p:spPr>
          <a:xfrm>
            <a:off x="652657" y="1772292"/>
            <a:ext cx="10384538" cy="492442"/>
          </a:xfrm>
          <a:prstGeom prst="rect">
            <a:avLst/>
          </a:prstGeom>
        </p:spPr>
        <p:txBody>
          <a:bodyPr lIns="0" tIns="0" rIns="0" bIns="0" anchor="ctr">
            <a:no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dirty="0">
                <a:latin typeface="Quattrocento Sans" panose="020B0502050000020003" pitchFamily="34" charset="0"/>
              </a:rPr>
              <a:t>In this unit, you will learn how to secure your organization’s repositories using GitHub’s built‑in tools—branch protection, dependency alerts, and code and secret scanning—and enforce role‑based access to prevent unauthorized changes. You’ll also discover best practices for responding to security breaches, tailoring </a:t>
            </a:r>
            <a:r>
              <a:rPr lang="en-US" sz="2400" dirty="0" err="1">
                <a:latin typeface="Quattrocento Sans" panose="020B0502050000020003" pitchFamily="34" charset="0"/>
              </a:rPr>
              <a:t>SECURITY.md</a:t>
            </a:r>
            <a:r>
              <a:rPr lang="en-US" sz="2400" dirty="0">
                <a:latin typeface="Quattrocento Sans" panose="020B0502050000020003" pitchFamily="34" charset="0"/>
              </a:rPr>
              <a:t> policies, and maintaining project integrity without hindering collaboration.</a:t>
            </a:r>
          </a:p>
        </p:txBody>
      </p:sp>
      <p:sp>
        <p:nvSpPr>
          <p:cNvPr id="7" name="TextBox 6">
            <a:extLst>
              <a:ext uri="{FF2B5EF4-FFF2-40B4-BE49-F238E27FC236}">
                <a16:creationId xmlns:a16="http://schemas.microsoft.com/office/drawing/2014/main" id="{6AF3F449-AFE6-897F-FE61-E28EC8F3FEFB}"/>
              </a:ext>
            </a:extLst>
          </p:cNvPr>
          <p:cNvSpPr txBox="1"/>
          <p:nvPr/>
        </p:nvSpPr>
        <p:spPr>
          <a:xfrm>
            <a:off x="652657" y="3323229"/>
            <a:ext cx="10049856" cy="800219"/>
          </a:xfrm>
          <a:prstGeom prst="rect">
            <a:avLst/>
          </a:prstGeom>
          <a:noFill/>
        </p:spPr>
        <p:txBody>
          <a:bodyPr wrap="square" lIns="0" tIns="0" rIns="0" bIns="0" rtlCol="0">
            <a:spAutoFit/>
          </a:bodyPr>
          <a:lstStyle/>
          <a:p>
            <a:pPr algn="l"/>
            <a:r>
              <a:rPr lang="en-US" sz="2400" dirty="0">
                <a:latin typeface="Quattrocento Sans" panose="020B0502050000020003" pitchFamily="34" charset="0"/>
                <a:cs typeface="Segoe UI" panose="020B0502040204020203" pitchFamily="34" charset="0"/>
              </a:rPr>
              <a:t>By the end of this unit, you'll be able to:</a:t>
            </a:r>
          </a:p>
          <a:p>
            <a:pPr algn="l"/>
            <a:endParaRPr lang="en-US" sz="2800" dirty="0">
              <a:latin typeface="Quattrocento Sans" panose="020B0502050000020003" pitchFamily="34" charset="0"/>
              <a:cs typeface="Segoe UI" panose="020B0502040204020203" pitchFamily="34" charset="0"/>
            </a:endParaRPr>
          </a:p>
        </p:txBody>
      </p:sp>
      <p:sp>
        <p:nvSpPr>
          <p:cNvPr id="9" name="TextBox 8">
            <a:extLst>
              <a:ext uri="{FF2B5EF4-FFF2-40B4-BE49-F238E27FC236}">
                <a16:creationId xmlns:a16="http://schemas.microsoft.com/office/drawing/2014/main" id="{9BE325B2-D04E-CD42-D966-4B58FFB3A17E}"/>
              </a:ext>
            </a:extLst>
          </p:cNvPr>
          <p:cNvSpPr txBox="1"/>
          <p:nvPr/>
        </p:nvSpPr>
        <p:spPr>
          <a:xfrm>
            <a:off x="652657" y="3846789"/>
            <a:ext cx="10494314" cy="2092881"/>
          </a:xfrm>
          <a:prstGeom prst="rect">
            <a:avLst/>
          </a:prstGeom>
          <a:noFill/>
        </p:spPr>
        <p:txBody>
          <a:bodyPr wrap="square">
            <a:spAutoFit/>
          </a:bodyPr>
          <a:lstStyle/>
          <a:p>
            <a:pPr marL="342900" indent="-342900" algn="l">
              <a:spcAft>
                <a:spcPts val="1200"/>
              </a:spcAft>
              <a:buFont typeface="Arial" panose="020B0604020202020204" pitchFamily="34" charset="0"/>
              <a:buChar char="•"/>
            </a:pPr>
            <a:r>
              <a:rPr lang="en-US" sz="2000" dirty="0">
                <a:latin typeface="Quattrocento Sans" panose="020B0502050000020003" pitchFamily="34" charset="0"/>
                <a:cs typeface="Segoe UI" panose="020B0502040204020203" pitchFamily="34" charset="0"/>
              </a:rPr>
              <a:t>Create documentation that details security guidelines and useful information for collaborators.</a:t>
            </a:r>
          </a:p>
          <a:p>
            <a:pPr marL="342900" indent="-342900" algn="l">
              <a:spcAft>
                <a:spcPts val="1200"/>
              </a:spcAft>
              <a:buFont typeface="Arial" panose="020B0604020202020204" pitchFamily="34" charset="0"/>
              <a:buChar char="•"/>
            </a:pPr>
            <a:r>
              <a:rPr lang="en-US" sz="2000" dirty="0">
                <a:latin typeface="Quattrocento Sans" panose="020B0502050000020003" pitchFamily="34" charset="0"/>
                <a:cs typeface="Segoe UI" panose="020B0502040204020203" pitchFamily="34" charset="0"/>
              </a:rPr>
              <a:t>Set permissions and other rules &amp; Manage repository rulesets.</a:t>
            </a:r>
          </a:p>
          <a:p>
            <a:pPr marL="342900" indent="-342900">
              <a:spcAft>
                <a:spcPts val="1200"/>
              </a:spcAft>
              <a:buFont typeface="Arial" panose="020B0604020202020204" pitchFamily="34" charset="0"/>
              <a:buChar char="•"/>
            </a:pPr>
            <a:r>
              <a:rPr lang="en-US" sz="2000" dirty="0">
                <a:latin typeface="Quattrocento Sans" panose="020B0502050000020003" pitchFamily="34" charset="0"/>
                <a:cs typeface="Segoe UI" panose="020B0502040204020203" pitchFamily="34" charset="0"/>
              </a:rPr>
              <a:t>Automate processes that prevent security risks &amp; Respond to sensitive data exposure.</a:t>
            </a:r>
          </a:p>
          <a:p>
            <a:pPr marL="342900" indent="-342900" algn="l">
              <a:spcAft>
                <a:spcPts val="1200"/>
              </a:spcAft>
              <a:buFont typeface="Arial" panose="020B0604020202020204" pitchFamily="34" charset="0"/>
              <a:buChar char="•"/>
            </a:pPr>
            <a:r>
              <a:rPr lang="en-US" sz="2000" dirty="0">
                <a:latin typeface="Quattrocento Sans" panose="020B0502050000020003" pitchFamily="34" charset="0"/>
                <a:cs typeface="Segoe UI" panose="020B0502040204020203" pitchFamily="34" charset="0"/>
              </a:rPr>
              <a:t>Export audit log records and git events.</a:t>
            </a:r>
          </a:p>
        </p:txBody>
      </p:sp>
      <p:sp>
        <p:nvSpPr>
          <p:cNvPr id="2" name="Footer Placeholder 1">
            <a:extLst>
              <a:ext uri="{FF2B5EF4-FFF2-40B4-BE49-F238E27FC236}">
                <a16:creationId xmlns:a16="http://schemas.microsoft.com/office/drawing/2014/main" id="{71335FDC-13B9-9A8F-7385-7C64917E6D31}"/>
              </a:ext>
            </a:extLst>
          </p:cNvPr>
          <p:cNvSpPr>
            <a:spLocks noGrp="1"/>
          </p:cNvSpPr>
          <p:nvPr>
            <p:ph type="ftr" sz="quarter" idx="3"/>
          </p:nvPr>
        </p:nvSpPr>
        <p:spPr/>
        <p:txBody>
          <a:bodyPr/>
          <a:lstStyle/>
          <a:p>
            <a:pPr defTabSz="914367">
              <a:defRPr/>
            </a:pPr>
            <a:r>
              <a:rPr lang="en-US">
                <a:solidFill>
                  <a:srgbClr val="000000"/>
                </a:solidFill>
              </a:rPr>
              <a:t>© Copyright Microsoft Corporation. All rights reserved.</a:t>
            </a:r>
            <a:endParaRPr lang="en-US" dirty="0">
              <a:solidFill>
                <a:srgbClr val="000000"/>
              </a:solidFill>
            </a:endParaRPr>
          </a:p>
        </p:txBody>
      </p:sp>
    </p:spTree>
    <p:extLst>
      <p:ext uri="{BB962C8B-B14F-4D97-AF65-F5344CB8AC3E}">
        <p14:creationId xmlns:p14="http://schemas.microsoft.com/office/powerpoint/2010/main" val="209470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DC08C5-8F9A-C3E0-9C34-E98F0B9AC7CF}"/>
            </a:ext>
          </a:extLst>
        </p:cNvPr>
        <p:cNvGrpSpPr/>
        <p:nvPr/>
      </p:nvGrpSpPr>
      <p:grpSpPr>
        <a:xfrm>
          <a:off x="0" y="0"/>
          <a:ext cx="0" cy="0"/>
          <a:chOff x="0" y="0"/>
          <a:chExt cx="0" cy="0"/>
        </a:xfrm>
      </p:grpSpPr>
      <p:sp>
        <p:nvSpPr>
          <p:cNvPr id="17" name="Title 16">
            <a:extLst>
              <a:ext uri="{FF2B5EF4-FFF2-40B4-BE49-F238E27FC236}">
                <a16:creationId xmlns:a16="http://schemas.microsoft.com/office/drawing/2014/main" id="{E9C829F7-0B6E-C8D7-A89C-31CD24B22622}"/>
              </a:ext>
            </a:extLst>
          </p:cNvPr>
          <p:cNvSpPr>
            <a:spLocks noGrp="1"/>
          </p:cNvSpPr>
          <p:nvPr>
            <p:ph type="title"/>
          </p:nvPr>
        </p:nvSpPr>
        <p:spPr>
          <a:xfrm>
            <a:off x="417304" y="286742"/>
            <a:ext cx="10489234" cy="984885"/>
          </a:xfrm>
        </p:spPr>
        <p:txBody>
          <a:bodyPr>
            <a:normAutofit/>
          </a:bodyPr>
          <a:lstStyle/>
          <a:p>
            <a:r>
              <a:rPr lang="en-US" sz="2900" dirty="0">
                <a:latin typeface="Quattrocento Sans" panose="020B0502050000020003" pitchFamily="34" charset="0"/>
              </a:rPr>
              <a:t>Audit Log APIs (REST and </a:t>
            </a:r>
            <a:r>
              <a:rPr lang="en-US" sz="2900" dirty="0" err="1">
                <a:latin typeface="Quattrocento Sans" panose="020B0502050000020003" pitchFamily="34" charset="0"/>
              </a:rPr>
              <a:t>GraphQL</a:t>
            </a:r>
            <a:r>
              <a:rPr lang="en-US" sz="2900" dirty="0">
                <a:latin typeface="Quattrocento Sans" panose="020B0502050000020003" pitchFamily="34" charset="0"/>
              </a:rPr>
              <a:t>) to Investigate Missing Assets</a:t>
            </a:r>
          </a:p>
        </p:txBody>
      </p:sp>
      <p:sp>
        <p:nvSpPr>
          <p:cNvPr id="4" name="Footer Placeholder 3">
            <a:extLst>
              <a:ext uri="{FF2B5EF4-FFF2-40B4-BE49-F238E27FC236}">
                <a16:creationId xmlns:a16="http://schemas.microsoft.com/office/drawing/2014/main" id="{4D3228D4-F78F-F05F-8396-EFDF8DA70AC6}"/>
              </a:ext>
            </a:extLst>
          </p:cNvPr>
          <p:cNvSpPr>
            <a:spLocks noGrp="1"/>
          </p:cNvSpPr>
          <p:nvPr>
            <p:ph type="ftr" sz="quarter" idx="3"/>
          </p:nvPr>
        </p:nvSpPr>
        <p:spPr/>
        <p:txBody>
          <a:bodyPr/>
          <a:lstStyle/>
          <a:p>
            <a:pPr defTabSz="914367">
              <a:defRPr/>
            </a:pPr>
            <a:r>
              <a:rPr lang="en-US">
                <a:solidFill>
                  <a:srgbClr val="000000"/>
                </a:solidFill>
              </a:rPr>
              <a:t>© Copyright Microsoft Corporation. All rights reserved.</a:t>
            </a:r>
            <a:endParaRPr lang="en-US" dirty="0">
              <a:solidFill>
                <a:srgbClr val="000000"/>
              </a:solidFill>
            </a:endParaRPr>
          </a:p>
        </p:txBody>
      </p:sp>
      <p:sp>
        <p:nvSpPr>
          <p:cNvPr id="6" name="Title 16">
            <a:extLst>
              <a:ext uri="{FF2B5EF4-FFF2-40B4-BE49-F238E27FC236}">
                <a16:creationId xmlns:a16="http://schemas.microsoft.com/office/drawing/2014/main" id="{C3BACC36-3A04-256E-7752-C43EC62FCF20}"/>
              </a:ext>
            </a:extLst>
          </p:cNvPr>
          <p:cNvSpPr txBox="1">
            <a:spLocks/>
          </p:cNvSpPr>
          <p:nvPr/>
        </p:nvSpPr>
        <p:spPr>
          <a:xfrm>
            <a:off x="417304" y="1220457"/>
            <a:ext cx="3836644" cy="46907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400" b="0" i="0" kern="1200">
                <a:solidFill>
                  <a:schemeClr val="tx1"/>
                </a:solidFill>
                <a:latin typeface="+mj-lt"/>
                <a:ea typeface="+mj-ea"/>
                <a:cs typeface="Segoe UI Semibold" panose="020B0502040204020203" pitchFamily="34" charset="0"/>
              </a:defRPr>
            </a:lvl1pPr>
          </a:lstStyle>
          <a:p>
            <a:r>
              <a:rPr lang="en-US" sz="1800" dirty="0">
                <a:latin typeface="Quattrocento Sans" panose="020B0502050000020003" pitchFamily="34" charset="0"/>
              </a:rPr>
              <a:t>Example REST API Request:</a:t>
            </a:r>
          </a:p>
        </p:txBody>
      </p:sp>
      <p:sp>
        <p:nvSpPr>
          <p:cNvPr id="3" name="Rectangle 2">
            <a:extLst>
              <a:ext uri="{FF2B5EF4-FFF2-40B4-BE49-F238E27FC236}">
                <a16:creationId xmlns:a16="http://schemas.microsoft.com/office/drawing/2014/main" id="{DAD27315-4C2D-5AE1-38E0-E6C38ED1483A}"/>
              </a:ext>
            </a:extLst>
          </p:cNvPr>
          <p:cNvSpPr/>
          <p:nvPr/>
        </p:nvSpPr>
        <p:spPr>
          <a:xfrm>
            <a:off x="579439" y="1689531"/>
            <a:ext cx="4151312" cy="1146434"/>
          </a:xfrm>
          <a:prstGeom prst="rect">
            <a:avLst/>
          </a:prstGeom>
          <a:solidFill>
            <a:schemeClr val="bg2">
              <a:lumMod val="2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689E5B29-18D6-E09A-500B-36E8B96ADD60}"/>
              </a:ext>
            </a:extLst>
          </p:cNvPr>
          <p:cNvSpPr txBox="1"/>
          <p:nvPr/>
        </p:nvSpPr>
        <p:spPr>
          <a:xfrm>
            <a:off x="741574" y="1893416"/>
            <a:ext cx="4151312" cy="738664"/>
          </a:xfrm>
          <a:prstGeom prst="rect">
            <a:avLst/>
          </a:prstGeom>
          <a:noFill/>
        </p:spPr>
        <p:txBody>
          <a:bodyPr wrap="square" rtlCol="0">
            <a:spAutoFit/>
          </a:bodyPr>
          <a:lstStyle/>
          <a:p>
            <a:pPr algn="l"/>
            <a:r>
              <a:rPr lang="en-US" sz="1400" b="0" i="0" dirty="0">
                <a:solidFill>
                  <a:schemeClr val="bg1">
                    <a:lumMod val="95000"/>
                  </a:schemeClr>
                </a:solidFill>
                <a:effectLst/>
                <a:latin typeface="Roboto Mono" pitchFamily="49" charset="0"/>
                <a:ea typeface="Roboto Mono" pitchFamily="49" charset="0"/>
              </a:rPr>
              <a:t>GET /orgs/{org}/audit-log?</a:t>
            </a:r>
          </a:p>
          <a:p>
            <a:pPr algn="l"/>
            <a:r>
              <a:rPr lang="en-US" sz="1400" b="0" i="0" dirty="0">
                <a:solidFill>
                  <a:schemeClr val="bg1">
                    <a:lumMod val="95000"/>
                  </a:schemeClr>
                </a:solidFill>
                <a:effectLst/>
                <a:latin typeface="Roboto Mono" pitchFamily="49" charset="0"/>
                <a:ea typeface="Roboto Mono" pitchFamily="49" charset="0"/>
              </a:rPr>
              <a:t>phrase=</a:t>
            </a:r>
            <a:r>
              <a:rPr lang="en-US" sz="1400" b="0" i="0" dirty="0" err="1">
                <a:solidFill>
                  <a:schemeClr val="bg1">
                    <a:lumMod val="95000"/>
                  </a:schemeClr>
                </a:solidFill>
                <a:effectLst/>
                <a:latin typeface="Roboto Mono" pitchFamily="49" charset="0"/>
                <a:ea typeface="Roboto Mono" pitchFamily="49" charset="0"/>
              </a:rPr>
              <a:t>repository.deleted</a:t>
            </a:r>
            <a:endParaRPr lang="en-US" sz="1400" b="0" i="0" dirty="0">
              <a:solidFill>
                <a:schemeClr val="bg1">
                  <a:lumMod val="95000"/>
                </a:schemeClr>
              </a:solidFill>
              <a:effectLst/>
              <a:latin typeface="Roboto Mono" pitchFamily="49" charset="0"/>
              <a:ea typeface="Roboto Mono" pitchFamily="49" charset="0"/>
            </a:endParaRPr>
          </a:p>
          <a:p>
            <a:pPr algn="l"/>
            <a:r>
              <a:rPr lang="en-US" sz="1400" b="0" i="0" dirty="0">
                <a:solidFill>
                  <a:schemeClr val="accent1">
                    <a:lumMod val="40000"/>
                    <a:lumOff val="60000"/>
                  </a:schemeClr>
                </a:solidFill>
                <a:effectLst/>
                <a:latin typeface="Roboto Mono" pitchFamily="49" charset="0"/>
                <a:ea typeface="Roboto Mono" pitchFamily="49" charset="0"/>
              </a:rPr>
              <a:t>Authorization: </a:t>
            </a:r>
            <a:r>
              <a:rPr lang="en-US" sz="1400" b="0" i="0" dirty="0">
                <a:solidFill>
                  <a:schemeClr val="bg1">
                    <a:lumMod val="95000"/>
                  </a:schemeClr>
                </a:solidFill>
                <a:effectLst/>
                <a:latin typeface="Roboto Mono" pitchFamily="49" charset="0"/>
                <a:ea typeface="Roboto Mono" pitchFamily="49" charset="0"/>
              </a:rPr>
              <a:t>Bearer YOUR-TOKEN</a:t>
            </a:r>
          </a:p>
        </p:txBody>
      </p:sp>
      <p:sp>
        <p:nvSpPr>
          <p:cNvPr id="10" name="Title 16">
            <a:extLst>
              <a:ext uri="{FF2B5EF4-FFF2-40B4-BE49-F238E27FC236}">
                <a16:creationId xmlns:a16="http://schemas.microsoft.com/office/drawing/2014/main" id="{0F5F3E97-D131-FE18-25F5-2E48911A84A2}"/>
              </a:ext>
            </a:extLst>
          </p:cNvPr>
          <p:cNvSpPr txBox="1">
            <a:spLocks/>
          </p:cNvSpPr>
          <p:nvPr/>
        </p:nvSpPr>
        <p:spPr>
          <a:xfrm>
            <a:off x="5538128" y="1220457"/>
            <a:ext cx="3836644" cy="46907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400" b="0" i="0" kern="1200">
                <a:solidFill>
                  <a:schemeClr val="tx1"/>
                </a:solidFill>
                <a:latin typeface="+mj-lt"/>
                <a:ea typeface="+mj-ea"/>
                <a:cs typeface="Segoe UI Semibold" panose="020B0502040204020203" pitchFamily="34" charset="0"/>
              </a:defRPr>
            </a:lvl1pPr>
          </a:lstStyle>
          <a:p>
            <a:r>
              <a:rPr lang="en-US" sz="1800" dirty="0">
                <a:latin typeface="Quattrocento Sans" panose="020B0502050000020003" pitchFamily="34" charset="0"/>
              </a:rPr>
              <a:t>Example </a:t>
            </a:r>
            <a:r>
              <a:rPr lang="en-US" sz="1800" dirty="0" err="1">
                <a:latin typeface="Quattrocento Sans" panose="020B0502050000020003" pitchFamily="34" charset="0"/>
              </a:rPr>
              <a:t>GraphQL</a:t>
            </a:r>
            <a:r>
              <a:rPr lang="en-US" sz="1800" dirty="0">
                <a:latin typeface="Quattrocento Sans" panose="020B0502050000020003" pitchFamily="34" charset="0"/>
              </a:rPr>
              <a:t> Query:</a:t>
            </a:r>
          </a:p>
        </p:txBody>
      </p:sp>
      <p:sp>
        <p:nvSpPr>
          <p:cNvPr id="11" name="Rectangle 10">
            <a:extLst>
              <a:ext uri="{FF2B5EF4-FFF2-40B4-BE49-F238E27FC236}">
                <a16:creationId xmlns:a16="http://schemas.microsoft.com/office/drawing/2014/main" id="{E82A63A2-5E38-F2E0-F0FD-587F1BB3D576}"/>
              </a:ext>
            </a:extLst>
          </p:cNvPr>
          <p:cNvSpPr/>
          <p:nvPr/>
        </p:nvSpPr>
        <p:spPr>
          <a:xfrm>
            <a:off x="5700263" y="1689531"/>
            <a:ext cx="4151312" cy="3081252"/>
          </a:xfrm>
          <a:prstGeom prst="rect">
            <a:avLst/>
          </a:prstGeom>
          <a:solidFill>
            <a:schemeClr val="bg2">
              <a:lumMod val="2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a:extLst>
              <a:ext uri="{FF2B5EF4-FFF2-40B4-BE49-F238E27FC236}">
                <a16:creationId xmlns:a16="http://schemas.microsoft.com/office/drawing/2014/main" id="{4F3DCC40-B141-67E1-CE87-4DDFF4EA407E}"/>
              </a:ext>
            </a:extLst>
          </p:cNvPr>
          <p:cNvSpPr txBox="1"/>
          <p:nvPr/>
        </p:nvSpPr>
        <p:spPr>
          <a:xfrm>
            <a:off x="5862398" y="1893416"/>
            <a:ext cx="4151312" cy="2677656"/>
          </a:xfrm>
          <a:prstGeom prst="rect">
            <a:avLst/>
          </a:prstGeom>
          <a:noFill/>
        </p:spPr>
        <p:txBody>
          <a:bodyPr wrap="square" rtlCol="0">
            <a:spAutoFit/>
          </a:bodyPr>
          <a:lstStyle/>
          <a:p>
            <a:pPr algn="l"/>
            <a:r>
              <a:rPr lang="en-US" sz="1400" b="0" i="0" dirty="0">
                <a:solidFill>
                  <a:schemeClr val="accent1">
                    <a:lumMod val="40000"/>
                    <a:lumOff val="60000"/>
                  </a:schemeClr>
                </a:solidFill>
                <a:effectLst/>
                <a:latin typeface="Roboto Mono" pitchFamily="49" charset="0"/>
                <a:ea typeface="Roboto Mono" pitchFamily="49" charset="0"/>
              </a:rPr>
              <a:t>query</a:t>
            </a:r>
            <a:r>
              <a:rPr lang="en-US" sz="1400" b="0" i="0" dirty="0">
                <a:solidFill>
                  <a:schemeClr val="bg1">
                    <a:lumMod val="95000"/>
                  </a:schemeClr>
                </a:solidFill>
                <a:effectLst/>
                <a:latin typeface="Roboto Mono" pitchFamily="49" charset="0"/>
                <a:ea typeface="Roboto Mono" pitchFamily="49" charset="0"/>
              </a:rPr>
              <a:t> {</a:t>
            </a:r>
          </a:p>
          <a:p>
            <a:pPr algn="l"/>
            <a:r>
              <a:rPr lang="en-US" sz="1400" b="0" i="0" dirty="0">
                <a:solidFill>
                  <a:schemeClr val="bg1">
                    <a:lumMod val="95000"/>
                  </a:schemeClr>
                </a:solidFill>
                <a:effectLst/>
                <a:latin typeface="Roboto Mono" pitchFamily="49" charset="0"/>
                <a:ea typeface="Roboto Mono" pitchFamily="49" charset="0"/>
              </a:rPr>
              <a:t>  </a:t>
            </a:r>
            <a:r>
              <a:rPr lang="en-US" sz="1400" b="0" i="0" dirty="0" err="1">
                <a:solidFill>
                  <a:schemeClr val="bg1">
                    <a:lumMod val="95000"/>
                  </a:schemeClr>
                </a:solidFill>
                <a:effectLst/>
                <a:latin typeface="Roboto Mono" pitchFamily="49" charset="0"/>
                <a:ea typeface="Roboto Mono" pitchFamily="49" charset="0"/>
              </a:rPr>
              <a:t>auditLogEntries</a:t>
            </a:r>
            <a:r>
              <a:rPr lang="en-US" sz="1400" b="0" i="0" dirty="0">
                <a:solidFill>
                  <a:schemeClr val="bg1">
                    <a:lumMod val="95000"/>
                  </a:schemeClr>
                </a:solidFill>
                <a:effectLst/>
                <a:latin typeface="Roboto Mono" pitchFamily="49" charset="0"/>
                <a:ea typeface="Roboto Mono" pitchFamily="49" charset="0"/>
              </a:rPr>
              <a:t>(</a:t>
            </a:r>
            <a:r>
              <a:rPr lang="en-US" sz="1400" b="0" i="0" dirty="0">
                <a:solidFill>
                  <a:schemeClr val="accent1">
                    <a:lumMod val="40000"/>
                    <a:lumOff val="60000"/>
                  </a:schemeClr>
                </a:solidFill>
                <a:effectLst/>
                <a:latin typeface="Roboto Mono" pitchFamily="49" charset="0"/>
                <a:ea typeface="Roboto Mono" pitchFamily="49" charset="0"/>
              </a:rPr>
              <a:t>first</a:t>
            </a:r>
            <a:r>
              <a:rPr lang="en-US" sz="1400" b="0" i="0" dirty="0">
                <a:solidFill>
                  <a:schemeClr val="bg1">
                    <a:lumMod val="95000"/>
                  </a:schemeClr>
                </a:solidFill>
                <a:effectLst/>
                <a:latin typeface="Roboto Mono" pitchFamily="49" charset="0"/>
                <a:ea typeface="Roboto Mono" pitchFamily="49" charset="0"/>
              </a:rPr>
              <a:t>: 10, </a:t>
            </a:r>
            <a:r>
              <a:rPr lang="en-US" sz="1400" b="0" i="0" dirty="0">
                <a:solidFill>
                  <a:schemeClr val="accent1">
                    <a:lumMod val="40000"/>
                    <a:lumOff val="60000"/>
                  </a:schemeClr>
                </a:solidFill>
                <a:effectLst/>
                <a:latin typeface="Roboto Mono" pitchFamily="49" charset="0"/>
                <a:ea typeface="Roboto Mono" pitchFamily="49" charset="0"/>
              </a:rPr>
              <a:t>query</a:t>
            </a:r>
            <a:r>
              <a:rPr lang="en-US" sz="1400" b="0" i="0" dirty="0">
                <a:solidFill>
                  <a:schemeClr val="bg1">
                    <a:lumMod val="95000"/>
                  </a:schemeClr>
                </a:solidFill>
                <a:effectLst/>
                <a:latin typeface="Roboto Mono" pitchFamily="49" charset="0"/>
                <a:ea typeface="Roboto Mono" pitchFamily="49" charset="0"/>
              </a:rPr>
              <a:t>: </a:t>
            </a:r>
            <a:r>
              <a:rPr lang="en-US" sz="1400" b="0" i="0" dirty="0">
                <a:solidFill>
                  <a:schemeClr val="accent2">
                    <a:lumMod val="60000"/>
                    <a:lumOff val="40000"/>
                  </a:schemeClr>
                </a:solidFill>
                <a:effectLst/>
                <a:latin typeface="Roboto Mono" pitchFamily="49" charset="0"/>
                <a:ea typeface="Roboto Mono" pitchFamily="49" charset="0"/>
              </a:rPr>
              <a:t>"</a:t>
            </a:r>
            <a:r>
              <a:rPr lang="en-US" sz="1400" b="0" i="0" dirty="0" err="1">
                <a:solidFill>
                  <a:schemeClr val="accent2">
                    <a:lumMod val="60000"/>
                    <a:lumOff val="40000"/>
                  </a:schemeClr>
                </a:solidFill>
                <a:effectLst/>
                <a:latin typeface="Roboto Mono" pitchFamily="49" charset="0"/>
                <a:ea typeface="Roboto Mono" pitchFamily="49" charset="0"/>
              </a:rPr>
              <a:t>repository.deleted</a:t>
            </a:r>
            <a:r>
              <a:rPr lang="en-US" sz="1400" b="0" i="0" dirty="0">
                <a:solidFill>
                  <a:schemeClr val="bg1">
                    <a:lumMod val="95000"/>
                  </a:schemeClr>
                </a:solidFill>
                <a:effectLst/>
                <a:latin typeface="Roboto Mono" pitchFamily="49" charset="0"/>
                <a:ea typeface="Roboto Mono" pitchFamily="49" charset="0"/>
              </a:rPr>
              <a:t>") {</a:t>
            </a:r>
          </a:p>
          <a:p>
            <a:pPr algn="l"/>
            <a:r>
              <a:rPr lang="en-US" sz="1400" b="0" i="0" dirty="0">
                <a:solidFill>
                  <a:schemeClr val="bg1">
                    <a:lumMod val="95000"/>
                  </a:schemeClr>
                </a:solidFill>
                <a:effectLst/>
                <a:latin typeface="Roboto Mono" pitchFamily="49" charset="0"/>
                <a:ea typeface="Roboto Mono" pitchFamily="49" charset="0"/>
              </a:rPr>
              <a:t>    nodes {</a:t>
            </a:r>
          </a:p>
          <a:p>
            <a:pPr algn="l"/>
            <a:r>
              <a:rPr lang="en-US" sz="1400" b="0" i="0" dirty="0">
                <a:solidFill>
                  <a:schemeClr val="bg1">
                    <a:lumMod val="95000"/>
                  </a:schemeClr>
                </a:solidFill>
                <a:effectLst/>
                <a:latin typeface="Roboto Mono" pitchFamily="49" charset="0"/>
                <a:ea typeface="Roboto Mono" pitchFamily="49" charset="0"/>
              </a:rPr>
              <a:t>      action</a:t>
            </a:r>
          </a:p>
          <a:p>
            <a:pPr algn="l"/>
            <a:r>
              <a:rPr lang="en-US" sz="1400" b="0" i="0" dirty="0">
                <a:solidFill>
                  <a:schemeClr val="bg1">
                    <a:lumMod val="95000"/>
                  </a:schemeClr>
                </a:solidFill>
                <a:effectLst/>
                <a:latin typeface="Roboto Mono" pitchFamily="49" charset="0"/>
                <a:ea typeface="Roboto Mono" pitchFamily="49" charset="0"/>
              </a:rPr>
              <a:t>      actor {</a:t>
            </a:r>
          </a:p>
          <a:p>
            <a:pPr algn="l"/>
            <a:r>
              <a:rPr lang="en-US" sz="1400" b="0" i="0" dirty="0">
                <a:solidFill>
                  <a:schemeClr val="bg1">
                    <a:lumMod val="95000"/>
                  </a:schemeClr>
                </a:solidFill>
                <a:effectLst/>
                <a:latin typeface="Roboto Mono" pitchFamily="49" charset="0"/>
                <a:ea typeface="Roboto Mono" pitchFamily="49" charset="0"/>
              </a:rPr>
              <a:t>        login</a:t>
            </a:r>
          </a:p>
          <a:p>
            <a:pPr algn="l"/>
            <a:r>
              <a:rPr lang="en-US" sz="1400" b="0" i="0" dirty="0">
                <a:solidFill>
                  <a:schemeClr val="bg1">
                    <a:lumMod val="95000"/>
                  </a:schemeClr>
                </a:solidFill>
                <a:effectLst/>
                <a:latin typeface="Roboto Mono" pitchFamily="49" charset="0"/>
                <a:ea typeface="Roboto Mono" pitchFamily="49" charset="0"/>
              </a:rPr>
              <a:t>      }</a:t>
            </a:r>
          </a:p>
          <a:p>
            <a:pPr algn="l"/>
            <a:r>
              <a:rPr lang="en-US" sz="1400" b="0" i="0" dirty="0">
                <a:solidFill>
                  <a:schemeClr val="bg1">
                    <a:lumMod val="95000"/>
                  </a:schemeClr>
                </a:solidFill>
                <a:effectLst/>
                <a:latin typeface="Roboto Mono" pitchFamily="49" charset="0"/>
                <a:ea typeface="Roboto Mono" pitchFamily="49" charset="0"/>
              </a:rPr>
              <a:t>      </a:t>
            </a:r>
            <a:r>
              <a:rPr lang="en-US" sz="1400" b="0" i="0" dirty="0" err="1">
                <a:solidFill>
                  <a:schemeClr val="bg1">
                    <a:lumMod val="95000"/>
                  </a:schemeClr>
                </a:solidFill>
                <a:effectLst/>
                <a:latin typeface="Roboto Mono" pitchFamily="49" charset="0"/>
                <a:ea typeface="Roboto Mono" pitchFamily="49" charset="0"/>
              </a:rPr>
              <a:t>createdAt</a:t>
            </a:r>
            <a:endParaRPr lang="en-US" sz="1400" b="0" i="0" dirty="0">
              <a:solidFill>
                <a:schemeClr val="bg1">
                  <a:lumMod val="95000"/>
                </a:schemeClr>
              </a:solidFill>
              <a:effectLst/>
              <a:latin typeface="Roboto Mono" pitchFamily="49" charset="0"/>
              <a:ea typeface="Roboto Mono" pitchFamily="49" charset="0"/>
            </a:endParaRPr>
          </a:p>
          <a:p>
            <a:pPr algn="l"/>
            <a:r>
              <a:rPr lang="en-US" sz="1400" b="0" i="0" dirty="0">
                <a:solidFill>
                  <a:schemeClr val="bg1">
                    <a:lumMod val="95000"/>
                  </a:schemeClr>
                </a:solidFill>
                <a:effectLst/>
                <a:latin typeface="Roboto Mono" pitchFamily="49" charset="0"/>
                <a:ea typeface="Roboto Mono" pitchFamily="49" charset="0"/>
              </a:rPr>
              <a:t>    }</a:t>
            </a:r>
          </a:p>
          <a:p>
            <a:pPr algn="l"/>
            <a:r>
              <a:rPr lang="en-US" sz="1400" b="0" i="0" dirty="0">
                <a:solidFill>
                  <a:schemeClr val="bg1">
                    <a:lumMod val="95000"/>
                  </a:schemeClr>
                </a:solidFill>
                <a:effectLst/>
                <a:latin typeface="Roboto Mono" pitchFamily="49" charset="0"/>
                <a:ea typeface="Roboto Mono" pitchFamily="49" charset="0"/>
              </a:rPr>
              <a:t>  }</a:t>
            </a:r>
          </a:p>
          <a:p>
            <a:pPr algn="l"/>
            <a:r>
              <a:rPr lang="en-US" sz="1400" b="0" i="0" dirty="0">
                <a:solidFill>
                  <a:schemeClr val="bg1">
                    <a:lumMod val="95000"/>
                  </a:schemeClr>
                </a:solidFill>
                <a:effectLst/>
                <a:latin typeface="Roboto Mono" pitchFamily="49" charset="0"/>
                <a:ea typeface="Roboto Mono" pitchFamily="49" charset="0"/>
              </a:rPr>
              <a:t>}</a:t>
            </a:r>
          </a:p>
        </p:txBody>
      </p:sp>
    </p:spTree>
    <p:extLst>
      <p:ext uri="{BB962C8B-B14F-4D97-AF65-F5344CB8AC3E}">
        <p14:creationId xmlns:p14="http://schemas.microsoft.com/office/powerpoint/2010/main" val="4215282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a:xfrm>
            <a:off x="546427" y="367781"/>
            <a:ext cx="8193024" cy="492443"/>
          </a:xfrm>
        </p:spPr>
        <p:txBody>
          <a:bodyPr>
            <a:normAutofit fontScale="90000"/>
          </a:bodyPr>
          <a:lstStyle/>
          <a:p>
            <a:r>
              <a:rPr lang="en-US" sz="3200" dirty="0">
                <a:latin typeface="Quattrocento Sans" panose="020B0502050000020003" pitchFamily="34" charset="0"/>
              </a:rPr>
              <a:t>Reporting and logging</a:t>
            </a:r>
          </a:p>
        </p:txBody>
      </p:sp>
      <p:sp>
        <p:nvSpPr>
          <p:cNvPr id="39" name="Text Placeholder 2">
            <a:extLst>
              <a:ext uri="{FF2B5EF4-FFF2-40B4-BE49-F238E27FC236}">
                <a16:creationId xmlns:a16="http://schemas.microsoft.com/office/drawing/2014/main" id="{4E70BA97-F389-31EB-D663-D113F6902DBC}"/>
              </a:ext>
            </a:extLst>
          </p:cNvPr>
          <p:cNvSpPr txBox="1">
            <a:spLocks/>
          </p:cNvSpPr>
          <p:nvPr/>
        </p:nvSpPr>
        <p:spPr>
          <a:xfrm>
            <a:off x="666586" y="2432692"/>
            <a:ext cx="10384538" cy="492442"/>
          </a:xfrm>
          <a:prstGeom prst="rect">
            <a:avLst/>
          </a:prstGeom>
        </p:spPr>
        <p:txBody>
          <a:bodyPr lIns="0" tIns="0" rIns="0" bIns="0" anchor="ctr">
            <a:no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Aft>
                <a:spcPts val="1200"/>
              </a:spcAft>
              <a:buNone/>
            </a:pPr>
            <a:r>
              <a:rPr lang="en-US" sz="2400" dirty="0">
                <a:latin typeface="Quattrocento Sans" panose="020B0502050000020003" pitchFamily="34" charset="0"/>
              </a:rPr>
              <a:t>When an unexpected event occurs—like a repository deletion or a failed workflow run—you need precise details: who did it, when, and how. GitHub’s audit logs capture this information for troubleshooting, compliance, and security investigations.</a:t>
            </a:r>
          </a:p>
          <a:p>
            <a:pPr marL="0" indent="0">
              <a:buNone/>
            </a:pPr>
            <a:r>
              <a:rPr lang="en-US" sz="2400" dirty="0">
                <a:latin typeface="Quattrocento Sans" panose="020B0502050000020003" pitchFamily="34" charset="0"/>
              </a:rPr>
              <a:t>You can access the audit log through </a:t>
            </a:r>
            <a:r>
              <a:rPr lang="en-US" sz="2400" dirty="0" err="1">
                <a:latin typeface="Quattrocento Sans" panose="020B0502050000020003" pitchFamily="34" charset="0"/>
              </a:rPr>
              <a:t>GitHub.com</a:t>
            </a:r>
            <a:r>
              <a:rPr lang="en-US" sz="2400" dirty="0">
                <a:latin typeface="Quattrocento Sans" panose="020B0502050000020003" pitchFamily="34" charset="0"/>
              </a:rPr>
              <a:t>, GitHub Enterprise Server, or GitHub AE. Interacting with the audit log via either the </a:t>
            </a:r>
            <a:r>
              <a:rPr lang="en-US" sz="2400" dirty="0" err="1">
                <a:latin typeface="Quattrocento Sans" panose="020B0502050000020003" pitchFamily="34" charset="0"/>
              </a:rPr>
              <a:t>GraphQL</a:t>
            </a:r>
            <a:r>
              <a:rPr lang="en-US" sz="2400" dirty="0">
                <a:latin typeface="Quattrocento Sans" panose="020B0502050000020003" pitchFamily="34" charset="0"/>
              </a:rPr>
              <a:t> API or the REST API allows you to retrieve specific types of information, though there are some limitations.</a:t>
            </a:r>
          </a:p>
        </p:txBody>
      </p:sp>
      <p:sp>
        <p:nvSpPr>
          <p:cNvPr id="2" name="Footer Placeholder 1">
            <a:extLst>
              <a:ext uri="{FF2B5EF4-FFF2-40B4-BE49-F238E27FC236}">
                <a16:creationId xmlns:a16="http://schemas.microsoft.com/office/drawing/2014/main" id="{71335FDC-13B9-9A8F-7385-7C64917E6D31}"/>
              </a:ext>
            </a:extLst>
          </p:cNvPr>
          <p:cNvSpPr>
            <a:spLocks noGrp="1"/>
          </p:cNvSpPr>
          <p:nvPr>
            <p:ph type="ftr" sz="quarter" idx="3"/>
          </p:nvPr>
        </p:nvSpPr>
        <p:spPr/>
        <p:txBody>
          <a:bodyPr/>
          <a:lstStyle/>
          <a:p>
            <a:pPr defTabSz="914367">
              <a:defRPr/>
            </a:pPr>
            <a:r>
              <a:rPr lang="en-US">
                <a:solidFill>
                  <a:srgbClr val="000000"/>
                </a:solidFill>
              </a:rPr>
              <a:t>© Copyright Microsoft Corporation. All rights reserved.</a:t>
            </a:r>
            <a:endParaRPr lang="en-US" dirty="0">
              <a:solidFill>
                <a:srgbClr val="000000"/>
              </a:solidFill>
            </a:endParaRPr>
          </a:p>
        </p:txBody>
      </p:sp>
      <p:sp>
        <p:nvSpPr>
          <p:cNvPr id="3" name="Rectangle 2">
            <a:extLst>
              <a:ext uri="{FF2B5EF4-FFF2-40B4-BE49-F238E27FC236}">
                <a16:creationId xmlns:a16="http://schemas.microsoft.com/office/drawing/2014/main" id="{8D06861F-42E7-E237-415C-7F9CB819E533}"/>
              </a:ext>
            </a:extLst>
          </p:cNvPr>
          <p:cNvSpPr>
            <a:spLocks/>
          </p:cNvSpPr>
          <p:nvPr/>
        </p:nvSpPr>
        <p:spPr>
          <a:xfrm>
            <a:off x="621045" y="4686457"/>
            <a:ext cx="10384538" cy="492442"/>
          </a:xfrm>
          <a:prstGeom prst="rect">
            <a:avLst/>
          </a:prstGeom>
          <a:solidFill>
            <a:srgbClr val="C1D4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Quattrocento Sans" panose="020B0502050000020003" pitchFamily="34" charset="0"/>
            </a:endParaRPr>
          </a:p>
        </p:txBody>
      </p:sp>
      <p:sp>
        <p:nvSpPr>
          <p:cNvPr id="4" name="TextBox 3">
            <a:extLst>
              <a:ext uri="{FF2B5EF4-FFF2-40B4-BE49-F238E27FC236}">
                <a16:creationId xmlns:a16="http://schemas.microsoft.com/office/drawing/2014/main" id="{26188F92-4C51-38EC-8862-434E48AA1C1E}"/>
              </a:ext>
            </a:extLst>
          </p:cNvPr>
          <p:cNvSpPr txBox="1"/>
          <p:nvPr/>
        </p:nvSpPr>
        <p:spPr>
          <a:xfrm>
            <a:off x="932516" y="4753945"/>
            <a:ext cx="9887883" cy="307777"/>
          </a:xfrm>
          <a:prstGeom prst="rect">
            <a:avLst/>
          </a:prstGeom>
          <a:noFill/>
        </p:spPr>
        <p:txBody>
          <a:bodyPr wrap="square" rtlCol="0">
            <a:spAutoFit/>
          </a:bodyPr>
          <a:lstStyle/>
          <a:p>
            <a:pPr algn="just">
              <a:spcAft>
                <a:spcPts val="1200"/>
              </a:spcAft>
            </a:pPr>
            <a:r>
              <a:rPr lang="en-US" sz="1400" i="0" dirty="0">
                <a:effectLst/>
                <a:latin typeface="Quattrocento Sans" panose="020B0502050000020003" pitchFamily="34" charset="0"/>
              </a:rPr>
              <a:t>Suppose a critical repository vanished overnight. You’ll use the audit logs to pinpoint the deletion event and restore continuity.</a:t>
            </a:r>
          </a:p>
        </p:txBody>
      </p:sp>
      <p:sp>
        <p:nvSpPr>
          <p:cNvPr id="5" name="Oval 4">
            <a:extLst>
              <a:ext uri="{FF2B5EF4-FFF2-40B4-BE49-F238E27FC236}">
                <a16:creationId xmlns:a16="http://schemas.microsoft.com/office/drawing/2014/main" id="{B19C3C2E-A43F-F51D-17C4-B052FD8B252F}"/>
              </a:ext>
            </a:extLst>
          </p:cNvPr>
          <p:cNvSpPr>
            <a:spLocks/>
          </p:cNvSpPr>
          <p:nvPr/>
        </p:nvSpPr>
        <p:spPr>
          <a:xfrm>
            <a:off x="353283" y="4677415"/>
            <a:ext cx="452309" cy="52322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Quattrocento Sans" panose="020B0502050000020003" pitchFamily="34" charset="0"/>
            </a:endParaRPr>
          </a:p>
        </p:txBody>
      </p:sp>
      <p:pic>
        <p:nvPicPr>
          <p:cNvPr id="6" name="Graphic 5" descr="Lightbulb outline">
            <a:extLst>
              <a:ext uri="{FF2B5EF4-FFF2-40B4-BE49-F238E27FC236}">
                <a16:creationId xmlns:a16="http://schemas.microsoft.com/office/drawing/2014/main" id="{6E3D2629-070D-0ED0-A20D-510C01B6C28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20898" y="4726602"/>
            <a:ext cx="421541" cy="421541"/>
          </a:xfrm>
          <a:prstGeom prst="rect">
            <a:avLst/>
          </a:prstGeom>
          <a:effectLst>
            <a:glow rad="12700">
              <a:srgbClr val="FFFF00"/>
            </a:glow>
          </a:effectLst>
        </p:spPr>
      </p:pic>
    </p:spTree>
    <p:extLst>
      <p:ext uri="{BB962C8B-B14F-4D97-AF65-F5344CB8AC3E}">
        <p14:creationId xmlns:p14="http://schemas.microsoft.com/office/powerpoint/2010/main" val="18903259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410F1B-D5C6-486B-3CB9-B2DF03CEBD5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47B49B-0FCF-A745-9D78-4EED8A4CB9DD}"/>
              </a:ext>
            </a:extLst>
          </p:cNvPr>
          <p:cNvSpPr>
            <a:spLocks noGrp="1"/>
          </p:cNvSpPr>
          <p:nvPr>
            <p:ph type="title"/>
          </p:nvPr>
        </p:nvSpPr>
        <p:spPr>
          <a:xfrm>
            <a:off x="481121" y="591772"/>
            <a:ext cx="10516703" cy="307777"/>
          </a:xfrm>
        </p:spPr>
        <p:txBody>
          <a:bodyPr>
            <a:normAutofit fontScale="90000"/>
          </a:bodyPr>
          <a:lstStyle/>
          <a:p>
            <a:r>
              <a:rPr lang="en-US" sz="3200" dirty="0">
                <a:latin typeface="Quattrocento Sans" panose="020B0502050000020003" pitchFamily="34" charset="0"/>
              </a:rPr>
              <a:t>What are Log Records?</a:t>
            </a:r>
          </a:p>
        </p:txBody>
      </p:sp>
      <p:sp>
        <p:nvSpPr>
          <p:cNvPr id="19" name="TextBox 18">
            <a:extLst>
              <a:ext uri="{FF2B5EF4-FFF2-40B4-BE49-F238E27FC236}">
                <a16:creationId xmlns:a16="http://schemas.microsoft.com/office/drawing/2014/main" id="{2E4A5E93-AC7A-9C24-8959-C13F3C1F0CF8}"/>
              </a:ext>
            </a:extLst>
          </p:cNvPr>
          <p:cNvSpPr txBox="1"/>
          <p:nvPr/>
        </p:nvSpPr>
        <p:spPr>
          <a:xfrm>
            <a:off x="533994" y="1022569"/>
            <a:ext cx="10403755" cy="646331"/>
          </a:xfrm>
          <a:prstGeom prst="rect">
            <a:avLst/>
          </a:prstGeom>
          <a:noFill/>
        </p:spPr>
        <p:txBody>
          <a:bodyPr wrap="square">
            <a:spAutoFit/>
          </a:bodyPr>
          <a:lstStyle/>
          <a:p>
            <a:r>
              <a:rPr lang="en-US" dirty="0">
                <a:latin typeface="Quattrocento Sans" panose="020B0502050000020003" pitchFamily="34" charset="0"/>
              </a:rPr>
              <a:t>Your organization’s audit log records actions taken by organization members. Available to organization owners, the log provides information about actions that affect the organization, including:</a:t>
            </a:r>
          </a:p>
        </p:txBody>
      </p:sp>
      <p:sp>
        <p:nvSpPr>
          <p:cNvPr id="3" name="Footer Placeholder 2">
            <a:extLst>
              <a:ext uri="{FF2B5EF4-FFF2-40B4-BE49-F238E27FC236}">
                <a16:creationId xmlns:a16="http://schemas.microsoft.com/office/drawing/2014/main" id="{5D4A9DCD-9EA0-53C3-F710-C906AED8E067}"/>
              </a:ext>
            </a:extLst>
          </p:cNvPr>
          <p:cNvSpPr>
            <a:spLocks noGrp="1"/>
          </p:cNvSpPr>
          <p:nvPr>
            <p:ph type="ftr" sz="quarter" idx="3"/>
          </p:nvPr>
        </p:nvSpPr>
        <p:spPr/>
        <p:txBody>
          <a:bodyPr/>
          <a:lstStyle/>
          <a:p>
            <a:pPr defTabSz="914367">
              <a:defRPr/>
            </a:pPr>
            <a:r>
              <a:rPr lang="en-US">
                <a:solidFill>
                  <a:srgbClr val="000000"/>
                </a:solidFill>
              </a:rPr>
              <a:t>© Copyright Microsoft Corporation. All rights reserved.</a:t>
            </a:r>
            <a:endParaRPr lang="en-US" dirty="0">
              <a:solidFill>
                <a:srgbClr val="000000"/>
              </a:solidFill>
            </a:endParaRPr>
          </a:p>
        </p:txBody>
      </p:sp>
      <p:sp>
        <p:nvSpPr>
          <p:cNvPr id="4" name="TextBox 3">
            <a:extLst>
              <a:ext uri="{FF2B5EF4-FFF2-40B4-BE49-F238E27FC236}">
                <a16:creationId xmlns:a16="http://schemas.microsoft.com/office/drawing/2014/main" id="{895A3B4D-76EE-DE47-9613-3964BB8A66C1}"/>
              </a:ext>
            </a:extLst>
          </p:cNvPr>
          <p:cNvSpPr txBox="1"/>
          <p:nvPr/>
        </p:nvSpPr>
        <p:spPr>
          <a:xfrm>
            <a:off x="533994" y="2382559"/>
            <a:ext cx="10732536" cy="3662541"/>
          </a:xfrm>
          <a:prstGeom prst="rect">
            <a:avLst/>
          </a:prstGeom>
          <a:noFill/>
        </p:spPr>
        <p:txBody>
          <a:bodyPr wrap="square">
            <a:spAutoFit/>
          </a:bodyPr>
          <a:lstStyle/>
          <a:p>
            <a:pPr marL="285750" indent="-285750" algn="just">
              <a:spcAft>
                <a:spcPts val="1200"/>
              </a:spcAft>
              <a:buFont typeface="Arial" panose="020B0604020202020204" pitchFamily="34" charset="0"/>
              <a:buChar char="•"/>
            </a:pPr>
            <a:r>
              <a:rPr lang="en-US" dirty="0">
                <a:latin typeface="Quattrocento Sans" panose="020B0502050000020003" pitchFamily="34" charset="0"/>
              </a:rPr>
              <a:t>The repository in which the action was performed.</a:t>
            </a:r>
          </a:p>
          <a:p>
            <a:pPr marL="285750" indent="-285750" algn="just">
              <a:spcAft>
                <a:spcPts val="1200"/>
              </a:spcAft>
              <a:buFont typeface="Arial" panose="020B0604020202020204" pitchFamily="34" charset="0"/>
              <a:buChar char="•"/>
            </a:pPr>
            <a:r>
              <a:rPr lang="en-US" dirty="0">
                <a:latin typeface="Quattrocento Sans" panose="020B0502050000020003" pitchFamily="34" charset="0"/>
              </a:rPr>
              <a:t>The user who performed the action.</a:t>
            </a:r>
          </a:p>
          <a:p>
            <a:pPr marL="285750" indent="-285750" algn="just">
              <a:spcAft>
                <a:spcPts val="1200"/>
              </a:spcAft>
              <a:buFont typeface="Arial" panose="020B0604020202020204" pitchFamily="34" charset="0"/>
              <a:buChar char="•"/>
            </a:pPr>
            <a:r>
              <a:rPr lang="en-US" dirty="0">
                <a:latin typeface="Quattrocento Sans" panose="020B0502050000020003" pitchFamily="34" charset="0"/>
              </a:rPr>
              <a:t>The action that was performed.</a:t>
            </a:r>
          </a:p>
          <a:p>
            <a:pPr marL="285750" indent="-285750" algn="just">
              <a:spcAft>
                <a:spcPts val="1200"/>
              </a:spcAft>
              <a:buFont typeface="Arial" panose="020B0604020202020204" pitchFamily="34" charset="0"/>
              <a:buChar char="•"/>
            </a:pPr>
            <a:r>
              <a:rPr lang="en-US" dirty="0">
                <a:latin typeface="Quattrocento Sans" panose="020B0502050000020003" pitchFamily="34" charset="0"/>
              </a:rPr>
              <a:t>The country or region where the action took place.</a:t>
            </a:r>
          </a:p>
          <a:p>
            <a:pPr marL="285750" indent="-285750" algn="just">
              <a:spcAft>
                <a:spcPts val="1200"/>
              </a:spcAft>
              <a:buFont typeface="Arial" panose="020B0604020202020204" pitchFamily="34" charset="0"/>
              <a:buChar char="•"/>
            </a:pPr>
            <a:r>
              <a:rPr lang="en-US" dirty="0">
                <a:latin typeface="Quattrocento Sans" panose="020B0502050000020003" pitchFamily="34" charset="0"/>
              </a:rPr>
              <a:t>The action’s date and time.</a:t>
            </a:r>
          </a:p>
          <a:p>
            <a:pPr marL="285750" indent="-285750" algn="just">
              <a:spcAft>
                <a:spcPts val="1200"/>
              </a:spcAft>
              <a:buFont typeface="Arial" panose="020B0604020202020204" pitchFamily="34" charset="0"/>
              <a:buChar char="•"/>
            </a:pPr>
            <a:endParaRPr lang="en-US" dirty="0">
              <a:latin typeface="Quattrocento Sans" panose="020B0502050000020003" pitchFamily="34" charset="0"/>
            </a:endParaRPr>
          </a:p>
          <a:p>
            <a:pPr algn="just">
              <a:spcAft>
                <a:spcPts val="1200"/>
              </a:spcAft>
            </a:pPr>
            <a:r>
              <a:rPr lang="en-US" b="1" dirty="0">
                <a:latin typeface="Quattrocento Sans" panose="020B0502050000020003" pitchFamily="34" charset="0"/>
              </a:rPr>
              <a:t>Note: </a:t>
            </a:r>
            <a:r>
              <a:rPr lang="en-US" dirty="0">
                <a:latin typeface="Quattrocento Sans" panose="020B0502050000020003" pitchFamily="34" charset="0"/>
              </a:rPr>
              <a:t>Logs are retained for up to 90 days in GitHub Enterprise Cloud (120 days via </a:t>
            </a:r>
            <a:r>
              <a:rPr lang="en-US" dirty="0" err="1">
                <a:latin typeface="Quattrocento Sans" panose="020B0502050000020003" pitchFamily="34" charset="0"/>
              </a:rPr>
              <a:t>GraphQL</a:t>
            </a:r>
            <a:r>
              <a:rPr lang="en-US" dirty="0">
                <a:latin typeface="Quattrocento Sans" panose="020B0502050000020003" pitchFamily="34" charset="0"/>
              </a:rPr>
              <a:t> on Enterprise Server).</a:t>
            </a:r>
          </a:p>
          <a:p>
            <a:pPr algn="just">
              <a:spcAft>
                <a:spcPts val="1200"/>
              </a:spcAft>
            </a:pPr>
            <a:endParaRPr lang="en-US" dirty="0">
              <a:latin typeface="Quattrocento Sans" panose="020B0502050000020003" pitchFamily="34" charset="0"/>
            </a:endParaRPr>
          </a:p>
        </p:txBody>
      </p:sp>
      <p:cxnSp>
        <p:nvCxnSpPr>
          <p:cNvPr id="6" name="Straight Connector 5">
            <a:extLst>
              <a:ext uri="{FF2B5EF4-FFF2-40B4-BE49-F238E27FC236}">
                <a16:creationId xmlns:a16="http://schemas.microsoft.com/office/drawing/2014/main" id="{70FC52B9-F112-D567-9F90-78249263721A}"/>
              </a:ext>
            </a:extLst>
          </p:cNvPr>
          <p:cNvCxnSpPr/>
          <p:nvPr/>
        </p:nvCxnSpPr>
        <p:spPr>
          <a:xfrm>
            <a:off x="579438" y="4973782"/>
            <a:ext cx="0" cy="623455"/>
          </a:xfrm>
          <a:prstGeom prst="line">
            <a:avLst/>
          </a:prstGeom>
          <a:ln w="38100">
            <a:solidFill>
              <a:schemeClr val="tx1">
                <a:lumMod val="75000"/>
                <a:lumOff val="25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0666430"/>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410F1B-D5C6-486B-3CB9-B2DF03CEBD5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47B49B-0FCF-A745-9D78-4EED8A4CB9DD}"/>
              </a:ext>
            </a:extLst>
          </p:cNvPr>
          <p:cNvSpPr>
            <a:spLocks noGrp="1"/>
          </p:cNvSpPr>
          <p:nvPr>
            <p:ph type="title"/>
          </p:nvPr>
        </p:nvSpPr>
        <p:spPr>
          <a:xfrm>
            <a:off x="481121" y="777298"/>
            <a:ext cx="9411023" cy="307777"/>
          </a:xfrm>
        </p:spPr>
        <p:txBody>
          <a:bodyPr>
            <a:normAutofit fontScale="90000"/>
          </a:bodyPr>
          <a:lstStyle/>
          <a:p>
            <a:r>
              <a:rPr lang="en-US" sz="3200" dirty="0">
                <a:latin typeface="Quattrocento Sans" panose="020B0502050000020003" pitchFamily="34" charset="0"/>
              </a:rPr>
              <a:t>Viewing and exporting Audit Logs via the GitHub UI</a:t>
            </a:r>
          </a:p>
        </p:txBody>
      </p:sp>
      <p:sp>
        <p:nvSpPr>
          <p:cNvPr id="3" name="Footer Placeholder 2">
            <a:extLst>
              <a:ext uri="{FF2B5EF4-FFF2-40B4-BE49-F238E27FC236}">
                <a16:creationId xmlns:a16="http://schemas.microsoft.com/office/drawing/2014/main" id="{5D4A9DCD-9EA0-53C3-F710-C906AED8E067}"/>
              </a:ext>
            </a:extLst>
          </p:cNvPr>
          <p:cNvSpPr>
            <a:spLocks noGrp="1"/>
          </p:cNvSpPr>
          <p:nvPr>
            <p:ph type="ftr" sz="quarter" idx="3"/>
          </p:nvPr>
        </p:nvSpPr>
        <p:spPr/>
        <p:txBody>
          <a:bodyPr/>
          <a:lstStyle/>
          <a:p>
            <a:pPr defTabSz="914367">
              <a:defRPr/>
            </a:pPr>
            <a:r>
              <a:rPr lang="en-US">
                <a:solidFill>
                  <a:srgbClr val="000000"/>
                </a:solidFill>
              </a:rPr>
              <a:t>© Copyright Microsoft Corporation. All rights reserved.</a:t>
            </a:r>
            <a:endParaRPr lang="en-US" dirty="0">
              <a:solidFill>
                <a:srgbClr val="000000"/>
              </a:solidFill>
            </a:endParaRPr>
          </a:p>
        </p:txBody>
      </p:sp>
      <p:sp>
        <p:nvSpPr>
          <p:cNvPr id="4" name="Rectangle 3">
            <a:extLst>
              <a:ext uri="{FF2B5EF4-FFF2-40B4-BE49-F238E27FC236}">
                <a16:creationId xmlns:a16="http://schemas.microsoft.com/office/drawing/2014/main" id="{4FD456D6-D782-FF85-A042-9D1CFC6E802B}"/>
              </a:ext>
            </a:extLst>
          </p:cNvPr>
          <p:cNvSpPr/>
          <p:nvPr/>
        </p:nvSpPr>
        <p:spPr>
          <a:xfrm>
            <a:off x="481122" y="1476878"/>
            <a:ext cx="6303991" cy="4552402"/>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13AD0A3E-CC2F-E882-B041-ADA61B3BFF71}"/>
              </a:ext>
            </a:extLst>
          </p:cNvPr>
          <p:cNvSpPr txBox="1"/>
          <p:nvPr/>
        </p:nvSpPr>
        <p:spPr>
          <a:xfrm>
            <a:off x="579437" y="1633648"/>
            <a:ext cx="6046649" cy="830997"/>
          </a:xfrm>
          <a:prstGeom prst="rect">
            <a:avLst/>
          </a:prstGeom>
          <a:noFill/>
        </p:spPr>
        <p:txBody>
          <a:bodyPr wrap="square" rtlCol="0">
            <a:spAutoFit/>
          </a:bodyPr>
          <a:lstStyle/>
          <a:p>
            <a:r>
              <a:rPr lang="en-US" sz="1600" dirty="0">
                <a:latin typeface="Quattrocento Sans" panose="020B0502050000020003" pitchFamily="34" charset="0"/>
                <a:cs typeface="Segoe UI"/>
              </a:rPr>
              <a:t>For compliance and record-keeping purposes, you should export your audit logs in a common format. Follow these steps to access and export your audit logs:</a:t>
            </a:r>
            <a:endParaRPr lang="en-US" sz="1400" dirty="0">
              <a:latin typeface="Quattrocento Sans" panose="020B0502050000020003" pitchFamily="34" charset="0"/>
              <a:cs typeface="Segoe UI"/>
            </a:endParaRPr>
          </a:p>
        </p:txBody>
      </p:sp>
      <p:sp>
        <p:nvSpPr>
          <p:cNvPr id="8" name="TextBox 7">
            <a:extLst>
              <a:ext uri="{FF2B5EF4-FFF2-40B4-BE49-F238E27FC236}">
                <a16:creationId xmlns:a16="http://schemas.microsoft.com/office/drawing/2014/main" id="{93750FB8-243D-772B-0221-90ABC1F4DC7C}"/>
              </a:ext>
            </a:extLst>
          </p:cNvPr>
          <p:cNvSpPr txBox="1"/>
          <p:nvPr/>
        </p:nvSpPr>
        <p:spPr>
          <a:xfrm>
            <a:off x="579437" y="2594838"/>
            <a:ext cx="5516564" cy="1477328"/>
          </a:xfrm>
          <a:prstGeom prst="rect">
            <a:avLst/>
          </a:prstGeom>
          <a:noFill/>
        </p:spPr>
        <p:txBody>
          <a:bodyPr wrap="square" rtlCol="0">
            <a:spAutoFit/>
          </a:bodyPr>
          <a:lstStyle/>
          <a:p>
            <a:pPr marL="342900" indent="-342900" algn="l">
              <a:spcAft>
                <a:spcPts val="1200"/>
              </a:spcAft>
              <a:buFont typeface="+mj-lt"/>
              <a:buAutoNum type="arabicPeriod"/>
            </a:pPr>
            <a:r>
              <a:rPr lang="en-US" sz="1400" b="0" i="0" dirty="0">
                <a:solidFill>
                  <a:srgbClr val="161616"/>
                </a:solidFill>
                <a:effectLst/>
                <a:latin typeface="Quattrocento Sans" panose="020B0502050000020003" pitchFamily="34" charset="0"/>
              </a:rPr>
              <a:t>On </a:t>
            </a:r>
            <a:r>
              <a:rPr lang="en-US" sz="1400" b="0" i="0" dirty="0" err="1">
                <a:solidFill>
                  <a:srgbClr val="161616"/>
                </a:solidFill>
                <a:effectLst/>
                <a:latin typeface="Quattrocento Sans" panose="020B0502050000020003" pitchFamily="34" charset="0"/>
              </a:rPr>
              <a:t>GitHub.com</a:t>
            </a:r>
            <a:r>
              <a:rPr lang="en-US" sz="1400" b="0" i="0" dirty="0">
                <a:solidFill>
                  <a:srgbClr val="161616"/>
                </a:solidFill>
                <a:effectLst/>
                <a:latin typeface="Quattrocento Sans" panose="020B0502050000020003" pitchFamily="34" charset="0"/>
              </a:rPr>
              <a:t>, navigate to your organization’s </a:t>
            </a:r>
            <a:r>
              <a:rPr lang="en-US" sz="1400" b="1" i="0" dirty="0">
                <a:solidFill>
                  <a:srgbClr val="161616"/>
                </a:solidFill>
                <a:effectLst/>
                <a:latin typeface="Quattrocento Sans" panose="020B0502050000020003" pitchFamily="34" charset="0"/>
              </a:rPr>
              <a:t>Settings &gt; Audit log</a:t>
            </a:r>
            <a:r>
              <a:rPr lang="en-US" sz="1400" b="0" i="0" dirty="0">
                <a:solidFill>
                  <a:srgbClr val="161616"/>
                </a:solidFill>
                <a:effectLst/>
                <a:latin typeface="Quattrocento Sans" panose="020B0502050000020003" pitchFamily="34" charset="0"/>
              </a:rPr>
              <a:t>.</a:t>
            </a:r>
          </a:p>
          <a:p>
            <a:pPr marL="342900" indent="-342900" algn="l">
              <a:spcAft>
                <a:spcPts val="1200"/>
              </a:spcAft>
              <a:buFont typeface="+mj-lt"/>
              <a:buAutoNum type="arabicPeriod"/>
            </a:pPr>
            <a:r>
              <a:rPr lang="en-US" sz="1400" b="0" i="0" dirty="0">
                <a:solidFill>
                  <a:srgbClr val="161616"/>
                </a:solidFill>
                <a:effectLst/>
                <a:latin typeface="Quattrocento Sans" panose="020B0502050000020003" pitchFamily="34" charset="0"/>
              </a:rPr>
              <a:t>Use the </a:t>
            </a:r>
            <a:r>
              <a:rPr lang="en-US" sz="1400" b="1" i="0" dirty="0">
                <a:solidFill>
                  <a:srgbClr val="161616"/>
                </a:solidFill>
                <a:effectLst/>
                <a:latin typeface="Quattrocento Sans" panose="020B0502050000020003" pitchFamily="34" charset="0"/>
              </a:rPr>
              <a:t>Filters</a:t>
            </a:r>
            <a:r>
              <a:rPr lang="en-US" sz="1400" b="0" i="0" dirty="0">
                <a:solidFill>
                  <a:srgbClr val="161616"/>
                </a:solidFill>
                <a:effectLst/>
                <a:latin typeface="Quattrocento Sans" panose="020B0502050000020003" pitchFamily="34" charset="0"/>
              </a:rPr>
              <a:t> field to narrow results by qualifier (actor, repo, action, date).</a:t>
            </a:r>
          </a:p>
          <a:p>
            <a:pPr marL="342900" indent="-342900" algn="l">
              <a:spcAft>
                <a:spcPts val="1200"/>
              </a:spcAft>
              <a:buFont typeface="+mj-lt"/>
              <a:buAutoNum type="arabicPeriod"/>
            </a:pPr>
            <a:r>
              <a:rPr lang="en-US" sz="1400" b="0" i="0" dirty="0">
                <a:solidFill>
                  <a:srgbClr val="161616"/>
                </a:solidFill>
                <a:effectLst/>
                <a:latin typeface="Quattrocento Sans" panose="020B0502050000020003" pitchFamily="34" charset="0"/>
              </a:rPr>
              <a:t>Click </a:t>
            </a:r>
            <a:r>
              <a:rPr lang="en-US" sz="1400" b="1" i="0" dirty="0">
                <a:solidFill>
                  <a:srgbClr val="161616"/>
                </a:solidFill>
                <a:effectLst/>
                <a:latin typeface="Quattrocento Sans" panose="020B0502050000020003" pitchFamily="34" charset="0"/>
              </a:rPr>
              <a:t>Export</a:t>
            </a:r>
            <a:r>
              <a:rPr lang="en-US" sz="1400" b="0" i="0" dirty="0">
                <a:solidFill>
                  <a:srgbClr val="161616"/>
                </a:solidFill>
                <a:effectLst/>
                <a:latin typeface="Quattrocento Sans" panose="020B0502050000020003" pitchFamily="34" charset="0"/>
              </a:rPr>
              <a:t> and choose </a:t>
            </a:r>
            <a:r>
              <a:rPr lang="en-US" sz="1400" b="1" i="0" dirty="0">
                <a:solidFill>
                  <a:srgbClr val="161616"/>
                </a:solidFill>
                <a:effectLst/>
                <a:latin typeface="Quattrocento Sans" panose="020B0502050000020003" pitchFamily="34" charset="0"/>
              </a:rPr>
              <a:t>CSV</a:t>
            </a:r>
            <a:r>
              <a:rPr lang="en-US" sz="1400" b="0" i="0" dirty="0">
                <a:solidFill>
                  <a:srgbClr val="161616"/>
                </a:solidFill>
                <a:effectLst/>
                <a:latin typeface="Quattrocento Sans" panose="020B0502050000020003" pitchFamily="34" charset="0"/>
              </a:rPr>
              <a:t> or </a:t>
            </a:r>
            <a:r>
              <a:rPr lang="en-US" sz="1400" b="1" i="0" dirty="0">
                <a:solidFill>
                  <a:srgbClr val="161616"/>
                </a:solidFill>
                <a:effectLst/>
                <a:latin typeface="Quattrocento Sans" panose="020B0502050000020003" pitchFamily="34" charset="0"/>
              </a:rPr>
              <a:t>JSON</a:t>
            </a:r>
            <a:r>
              <a:rPr lang="en-US" sz="1400" b="0" i="0" dirty="0">
                <a:solidFill>
                  <a:srgbClr val="161616"/>
                </a:solidFill>
                <a:effectLst/>
                <a:latin typeface="Quattrocento Sans" panose="020B0502050000020003" pitchFamily="34" charset="0"/>
              </a:rPr>
              <a:t> to download.</a:t>
            </a:r>
          </a:p>
        </p:txBody>
      </p:sp>
      <p:sp>
        <p:nvSpPr>
          <p:cNvPr id="15" name="Rectangle 14">
            <a:extLst>
              <a:ext uri="{FF2B5EF4-FFF2-40B4-BE49-F238E27FC236}">
                <a16:creationId xmlns:a16="http://schemas.microsoft.com/office/drawing/2014/main" id="{2D146688-3121-B1F3-540A-95373BAFD10E}"/>
              </a:ext>
            </a:extLst>
          </p:cNvPr>
          <p:cNvSpPr/>
          <p:nvPr/>
        </p:nvSpPr>
        <p:spPr>
          <a:xfrm>
            <a:off x="7342462" y="1476878"/>
            <a:ext cx="4270101" cy="4552402"/>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56E8BAA0-3846-78E2-234D-E27BB80D652B}"/>
              </a:ext>
            </a:extLst>
          </p:cNvPr>
          <p:cNvSpPr txBox="1"/>
          <p:nvPr/>
        </p:nvSpPr>
        <p:spPr>
          <a:xfrm>
            <a:off x="7440777" y="1633648"/>
            <a:ext cx="4078123" cy="1384995"/>
          </a:xfrm>
          <a:prstGeom prst="rect">
            <a:avLst/>
          </a:prstGeom>
          <a:noFill/>
        </p:spPr>
        <p:txBody>
          <a:bodyPr wrap="square" rtlCol="0">
            <a:spAutoFit/>
          </a:bodyPr>
          <a:lstStyle/>
          <a:p>
            <a:r>
              <a:rPr lang="en-US" sz="1400" dirty="0">
                <a:latin typeface="Quattrocento Sans" panose="020B0502050000020003" pitchFamily="34" charset="0"/>
                <a:cs typeface="Segoe UI"/>
              </a:rPr>
              <a:t>If you want to export an audit log that focuses on specific events, like those enacted by one user or that happened on a given day, you can filter the audit log results by adding a qualifier and accompanying value to the </a:t>
            </a:r>
            <a:r>
              <a:rPr lang="en-US" sz="1400" b="1" dirty="0">
                <a:latin typeface="Quattrocento Sans" panose="020B0502050000020003" pitchFamily="34" charset="0"/>
                <a:cs typeface="Segoe UI"/>
              </a:rPr>
              <a:t>Filters</a:t>
            </a:r>
            <a:r>
              <a:rPr lang="en-US" sz="1400" dirty="0">
                <a:latin typeface="Quattrocento Sans" panose="020B0502050000020003" pitchFamily="34" charset="0"/>
                <a:cs typeface="Segoe UI"/>
              </a:rPr>
              <a:t> field next to the </a:t>
            </a:r>
            <a:r>
              <a:rPr lang="en-US" sz="1400" b="1" dirty="0">
                <a:latin typeface="Quattrocento Sans" panose="020B0502050000020003" pitchFamily="34" charset="0"/>
                <a:cs typeface="Segoe UI"/>
              </a:rPr>
              <a:t>Export </a:t>
            </a:r>
            <a:r>
              <a:rPr lang="en-US" sz="1400" dirty="0">
                <a:latin typeface="Quattrocento Sans" panose="020B0502050000020003" pitchFamily="34" charset="0"/>
                <a:cs typeface="Segoe UI"/>
              </a:rPr>
              <a:t>drop-down menu.</a:t>
            </a:r>
            <a:endParaRPr lang="en-US" sz="1200" dirty="0">
              <a:latin typeface="Quattrocento Sans" panose="020B0502050000020003" pitchFamily="34" charset="0"/>
              <a:cs typeface="Segoe UI"/>
            </a:endParaRPr>
          </a:p>
        </p:txBody>
      </p:sp>
      <p:graphicFrame>
        <p:nvGraphicFramePr>
          <p:cNvPr id="23" name="Table 22">
            <a:extLst>
              <a:ext uri="{FF2B5EF4-FFF2-40B4-BE49-F238E27FC236}">
                <a16:creationId xmlns:a16="http://schemas.microsoft.com/office/drawing/2014/main" id="{47A3E061-01DC-961C-4733-2F9051326321}"/>
              </a:ext>
            </a:extLst>
          </p:cNvPr>
          <p:cNvGraphicFramePr>
            <a:graphicFrameLocks noGrp="1"/>
          </p:cNvGraphicFramePr>
          <p:nvPr/>
        </p:nvGraphicFramePr>
        <p:xfrm>
          <a:off x="7440777" y="3063676"/>
          <a:ext cx="4078122" cy="2729867"/>
        </p:xfrm>
        <a:graphic>
          <a:graphicData uri="http://schemas.openxmlformats.org/drawingml/2006/table">
            <a:tbl>
              <a:tblPr firstRow="1" bandRow="1">
                <a:tableStyleId>{5C22544A-7EE6-4342-B048-85BDC9FD1C3A}</a:tableStyleId>
              </a:tblPr>
              <a:tblGrid>
                <a:gridCol w="1877964">
                  <a:extLst>
                    <a:ext uri="{9D8B030D-6E8A-4147-A177-3AD203B41FA5}">
                      <a16:colId xmlns:a16="http://schemas.microsoft.com/office/drawing/2014/main" val="1819881832"/>
                    </a:ext>
                  </a:extLst>
                </a:gridCol>
                <a:gridCol w="2200158">
                  <a:extLst>
                    <a:ext uri="{9D8B030D-6E8A-4147-A177-3AD203B41FA5}">
                      <a16:colId xmlns:a16="http://schemas.microsoft.com/office/drawing/2014/main" val="2861000965"/>
                    </a:ext>
                  </a:extLst>
                </a:gridCol>
              </a:tblGrid>
              <a:tr h="389981">
                <a:tc>
                  <a:txBody>
                    <a:bodyPr/>
                    <a:lstStyle/>
                    <a:p>
                      <a:pPr algn="l"/>
                      <a:r>
                        <a:rPr lang="en-US" sz="1400" dirty="0">
                          <a:solidFill>
                            <a:schemeClr val="tx1"/>
                          </a:solidFill>
                          <a:effectLst/>
                          <a:latin typeface="Quattrocento Sans" panose="020B0502050000020003" pitchFamily="34" charset="0"/>
                        </a:rPr>
                        <a:t>Qualifier</a:t>
                      </a:r>
                    </a:p>
                  </a:txBody>
                  <a:tcPr marL="95250" marR="95250" marT="47625" marB="47625" anchor="ctr">
                    <a:lnR w="12700" cap="flat" cmpd="sng" algn="ctr">
                      <a:solidFill>
                        <a:schemeClr val="tx1">
                          <a:lumMod val="65000"/>
                          <a:lumOff val="35000"/>
                        </a:schemeClr>
                      </a:solidFill>
                      <a:prstDash val="solid"/>
                      <a:round/>
                      <a:headEnd type="none" w="med" len="med"/>
                      <a:tailEnd type="none" w="med" len="med"/>
                    </a:lnR>
                    <a:lnB w="12700" cap="flat" cmpd="sng" algn="ctr">
                      <a:solidFill>
                        <a:schemeClr val="tx1">
                          <a:lumMod val="65000"/>
                          <a:lumOff val="35000"/>
                        </a:schemeClr>
                      </a:solidFill>
                      <a:prstDash val="solid"/>
                      <a:round/>
                      <a:headEnd type="none" w="med" len="med"/>
                      <a:tailEnd type="none" w="med" len="med"/>
                    </a:lnB>
                    <a:noFill/>
                  </a:tcPr>
                </a:tc>
                <a:tc>
                  <a:txBody>
                    <a:bodyPr/>
                    <a:lstStyle/>
                    <a:p>
                      <a:pPr algn="l"/>
                      <a:r>
                        <a:rPr lang="en-US" sz="1400" dirty="0">
                          <a:solidFill>
                            <a:schemeClr val="tx1"/>
                          </a:solidFill>
                          <a:effectLst/>
                          <a:latin typeface="Quattrocento Sans" panose="020B0502050000020003" pitchFamily="34" charset="0"/>
                        </a:rPr>
                        <a:t>Example value</a:t>
                      </a:r>
                    </a:p>
                  </a:txBody>
                  <a:tcPr marL="95250" marR="95250" marT="47625" marB="47625" anchor="ctr">
                    <a:lnL w="12700" cap="flat" cmpd="sng" algn="ctr">
                      <a:solidFill>
                        <a:schemeClr val="tx1">
                          <a:lumMod val="65000"/>
                          <a:lumOff val="35000"/>
                        </a:schemeClr>
                      </a:solidFill>
                      <a:prstDash val="solid"/>
                      <a:round/>
                      <a:headEnd type="none" w="med" len="med"/>
                      <a:tailEnd type="none" w="med" len="med"/>
                    </a:lnL>
                    <a:lnB w="12700" cap="flat" cmpd="sng" algn="ctr">
                      <a:solidFill>
                        <a:schemeClr val="tx1">
                          <a:lumMod val="65000"/>
                          <a:lumOff val="35000"/>
                        </a:schemeClr>
                      </a:solidFill>
                      <a:prstDash val="solid"/>
                      <a:round/>
                      <a:headEnd type="none" w="med" len="med"/>
                      <a:tailEnd type="none" w="med" len="med"/>
                    </a:lnB>
                    <a:noFill/>
                  </a:tcPr>
                </a:tc>
                <a:extLst>
                  <a:ext uri="{0D108BD9-81ED-4DB2-BD59-A6C34878D82A}">
                    <a16:rowId xmlns:a16="http://schemas.microsoft.com/office/drawing/2014/main" val="3908708673"/>
                  </a:ext>
                </a:extLst>
              </a:tr>
              <a:tr h="389981">
                <a:tc>
                  <a:txBody>
                    <a:bodyPr/>
                    <a:lstStyle/>
                    <a:p>
                      <a:pPr algn="l"/>
                      <a:r>
                        <a:rPr lang="en-US" sz="1200" dirty="0">
                          <a:effectLst/>
                          <a:highlight>
                            <a:srgbClr val="C0C0C0"/>
                          </a:highlight>
                          <a:latin typeface="Roboto Mono" pitchFamily="49" charset="0"/>
                          <a:ea typeface="Roboto Mono" pitchFamily="49" charset="0"/>
                        </a:rPr>
                        <a:t>action</a:t>
                      </a:r>
                    </a:p>
                  </a:txBody>
                  <a:tcPr marL="95250" marR="95250" marT="47625" marB="47625" anchor="ctr">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noFill/>
                  </a:tcPr>
                </a:tc>
                <a:tc>
                  <a:txBody>
                    <a:bodyPr/>
                    <a:lstStyle/>
                    <a:p>
                      <a:pPr algn="l"/>
                      <a:r>
                        <a:rPr lang="en-US" sz="1400">
                          <a:effectLst/>
                        </a:rPr>
                        <a:t>team.create</a:t>
                      </a:r>
                    </a:p>
                  </a:txBody>
                  <a:tcPr marL="95250" marR="95250" marT="47625" marB="47625" anchor="ctr">
                    <a:lnL w="12700" cap="flat" cmpd="sng" algn="ctr">
                      <a:solidFill>
                        <a:schemeClr val="tx1">
                          <a:lumMod val="65000"/>
                          <a:lumOff val="35000"/>
                        </a:schemeClr>
                      </a:solidFill>
                      <a:prstDash val="solid"/>
                      <a:round/>
                      <a:headEnd type="none" w="med" len="med"/>
                      <a:tailEnd type="none" w="med" len="med"/>
                    </a:lnL>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noFill/>
                  </a:tcPr>
                </a:tc>
                <a:extLst>
                  <a:ext uri="{0D108BD9-81ED-4DB2-BD59-A6C34878D82A}">
                    <a16:rowId xmlns:a16="http://schemas.microsoft.com/office/drawing/2014/main" val="3588671175"/>
                  </a:ext>
                </a:extLst>
              </a:tr>
              <a:tr h="389981">
                <a:tc>
                  <a:txBody>
                    <a:bodyPr/>
                    <a:lstStyle/>
                    <a:p>
                      <a:pPr algn="l"/>
                      <a:r>
                        <a:rPr lang="en-US" sz="1200">
                          <a:effectLst/>
                          <a:highlight>
                            <a:srgbClr val="C0C0C0"/>
                          </a:highlight>
                          <a:latin typeface="Roboto Mono" pitchFamily="49" charset="0"/>
                          <a:ea typeface="Roboto Mono" pitchFamily="49" charset="0"/>
                        </a:rPr>
                        <a:t>actor</a:t>
                      </a:r>
                    </a:p>
                  </a:txBody>
                  <a:tcPr marL="95250" marR="95250" marT="47625" marB="47625" anchor="ctr">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noFill/>
                  </a:tcPr>
                </a:tc>
                <a:tc>
                  <a:txBody>
                    <a:bodyPr/>
                    <a:lstStyle/>
                    <a:p>
                      <a:pPr algn="l"/>
                      <a:r>
                        <a:rPr lang="en-US" sz="1400">
                          <a:effectLst/>
                        </a:rPr>
                        <a:t>octocat</a:t>
                      </a:r>
                    </a:p>
                  </a:txBody>
                  <a:tcPr marL="95250" marR="95250" marT="47625" marB="47625" anchor="ctr">
                    <a:lnL w="12700" cap="flat" cmpd="sng" algn="ctr">
                      <a:solidFill>
                        <a:schemeClr val="tx1">
                          <a:lumMod val="65000"/>
                          <a:lumOff val="35000"/>
                        </a:schemeClr>
                      </a:solidFill>
                      <a:prstDash val="solid"/>
                      <a:round/>
                      <a:headEnd type="none" w="med" len="med"/>
                      <a:tailEnd type="none" w="med" len="med"/>
                    </a:lnL>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noFill/>
                  </a:tcPr>
                </a:tc>
                <a:extLst>
                  <a:ext uri="{0D108BD9-81ED-4DB2-BD59-A6C34878D82A}">
                    <a16:rowId xmlns:a16="http://schemas.microsoft.com/office/drawing/2014/main" val="1813798198"/>
                  </a:ext>
                </a:extLst>
              </a:tr>
              <a:tr h="389981">
                <a:tc>
                  <a:txBody>
                    <a:bodyPr/>
                    <a:lstStyle/>
                    <a:p>
                      <a:pPr algn="l"/>
                      <a:r>
                        <a:rPr lang="en-US" sz="1200">
                          <a:effectLst/>
                          <a:highlight>
                            <a:srgbClr val="C0C0C0"/>
                          </a:highlight>
                          <a:latin typeface="Roboto Mono" pitchFamily="49" charset="0"/>
                          <a:ea typeface="Roboto Mono" pitchFamily="49" charset="0"/>
                        </a:rPr>
                        <a:t>user</a:t>
                      </a:r>
                    </a:p>
                  </a:txBody>
                  <a:tcPr marL="95250" marR="95250" marT="47625" marB="47625" anchor="ctr">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noFill/>
                  </a:tcPr>
                </a:tc>
                <a:tc>
                  <a:txBody>
                    <a:bodyPr/>
                    <a:lstStyle/>
                    <a:p>
                      <a:pPr algn="l"/>
                      <a:r>
                        <a:rPr lang="en-US" sz="1400">
                          <a:effectLst/>
                        </a:rPr>
                        <a:t>codertocat</a:t>
                      </a:r>
                    </a:p>
                  </a:txBody>
                  <a:tcPr marL="95250" marR="95250" marT="47625" marB="47625" anchor="ctr">
                    <a:lnL w="12700" cap="flat" cmpd="sng" algn="ctr">
                      <a:solidFill>
                        <a:schemeClr val="tx1">
                          <a:lumMod val="65000"/>
                          <a:lumOff val="35000"/>
                        </a:schemeClr>
                      </a:solidFill>
                      <a:prstDash val="solid"/>
                      <a:round/>
                      <a:headEnd type="none" w="med" len="med"/>
                      <a:tailEnd type="none" w="med" len="med"/>
                    </a:lnL>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noFill/>
                  </a:tcPr>
                </a:tc>
                <a:extLst>
                  <a:ext uri="{0D108BD9-81ED-4DB2-BD59-A6C34878D82A}">
                    <a16:rowId xmlns:a16="http://schemas.microsoft.com/office/drawing/2014/main" val="719863609"/>
                  </a:ext>
                </a:extLst>
              </a:tr>
              <a:tr h="389981">
                <a:tc>
                  <a:txBody>
                    <a:bodyPr/>
                    <a:lstStyle/>
                    <a:p>
                      <a:pPr algn="l"/>
                      <a:r>
                        <a:rPr lang="en-US" sz="1200">
                          <a:effectLst/>
                          <a:highlight>
                            <a:srgbClr val="C0C0C0"/>
                          </a:highlight>
                          <a:latin typeface="Roboto Mono" pitchFamily="49" charset="0"/>
                          <a:ea typeface="Roboto Mono" pitchFamily="49" charset="0"/>
                        </a:rPr>
                        <a:t>org</a:t>
                      </a:r>
                    </a:p>
                  </a:txBody>
                  <a:tcPr marL="95250" marR="95250" marT="47625" marB="47625" anchor="ctr">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noFill/>
                  </a:tcPr>
                </a:tc>
                <a:tc>
                  <a:txBody>
                    <a:bodyPr/>
                    <a:lstStyle/>
                    <a:p>
                      <a:pPr algn="l"/>
                      <a:r>
                        <a:rPr lang="en-US" sz="1400">
                          <a:effectLst/>
                        </a:rPr>
                        <a:t>octo-org</a:t>
                      </a:r>
                    </a:p>
                  </a:txBody>
                  <a:tcPr marL="95250" marR="95250" marT="47625" marB="47625" anchor="ctr">
                    <a:lnL w="12700" cap="flat" cmpd="sng" algn="ctr">
                      <a:solidFill>
                        <a:schemeClr val="tx1">
                          <a:lumMod val="65000"/>
                          <a:lumOff val="35000"/>
                        </a:schemeClr>
                      </a:solidFill>
                      <a:prstDash val="solid"/>
                      <a:round/>
                      <a:headEnd type="none" w="med" len="med"/>
                      <a:tailEnd type="none" w="med" len="med"/>
                    </a:lnL>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noFill/>
                  </a:tcPr>
                </a:tc>
                <a:extLst>
                  <a:ext uri="{0D108BD9-81ED-4DB2-BD59-A6C34878D82A}">
                    <a16:rowId xmlns:a16="http://schemas.microsoft.com/office/drawing/2014/main" val="3498129091"/>
                  </a:ext>
                </a:extLst>
              </a:tr>
              <a:tr h="389981">
                <a:tc>
                  <a:txBody>
                    <a:bodyPr/>
                    <a:lstStyle/>
                    <a:p>
                      <a:pPr algn="l"/>
                      <a:r>
                        <a:rPr lang="en-US" sz="1200">
                          <a:effectLst/>
                          <a:highlight>
                            <a:srgbClr val="C0C0C0"/>
                          </a:highlight>
                          <a:latin typeface="Roboto Mono" pitchFamily="49" charset="0"/>
                          <a:ea typeface="Roboto Mono" pitchFamily="49" charset="0"/>
                        </a:rPr>
                        <a:t>repo</a:t>
                      </a:r>
                    </a:p>
                  </a:txBody>
                  <a:tcPr marL="95250" marR="95250" marT="47625" marB="47625" anchor="ctr">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noFill/>
                  </a:tcPr>
                </a:tc>
                <a:tc>
                  <a:txBody>
                    <a:bodyPr/>
                    <a:lstStyle/>
                    <a:p>
                      <a:pPr algn="l"/>
                      <a:r>
                        <a:rPr lang="en-US" sz="1400">
                          <a:effectLst/>
                        </a:rPr>
                        <a:t>octo-org/documentation</a:t>
                      </a:r>
                    </a:p>
                  </a:txBody>
                  <a:tcPr marL="95250" marR="95250" marT="47625" marB="47625" anchor="ctr">
                    <a:lnL w="12700" cap="flat" cmpd="sng" algn="ctr">
                      <a:solidFill>
                        <a:schemeClr val="tx1">
                          <a:lumMod val="65000"/>
                          <a:lumOff val="35000"/>
                        </a:schemeClr>
                      </a:solidFill>
                      <a:prstDash val="solid"/>
                      <a:round/>
                      <a:headEnd type="none" w="med" len="med"/>
                      <a:tailEnd type="none" w="med" len="med"/>
                    </a:lnL>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noFill/>
                  </a:tcPr>
                </a:tc>
                <a:extLst>
                  <a:ext uri="{0D108BD9-81ED-4DB2-BD59-A6C34878D82A}">
                    <a16:rowId xmlns:a16="http://schemas.microsoft.com/office/drawing/2014/main" val="3754284727"/>
                  </a:ext>
                </a:extLst>
              </a:tr>
              <a:tr h="389981">
                <a:tc>
                  <a:txBody>
                    <a:bodyPr/>
                    <a:lstStyle/>
                    <a:p>
                      <a:pPr algn="l"/>
                      <a:r>
                        <a:rPr lang="en-US" sz="1200" dirty="0">
                          <a:effectLst/>
                          <a:highlight>
                            <a:srgbClr val="C0C0C0"/>
                          </a:highlight>
                          <a:latin typeface="Roboto Mono" pitchFamily="49" charset="0"/>
                          <a:ea typeface="Roboto Mono" pitchFamily="49" charset="0"/>
                        </a:rPr>
                        <a:t>created</a:t>
                      </a:r>
                    </a:p>
                  </a:txBody>
                  <a:tcPr marL="95250" marR="95250" marT="47625" marB="47625" anchor="ctr">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noFill/>
                  </a:tcPr>
                </a:tc>
                <a:tc>
                  <a:txBody>
                    <a:bodyPr/>
                    <a:lstStyle/>
                    <a:p>
                      <a:pPr algn="l"/>
                      <a:r>
                        <a:rPr lang="en-US" sz="1400" dirty="0">
                          <a:effectLst/>
                        </a:rPr>
                        <a:t>2019-06-01</a:t>
                      </a:r>
                    </a:p>
                  </a:txBody>
                  <a:tcPr marL="95250" marR="95250" marT="47625" marB="47625" anchor="ctr">
                    <a:lnL w="12700" cap="flat" cmpd="sng" algn="ctr">
                      <a:solidFill>
                        <a:schemeClr val="tx1">
                          <a:lumMod val="65000"/>
                          <a:lumOff val="35000"/>
                        </a:schemeClr>
                      </a:solidFill>
                      <a:prstDash val="solid"/>
                      <a:round/>
                      <a:headEnd type="none" w="med" len="med"/>
                      <a:tailEnd type="none" w="med" len="med"/>
                    </a:lnL>
                    <a:lnT w="12700" cap="flat" cmpd="sng" algn="ctr">
                      <a:solidFill>
                        <a:schemeClr val="tx1">
                          <a:lumMod val="65000"/>
                          <a:lumOff val="35000"/>
                        </a:schemeClr>
                      </a:solidFill>
                      <a:prstDash val="solid"/>
                      <a:round/>
                      <a:headEnd type="none" w="med" len="med"/>
                      <a:tailEnd type="none" w="med" len="med"/>
                    </a:lnT>
                    <a:noFill/>
                  </a:tcPr>
                </a:tc>
                <a:extLst>
                  <a:ext uri="{0D108BD9-81ED-4DB2-BD59-A6C34878D82A}">
                    <a16:rowId xmlns:a16="http://schemas.microsoft.com/office/drawing/2014/main" val="3381898243"/>
                  </a:ext>
                </a:extLst>
              </a:tr>
            </a:tbl>
          </a:graphicData>
        </a:graphic>
      </p:graphicFrame>
      <p:pic>
        <p:nvPicPr>
          <p:cNvPr id="14338" name="Picture 2" descr="Screenshot of the GitHub interface for exporting an organization's audit log, with the Filters field and the Export drop-down.">
            <a:extLst>
              <a:ext uri="{FF2B5EF4-FFF2-40B4-BE49-F238E27FC236}">
                <a16:creationId xmlns:a16="http://schemas.microsoft.com/office/drawing/2014/main" id="{D3278D3F-BD84-7BD2-C4E9-933C033899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8534" y="4294946"/>
            <a:ext cx="5729165" cy="12868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7581894"/>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DC08C5-8F9A-C3E0-9C34-E98F0B9AC7CF}"/>
            </a:ext>
          </a:extLst>
        </p:cNvPr>
        <p:cNvGrpSpPr/>
        <p:nvPr/>
      </p:nvGrpSpPr>
      <p:grpSpPr>
        <a:xfrm>
          <a:off x="0" y="0"/>
          <a:ext cx="0" cy="0"/>
          <a:chOff x="0" y="0"/>
          <a:chExt cx="0" cy="0"/>
        </a:xfrm>
      </p:grpSpPr>
      <p:sp>
        <p:nvSpPr>
          <p:cNvPr id="17" name="Title 16">
            <a:extLst>
              <a:ext uri="{FF2B5EF4-FFF2-40B4-BE49-F238E27FC236}">
                <a16:creationId xmlns:a16="http://schemas.microsoft.com/office/drawing/2014/main" id="{E9C829F7-0B6E-C8D7-A89C-31CD24B22622}"/>
              </a:ext>
            </a:extLst>
          </p:cNvPr>
          <p:cNvSpPr>
            <a:spLocks noGrp="1"/>
          </p:cNvSpPr>
          <p:nvPr>
            <p:ph type="title"/>
          </p:nvPr>
        </p:nvSpPr>
        <p:spPr>
          <a:xfrm>
            <a:off x="417304" y="286742"/>
            <a:ext cx="10489234" cy="984885"/>
          </a:xfrm>
        </p:spPr>
        <p:txBody>
          <a:bodyPr>
            <a:normAutofit/>
          </a:bodyPr>
          <a:lstStyle/>
          <a:p>
            <a:r>
              <a:rPr lang="en-US" sz="2900" dirty="0">
                <a:latin typeface="Quattrocento Sans" panose="020B0502050000020003" pitchFamily="34" charset="0"/>
              </a:rPr>
              <a:t>Accessing Audit Logs via API</a:t>
            </a:r>
          </a:p>
        </p:txBody>
      </p:sp>
      <p:sp>
        <p:nvSpPr>
          <p:cNvPr id="4" name="Footer Placeholder 3">
            <a:extLst>
              <a:ext uri="{FF2B5EF4-FFF2-40B4-BE49-F238E27FC236}">
                <a16:creationId xmlns:a16="http://schemas.microsoft.com/office/drawing/2014/main" id="{4D3228D4-F78F-F05F-8396-EFDF8DA70AC6}"/>
              </a:ext>
            </a:extLst>
          </p:cNvPr>
          <p:cNvSpPr>
            <a:spLocks noGrp="1"/>
          </p:cNvSpPr>
          <p:nvPr>
            <p:ph type="ftr" sz="quarter" idx="3"/>
          </p:nvPr>
        </p:nvSpPr>
        <p:spPr/>
        <p:txBody>
          <a:bodyPr/>
          <a:lstStyle/>
          <a:p>
            <a:pPr defTabSz="914367">
              <a:defRPr/>
            </a:pPr>
            <a:r>
              <a:rPr lang="en-US">
                <a:solidFill>
                  <a:srgbClr val="000000"/>
                </a:solidFill>
              </a:rPr>
              <a:t>© Copyright Microsoft Corporation. All rights reserved.</a:t>
            </a:r>
            <a:endParaRPr lang="en-US" dirty="0">
              <a:solidFill>
                <a:srgbClr val="000000"/>
              </a:solidFill>
            </a:endParaRPr>
          </a:p>
        </p:txBody>
      </p:sp>
      <p:sp>
        <p:nvSpPr>
          <p:cNvPr id="6" name="Title 16">
            <a:extLst>
              <a:ext uri="{FF2B5EF4-FFF2-40B4-BE49-F238E27FC236}">
                <a16:creationId xmlns:a16="http://schemas.microsoft.com/office/drawing/2014/main" id="{C3BACC36-3A04-256E-7752-C43EC62FCF20}"/>
              </a:ext>
            </a:extLst>
          </p:cNvPr>
          <p:cNvSpPr txBox="1">
            <a:spLocks/>
          </p:cNvSpPr>
          <p:nvPr/>
        </p:nvSpPr>
        <p:spPr>
          <a:xfrm>
            <a:off x="417304" y="1220457"/>
            <a:ext cx="3836644" cy="46907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400" b="0" i="0" kern="1200">
                <a:solidFill>
                  <a:schemeClr val="tx1"/>
                </a:solidFill>
                <a:latin typeface="+mj-lt"/>
                <a:ea typeface="+mj-ea"/>
                <a:cs typeface="Segoe UI Semibold" panose="020B0502040204020203" pitchFamily="34" charset="0"/>
              </a:defRPr>
            </a:lvl1pPr>
          </a:lstStyle>
          <a:p>
            <a:r>
              <a:rPr lang="en-US" dirty="0">
                <a:latin typeface="Quattrocento Sans" panose="020B0502050000020003" pitchFamily="34" charset="0"/>
              </a:rPr>
              <a:t>REST API</a:t>
            </a:r>
          </a:p>
        </p:txBody>
      </p:sp>
      <p:sp>
        <p:nvSpPr>
          <p:cNvPr id="3" name="Rectangle 2">
            <a:extLst>
              <a:ext uri="{FF2B5EF4-FFF2-40B4-BE49-F238E27FC236}">
                <a16:creationId xmlns:a16="http://schemas.microsoft.com/office/drawing/2014/main" id="{DAD27315-4C2D-5AE1-38E0-E6C38ED1483A}"/>
              </a:ext>
            </a:extLst>
          </p:cNvPr>
          <p:cNvSpPr/>
          <p:nvPr/>
        </p:nvSpPr>
        <p:spPr>
          <a:xfrm>
            <a:off x="579438" y="3290049"/>
            <a:ext cx="4958690" cy="1146434"/>
          </a:xfrm>
          <a:prstGeom prst="rect">
            <a:avLst/>
          </a:prstGeom>
          <a:solidFill>
            <a:schemeClr val="bg2">
              <a:lumMod val="2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689E5B29-18D6-E09A-500B-36E8B96ADD60}"/>
              </a:ext>
            </a:extLst>
          </p:cNvPr>
          <p:cNvSpPr txBox="1"/>
          <p:nvPr/>
        </p:nvSpPr>
        <p:spPr>
          <a:xfrm>
            <a:off x="741573" y="3493934"/>
            <a:ext cx="4958690" cy="523220"/>
          </a:xfrm>
          <a:prstGeom prst="rect">
            <a:avLst/>
          </a:prstGeom>
          <a:noFill/>
        </p:spPr>
        <p:txBody>
          <a:bodyPr wrap="square" rtlCol="0">
            <a:spAutoFit/>
          </a:bodyPr>
          <a:lstStyle/>
          <a:p>
            <a:pPr algn="l"/>
            <a:r>
              <a:rPr lang="en-US" sz="1400" b="0" i="0" dirty="0">
                <a:solidFill>
                  <a:schemeClr val="tx2">
                    <a:lumMod val="25000"/>
                    <a:lumOff val="75000"/>
                  </a:schemeClr>
                </a:solidFill>
                <a:effectLst/>
                <a:latin typeface="Roboto Mono" pitchFamily="49" charset="0"/>
                <a:ea typeface="Roboto Mono" pitchFamily="49" charset="0"/>
              </a:rPr>
              <a:t>GET /orgs/{org}/</a:t>
            </a:r>
            <a:r>
              <a:rPr lang="en-US" sz="1400" b="0" i="0" dirty="0" err="1">
                <a:solidFill>
                  <a:schemeClr val="tx2">
                    <a:lumMod val="25000"/>
                    <a:lumOff val="75000"/>
                  </a:schemeClr>
                </a:solidFill>
                <a:effectLst/>
                <a:latin typeface="Roboto Mono" pitchFamily="49" charset="0"/>
                <a:ea typeface="Roboto Mono" pitchFamily="49" charset="0"/>
              </a:rPr>
              <a:t>audit-log?phrase</a:t>
            </a:r>
            <a:r>
              <a:rPr lang="en-US" sz="1400" b="0" i="0" dirty="0">
                <a:solidFill>
                  <a:schemeClr val="tx2">
                    <a:lumMod val="25000"/>
                    <a:lumOff val="75000"/>
                  </a:schemeClr>
                </a:solidFill>
                <a:effectLst/>
                <a:latin typeface="Roboto Mono" pitchFamily="49" charset="0"/>
                <a:ea typeface="Roboto Mono" pitchFamily="49" charset="0"/>
              </a:rPr>
              <a:t>=</a:t>
            </a:r>
            <a:r>
              <a:rPr lang="en-US" sz="1400" b="0" i="0" dirty="0" err="1">
                <a:solidFill>
                  <a:schemeClr val="tx2">
                    <a:lumMod val="25000"/>
                    <a:lumOff val="75000"/>
                  </a:schemeClr>
                </a:solidFill>
                <a:effectLst/>
                <a:latin typeface="Roboto Mono" pitchFamily="49" charset="0"/>
                <a:ea typeface="Roboto Mono" pitchFamily="49" charset="0"/>
              </a:rPr>
              <a:t>git.push</a:t>
            </a:r>
            <a:endParaRPr lang="en-US" sz="1400" b="0" i="0" dirty="0">
              <a:solidFill>
                <a:schemeClr val="tx2">
                  <a:lumMod val="25000"/>
                  <a:lumOff val="75000"/>
                </a:schemeClr>
              </a:solidFill>
              <a:effectLst/>
              <a:latin typeface="Roboto Mono" pitchFamily="49" charset="0"/>
              <a:ea typeface="Roboto Mono" pitchFamily="49" charset="0"/>
            </a:endParaRPr>
          </a:p>
          <a:p>
            <a:pPr algn="l"/>
            <a:r>
              <a:rPr lang="en-US" sz="1400" b="0" i="0" dirty="0">
                <a:solidFill>
                  <a:schemeClr val="tx2">
                    <a:lumMod val="25000"/>
                    <a:lumOff val="75000"/>
                  </a:schemeClr>
                </a:solidFill>
                <a:effectLst/>
                <a:latin typeface="Roboto Mono" pitchFamily="49" charset="0"/>
                <a:ea typeface="Roboto Mono" pitchFamily="49" charset="0"/>
              </a:rPr>
              <a:t>Authorization: </a:t>
            </a:r>
            <a:r>
              <a:rPr lang="en-US" sz="1400" b="0" i="0" dirty="0">
                <a:solidFill>
                  <a:schemeClr val="bg1">
                    <a:lumMod val="95000"/>
                  </a:schemeClr>
                </a:solidFill>
                <a:effectLst/>
                <a:latin typeface="Roboto Mono" pitchFamily="49" charset="0"/>
                <a:ea typeface="Roboto Mono" pitchFamily="49" charset="0"/>
              </a:rPr>
              <a:t>Bearer YOUR_TOKEN</a:t>
            </a:r>
          </a:p>
        </p:txBody>
      </p:sp>
      <p:sp>
        <p:nvSpPr>
          <p:cNvPr id="10" name="Title 16">
            <a:extLst>
              <a:ext uri="{FF2B5EF4-FFF2-40B4-BE49-F238E27FC236}">
                <a16:creationId xmlns:a16="http://schemas.microsoft.com/office/drawing/2014/main" id="{0F5F3E97-D131-FE18-25F5-2E48911A84A2}"/>
              </a:ext>
            </a:extLst>
          </p:cNvPr>
          <p:cNvSpPr txBox="1">
            <a:spLocks/>
          </p:cNvSpPr>
          <p:nvPr/>
        </p:nvSpPr>
        <p:spPr>
          <a:xfrm>
            <a:off x="417304" y="2255253"/>
            <a:ext cx="5120824" cy="46907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400" b="0" i="0" kern="1200">
                <a:solidFill>
                  <a:schemeClr val="tx1"/>
                </a:solidFill>
                <a:latin typeface="+mj-lt"/>
                <a:ea typeface="+mj-ea"/>
                <a:cs typeface="Segoe UI Semibold" panose="020B0502040204020203" pitchFamily="34" charset="0"/>
              </a:defRPr>
            </a:lvl1pPr>
          </a:lstStyle>
          <a:p>
            <a:pPr algn="just">
              <a:spcAft>
                <a:spcPts val="600"/>
              </a:spcAft>
            </a:pPr>
            <a:r>
              <a:rPr lang="en-US" sz="1800" b="1" dirty="0">
                <a:latin typeface="Quattrocento Sans" panose="020B0502050000020003" pitchFamily="34" charset="0"/>
              </a:rPr>
              <a:t>Scope</a:t>
            </a:r>
            <a:r>
              <a:rPr lang="en-US" sz="1800" dirty="0">
                <a:latin typeface="Quattrocento Sans" panose="020B0502050000020003" pitchFamily="34" charset="0"/>
              </a:rPr>
              <a:t>: Enterprise Cloud (up to 90 days; Git events for 7 days).</a:t>
            </a:r>
          </a:p>
          <a:p>
            <a:pPr algn="just">
              <a:spcAft>
                <a:spcPts val="600"/>
              </a:spcAft>
            </a:pPr>
            <a:r>
              <a:rPr lang="en-US" sz="1800" b="1" dirty="0">
                <a:latin typeface="Quattrocento Sans" panose="020B0502050000020003" pitchFamily="34" charset="0"/>
              </a:rPr>
              <a:t>Monitors</a:t>
            </a:r>
            <a:r>
              <a:rPr lang="en-US" sz="1800" dirty="0">
                <a:latin typeface="Quattrocento Sans" panose="020B0502050000020003" pitchFamily="34" charset="0"/>
              </a:rPr>
              <a:t>: Settings changes, permission updates, team membership, application changes, plus Git events (push, pull, merge).</a:t>
            </a:r>
          </a:p>
        </p:txBody>
      </p:sp>
      <p:sp>
        <p:nvSpPr>
          <p:cNvPr id="2" name="Title 16">
            <a:extLst>
              <a:ext uri="{FF2B5EF4-FFF2-40B4-BE49-F238E27FC236}">
                <a16:creationId xmlns:a16="http://schemas.microsoft.com/office/drawing/2014/main" id="{CC269D46-2B2E-8422-B360-4F5D23B40524}"/>
              </a:ext>
            </a:extLst>
          </p:cNvPr>
          <p:cNvSpPr txBox="1">
            <a:spLocks/>
          </p:cNvSpPr>
          <p:nvPr/>
        </p:nvSpPr>
        <p:spPr>
          <a:xfrm>
            <a:off x="6258135" y="1220457"/>
            <a:ext cx="3836644" cy="46907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400" b="0" i="0" kern="1200">
                <a:solidFill>
                  <a:schemeClr val="tx1"/>
                </a:solidFill>
                <a:latin typeface="+mj-lt"/>
                <a:ea typeface="+mj-ea"/>
                <a:cs typeface="Segoe UI Semibold" panose="020B0502040204020203" pitchFamily="34" charset="0"/>
              </a:defRPr>
            </a:lvl1pPr>
          </a:lstStyle>
          <a:p>
            <a:r>
              <a:rPr lang="en-US" dirty="0" err="1">
                <a:latin typeface="Quattrocento Sans" panose="020B0502050000020003" pitchFamily="34" charset="0"/>
              </a:rPr>
              <a:t>GraphQL</a:t>
            </a:r>
            <a:r>
              <a:rPr lang="en-US" dirty="0">
                <a:latin typeface="Quattrocento Sans" panose="020B0502050000020003" pitchFamily="34" charset="0"/>
              </a:rPr>
              <a:t> API</a:t>
            </a:r>
          </a:p>
        </p:txBody>
      </p:sp>
      <p:sp>
        <p:nvSpPr>
          <p:cNvPr id="5" name="Rectangle 4">
            <a:extLst>
              <a:ext uri="{FF2B5EF4-FFF2-40B4-BE49-F238E27FC236}">
                <a16:creationId xmlns:a16="http://schemas.microsoft.com/office/drawing/2014/main" id="{CE06102E-E1A6-A8F7-0AA8-D304C6B0D828}"/>
              </a:ext>
            </a:extLst>
          </p:cNvPr>
          <p:cNvSpPr/>
          <p:nvPr/>
        </p:nvSpPr>
        <p:spPr>
          <a:xfrm>
            <a:off x="6420269" y="3290049"/>
            <a:ext cx="4958690" cy="2666098"/>
          </a:xfrm>
          <a:prstGeom prst="rect">
            <a:avLst/>
          </a:prstGeom>
          <a:solidFill>
            <a:schemeClr val="bg2">
              <a:lumMod val="2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96F264F4-71AA-F533-7B57-9B5CEE0B6994}"/>
              </a:ext>
            </a:extLst>
          </p:cNvPr>
          <p:cNvSpPr txBox="1"/>
          <p:nvPr/>
        </p:nvSpPr>
        <p:spPr>
          <a:xfrm>
            <a:off x="6582404" y="3493934"/>
            <a:ext cx="4958690" cy="2462213"/>
          </a:xfrm>
          <a:prstGeom prst="rect">
            <a:avLst/>
          </a:prstGeom>
          <a:noFill/>
        </p:spPr>
        <p:txBody>
          <a:bodyPr wrap="square" rtlCol="0">
            <a:spAutoFit/>
          </a:bodyPr>
          <a:lstStyle/>
          <a:p>
            <a:pPr algn="l"/>
            <a:r>
              <a:rPr lang="en-US" sz="1400" b="0" i="0" dirty="0">
                <a:solidFill>
                  <a:schemeClr val="bg1"/>
                </a:solidFill>
                <a:effectLst/>
                <a:latin typeface="Roboto Mono" pitchFamily="49" charset="0"/>
                <a:ea typeface="Roboto Mono" pitchFamily="49" charset="0"/>
              </a:rPr>
              <a:t>query {</a:t>
            </a:r>
          </a:p>
          <a:p>
            <a:pPr algn="l"/>
            <a:r>
              <a:rPr lang="en-US" sz="1400" b="0" i="0" dirty="0">
                <a:solidFill>
                  <a:schemeClr val="bg1"/>
                </a:solidFill>
                <a:effectLst/>
                <a:latin typeface="Roboto Mono" pitchFamily="49" charset="0"/>
                <a:ea typeface="Roboto Mono" pitchFamily="49" charset="0"/>
              </a:rPr>
              <a:t>  </a:t>
            </a:r>
            <a:r>
              <a:rPr lang="en-US" sz="1400" b="0" i="0" dirty="0" err="1">
                <a:solidFill>
                  <a:schemeClr val="bg1"/>
                </a:solidFill>
                <a:effectLst/>
                <a:latin typeface="Roboto Mono" pitchFamily="49" charset="0"/>
                <a:ea typeface="Roboto Mono" pitchFamily="49" charset="0"/>
              </a:rPr>
              <a:t>auditLogEntries</a:t>
            </a:r>
            <a:r>
              <a:rPr lang="en-US" sz="1400" b="0" i="0" dirty="0">
                <a:solidFill>
                  <a:schemeClr val="bg1"/>
                </a:solidFill>
                <a:effectLst/>
                <a:latin typeface="Roboto Mono" pitchFamily="49" charset="0"/>
                <a:ea typeface="Roboto Mono" pitchFamily="49" charset="0"/>
              </a:rPr>
              <a:t>(first: 20, query: "</a:t>
            </a:r>
            <a:r>
              <a:rPr lang="en-US" sz="1400" b="0" i="0" dirty="0" err="1">
                <a:solidFill>
                  <a:schemeClr val="bg1"/>
                </a:solidFill>
                <a:effectLst/>
                <a:latin typeface="Roboto Mono" pitchFamily="49" charset="0"/>
                <a:ea typeface="Roboto Mono" pitchFamily="49" charset="0"/>
              </a:rPr>
              <a:t>org:octo-org</a:t>
            </a:r>
            <a:r>
              <a:rPr lang="en-US" sz="1400" b="0" i="0" dirty="0">
                <a:solidFill>
                  <a:schemeClr val="bg1"/>
                </a:solidFill>
                <a:effectLst/>
                <a:latin typeface="Roboto Mono" pitchFamily="49" charset="0"/>
                <a:ea typeface="Roboto Mono" pitchFamily="49" charset="0"/>
              </a:rPr>
              <a:t> </a:t>
            </a:r>
            <a:r>
              <a:rPr lang="en-US" sz="1400" b="0" i="0" dirty="0" err="1">
                <a:solidFill>
                  <a:schemeClr val="bg1"/>
                </a:solidFill>
                <a:effectLst/>
                <a:latin typeface="Roboto Mono" pitchFamily="49" charset="0"/>
                <a:ea typeface="Roboto Mono" pitchFamily="49" charset="0"/>
              </a:rPr>
              <a:t>action:repo.cleanup</a:t>
            </a:r>
            <a:r>
              <a:rPr lang="en-US" sz="1400" b="0" i="0" dirty="0">
                <a:solidFill>
                  <a:schemeClr val="bg1"/>
                </a:solidFill>
                <a:effectLst/>
                <a:latin typeface="Roboto Mono" pitchFamily="49" charset="0"/>
                <a:ea typeface="Roboto Mono" pitchFamily="49" charset="0"/>
              </a:rPr>
              <a:t>") {</a:t>
            </a:r>
          </a:p>
          <a:p>
            <a:pPr algn="l"/>
            <a:r>
              <a:rPr lang="en-US" sz="1400" b="0" i="0" dirty="0">
                <a:solidFill>
                  <a:schemeClr val="bg1"/>
                </a:solidFill>
                <a:effectLst/>
                <a:latin typeface="Roboto Mono" pitchFamily="49" charset="0"/>
                <a:ea typeface="Roboto Mono" pitchFamily="49" charset="0"/>
              </a:rPr>
              <a:t>    nodes {</a:t>
            </a:r>
          </a:p>
          <a:p>
            <a:pPr algn="l"/>
            <a:r>
              <a:rPr lang="en-US" sz="1400" b="0" i="0" dirty="0">
                <a:solidFill>
                  <a:schemeClr val="bg1"/>
                </a:solidFill>
                <a:effectLst/>
                <a:latin typeface="Roboto Mono" pitchFamily="49" charset="0"/>
                <a:ea typeface="Roboto Mono" pitchFamily="49" charset="0"/>
              </a:rPr>
              <a:t>      action</a:t>
            </a:r>
          </a:p>
          <a:p>
            <a:pPr algn="l"/>
            <a:r>
              <a:rPr lang="en-US" sz="1400" b="0" i="0" dirty="0">
                <a:solidFill>
                  <a:schemeClr val="bg1"/>
                </a:solidFill>
                <a:effectLst/>
                <a:latin typeface="Roboto Mono" pitchFamily="49" charset="0"/>
                <a:ea typeface="Roboto Mono" pitchFamily="49" charset="0"/>
              </a:rPr>
              <a:t>      actor { login }</a:t>
            </a:r>
          </a:p>
          <a:p>
            <a:pPr algn="l"/>
            <a:r>
              <a:rPr lang="en-US" sz="1400" b="0" i="0" dirty="0">
                <a:solidFill>
                  <a:schemeClr val="bg1"/>
                </a:solidFill>
                <a:effectLst/>
                <a:latin typeface="Roboto Mono" pitchFamily="49" charset="0"/>
                <a:ea typeface="Roboto Mono" pitchFamily="49" charset="0"/>
              </a:rPr>
              <a:t>      </a:t>
            </a:r>
            <a:r>
              <a:rPr lang="en-US" sz="1400" b="0" i="0" dirty="0" err="1">
                <a:solidFill>
                  <a:schemeClr val="bg1"/>
                </a:solidFill>
                <a:effectLst/>
                <a:latin typeface="Roboto Mono" pitchFamily="49" charset="0"/>
                <a:ea typeface="Roboto Mono" pitchFamily="49" charset="0"/>
              </a:rPr>
              <a:t>createdAt</a:t>
            </a:r>
            <a:endParaRPr lang="en-US" sz="1400" b="0" i="0" dirty="0">
              <a:solidFill>
                <a:schemeClr val="bg1"/>
              </a:solidFill>
              <a:effectLst/>
              <a:latin typeface="Roboto Mono" pitchFamily="49" charset="0"/>
              <a:ea typeface="Roboto Mono" pitchFamily="49" charset="0"/>
            </a:endParaRPr>
          </a:p>
          <a:p>
            <a:pPr algn="l"/>
            <a:r>
              <a:rPr lang="en-US" sz="1400" b="0" i="0" dirty="0">
                <a:solidFill>
                  <a:schemeClr val="bg1"/>
                </a:solidFill>
                <a:effectLst/>
                <a:latin typeface="Roboto Mono" pitchFamily="49" charset="0"/>
                <a:ea typeface="Roboto Mono" pitchFamily="49" charset="0"/>
              </a:rPr>
              <a:t>      repository { name }</a:t>
            </a:r>
          </a:p>
          <a:p>
            <a:pPr algn="l"/>
            <a:r>
              <a:rPr lang="en-US" sz="1400" b="0" i="0" dirty="0">
                <a:solidFill>
                  <a:schemeClr val="bg1"/>
                </a:solidFill>
                <a:effectLst/>
                <a:latin typeface="Roboto Mono" pitchFamily="49" charset="0"/>
                <a:ea typeface="Roboto Mono" pitchFamily="49" charset="0"/>
              </a:rPr>
              <a:t>    }</a:t>
            </a:r>
          </a:p>
          <a:p>
            <a:pPr algn="l"/>
            <a:r>
              <a:rPr lang="en-US" sz="1400" b="0" i="0" dirty="0">
                <a:solidFill>
                  <a:schemeClr val="bg1"/>
                </a:solidFill>
                <a:effectLst/>
                <a:latin typeface="Roboto Mono" pitchFamily="49" charset="0"/>
                <a:ea typeface="Roboto Mono" pitchFamily="49" charset="0"/>
              </a:rPr>
              <a:t>  }</a:t>
            </a:r>
          </a:p>
          <a:p>
            <a:pPr algn="l"/>
            <a:r>
              <a:rPr lang="en-US" sz="1400" b="0" i="0" dirty="0">
                <a:solidFill>
                  <a:schemeClr val="bg1"/>
                </a:solidFill>
                <a:effectLst/>
                <a:latin typeface="Roboto Mono" pitchFamily="49" charset="0"/>
                <a:ea typeface="Roboto Mono" pitchFamily="49" charset="0"/>
              </a:rPr>
              <a:t>}</a:t>
            </a:r>
          </a:p>
        </p:txBody>
      </p:sp>
      <p:sp>
        <p:nvSpPr>
          <p:cNvPr id="8" name="Title 16">
            <a:extLst>
              <a:ext uri="{FF2B5EF4-FFF2-40B4-BE49-F238E27FC236}">
                <a16:creationId xmlns:a16="http://schemas.microsoft.com/office/drawing/2014/main" id="{56DBD918-F805-69B7-9C38-A685B4450B91}"/>
              </a:ext>
            </a:extLst>
          </p:cNvPr>
          <p:cNvSpPr txBox="1">
            <a:spLocks/>
          </p:cNvSpPr>
          <p:nvPr/>
        </p:nvSpPr>
        <p:spPr>
          <a:xfrm>
            <a:off x="6258135" y="2255253"/>
            <a:ext cx="5120824" cy="46907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400" b="0" i="0" kern="1200">
                <a:solidFill>
                  <a:schemeClr val="tx1"/>
                </a:solidFill>
                <a:latin typeface="+mj-lt"/>
                <a:ea typeface="+mj-ea"/>
                <a:cs typeface="Segoe UI Semibold" panose="020B0502040204020203" pitchFamily="34" charset="0"/>
              </a:defRPr>
            </a:lvl1pPr>
          </a:lstStyle>
          <a:p>
            <a:pPr algn="just">
              <a:spcAft>
                <a:spcPts val="600"/>
              </a:spcAft>
            </a:pPr>
            <a:r>
              <a:rPr lang="en-US" sz="1800" b="1" dirty="0">
                <a:latin typeface="Quattrocento Sans" panose="020B0502050000020003" pitchFamily="34" charset="0"/>
              </a:rPr>
              <a:t>Scope</a:t>
            </a:r>
            <a:r>
              <a:rPr lang="en-US" sz="1800" dirty="0">
                <a:latin typeface="Quattrocento Sans" panose="020B0502050000020003" pitchFamily="34" charset="0"/>
              </a:rPr>
              <a:t>: Enterprise Server (up to 120 days).</a:t>
            </a:r>
          </a:p>
          <a:p>
            <a:pPr algn="just">
              <a:spcAft>
                <a:spcPts val="600"/>
              </a:spcAft>
            </a:pPr>
            <a:r>
              <a:rPr lang="en-US" sz="1800" b="1" dirty="0">
                <a:latin typeface="Quattrocento Sans" panose="020B0502050000020003" pitchFamily="34" charset="0"/>
              </a:rPr>
              <a:t>Monitors</a:t>
            </a:r>
            <a:r>
              <a:rPr lang="en-US" sz="1800" dirty="0">
                <a:latin typeface="Quattrocento Sans" panose="020B0502050000020003" pitchFamily="34" charset="0"/>
              </a:rPr>
              <a:t>: Settings changes, permission updates, team membership, application changes.</a:t>
            </a:r>
          </a:p>
          <a:p>
            <a:pPr algn="just">
              <a:spcAft>
                <a:spcPts val="600"/>
              </a:spcAft>
            </a:pPr>
            <a:r>
              <a:rPr lang="en-US" sz="1800" b="1" dirty="0">
                <a:latin typeface="Quattrocento Sans" panose="020B0502050000020003" pitchFamily="34" charset="0"/>
              </a:rPr>
              <a:t>Limitations</a:t>
            </a:r>
            <a:r>
              <a:rPr lang="en-US" sz="1800" dirty="0">
                <a:latin typeface="Quattrocento Sans" panose="020B0502050000020003" pitchFamily="34" charset="0"/>
              </a:rPr>
              <a:t>: Does not include Git events (pushes, pulls).</a:t>
            </a:r>
          </a:p>
        </p:txBody>
      </p:sp>
    </p:spTree>
    <p:extLst>
      <p:ext uri="{BB962C8B-B14F-4D97-AF65-F5344CB8AC3E}">
        <p14:creationId xmlns:p14="http://schemas.microsoft.com/office/powerpoint/2010/main" val="4660462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DC08C5-8F9A-C3E0-9C34-E98F0B9AC7CF}"/>
            </a:ext>
          </a:extLst>
        </p:cNvPr>
        <p:cNvGrpSpPr/>
        <p:nvPr/>
      </p:nvGrpSpPr>
      <p:grpSpPr>
        <a:xfrm>
          <a:off x="0" y="0"/>
          <a:ext cx="0" cy="0"/>
          <a:chOff x="0" y="0"/>
          <a:chExt cx="0" cy="0"/>
        </a:xfrm>
      </p:grpSpPr>
      <p:sp>
        <p:nvSpPr>
          <p:cNvPr id="17" name="Title 16">
            <a:extLst>
              <a:ext uri="{FF2B5EF4-FFF2-40B4-BE49-F238E27FC236}">
                <a16:creationId xmlns:a16="http://schemas.microsoft.com/office/drawing/2014/main" id="{E9C829F7-0B6E-C8D7-A89C-31CD24B22622}"/>
              </a:ext>
            </a:extLst>
          </p:cNvPr>
          <p:cNvSpPr>
            <a:spLocks noGrp="1"/>
          </p:cNvSpPr>
          <p:nvPr>
            <p:ph type="title"/>
          </p:nvPr>
        </p:nvSpPr>
        <p:spPr>
          <a:xfrm>
            <a:off x="417304" y="286742"/>
            <a:ext cx="4792005" cy="984885"/>
          </a:xfrm>
        </p:spPr>
        <p:txBody>
          <a:bodyPr>
            <a:normAutofit/>
          </a:bodyPr>
          <a:lstStyle/>
          <a:p>
            <a:r>
              <a:rPr lang="en-US" sz="2900" dirty="0">
                <a:latin typeface="Quattrocento Sans" panose="020B0502050000020003" pitchFamily="34" charset="0"/>
              </a:rPr>
              <a:t>Investigating missing assets</a:t>
            </a:r>
          </a:p>
        </p:txBody>
      </p:sp>
      <p:sp>
        <p:nvSpPr>
          <p:cNvPr id="4" name="Footer Placeholder 3">
            <a:extLst>
              <a:ext uri="{FF2B5EF4-FFF2-40B4-BE49-F238E27FC236}">
                <a16:creationId xmlns:a16="http://schemas.microsoft.com/office/drawing/2014/main" id="{4D3228D4-F78F-F05F-8396-EFDF8DA70AC6}"/>
              </a:ext>
            </a:extLst>
          </p:cNvPr>
          <p:cNvSpPr>
            <a:spLocks noGrp="1"/>
          </p:cNvSpPr>
          <p:nvPr>
            <p:ph type="ftr" sz="quarter" idx="3"/>
          </p:nvPr>
        </p:nvSpPr>
        <p:spPr/>
        <p:txBody>
          <a:bodyPr/>
          <a:lstStyle/>
          <a:p>
            <a:pPr defTabSz="914367">
              <a:defRPr/>
            </a:pPr>
            <a:r>
              <a:rPr lang="en-US">
                <a:solidFill>
                  <a:srgbClr val="000000"/>
                </a:solidFill>
              </a:rPr>
              <a:t>© Copyright Microsoft Corporation. All rights reserved.</a:t>
            </a:r>
            <a:endParaRPr lang="en-US" dirty="0">
              <a:solidFill>
                <a:srgbClr val="000000"/>
              </a:solidFill>
            </a:endParaRPr>
          </a:p>
        </p:txBody>
      </p:sp>
      <p:sp>
        <p:nvSpPr>
          <p:cNvPr id="3" name="Rectangle 2">
            <a:extLst>
              <a:ext uri="{FF2B5EF4-FFF2-40B4-BE49-F238E27FC236}">
                <a16:creationId xmlns:a16="http://schemas.microsoft.com/office/drawing/2014/main" id="{DAD27315-4C2D-5AE1-38E0-E6C38ED1483A}"/>
              </a:ext>
            </a:extLst>
          </p:cNvPr>
          <p:cNvSpPr/>
          <p:nvPr/>
        </p:nvSpPr>
        <p:spPr>
          <a:xfrm>
            <a:off x="5561029" y="1271627"/>
            <a:ext cx="5979807" cy="1146434"/>
          </a:xfrm>
          <a:prstGeom prst="rect">
            <a:avLst/>
          </a:prstGeom>
          <a:solidFill>
            <a:schemeClr val="bg2">
              <a:lumMod val="2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689E5B29-18D6-E09A-500B-36E8B96ADD60}"/>
              </a:ext>
            </a:extLst>
          </p:cNvPr>
          <p:cNvSpPr txBox="1"/>
          <p:nvPr/>
        </p:nvSpPr>
        <p:spPr>
          <a:xfrm>
            <a:off x="5723164" y="1583234"/>
            <a:ext cx="5720690" cy="523220"/>
          </a:xfrm>
          <a:prstGeom prst="rect">
            <a:avLst/>
          </a:prstGeom>
          <a:noFill/>
        </p:spPr>
        <p:txBody>
          <a:bodyPr wrap="square" rtlCol="0">
            <a:spAutoFit/>
          </a:bodyPr>
          <a:lstStyle/>
          <a:p>
            <a:pPr algn="l"/>
            <a:r>
              <a:rPr lang="en-US" sz="1400" b="0" i="0" dirty="0">
                <a:solidFill>
                  <a:schemeClr val="tx2">
                    <a:lumMod val="25000"/>
                    <a:lumOff val="75000"/>
                  </a:schemeClr>
                </a:solidFill>
                <a:effectLst/>
                <a:latin typeface="Roboto Mono" pitchFamily="49" charset="0"/>
                <a:ea typeface="Roboto Mono" pitchFamily="49" charset="0"/>
              </a:rPr>
              <a:t>GET /orgs/{org}/</a:t>
            </a:r>
            <a:r>
              <a:rPr lang="en-US" sz="1400" b="0" i="0" dirty="0" err="1">
                <a:solidFill>
                  <a:schemeClr val="tx2">
                    <a:lumMod val="25000"/>
                    <a:lumOff val="75000"/>
                  </a:schemeClr>
                </a:solidFill>
                <a:effectLst/>
                <a:latin typeface="Roboto Mono" pitchFamily="49" charset="0"/>
                <a:ea typeface="Roboto Mono" pitchFamily="49" charset="0"/>
              </a:rPr>
              <a:t>audit-log?phrase</a:t>
            </a:r>
            <a:r>
              <a:rPr lang="en-US" sz="1400" b="0" i="0" dirty="0">
                <a:solidFill>
                  <a:schemeClr val="tx2">
                    <a:lumMod val="25000"/>
                    <a:lumOff val="75000"/>
                  </a:schemeClr>
                </a:solidFill>
                <a:effectLst/>
                <a:latin typeface="Roboto Mono" pitchFamily="49" charset="0"/>
                <a:ea typeface="Roboto Mono" pitchFamily="49" charset="0"/>
              </a:rPr>
              <a:t>=</a:t>
            </a:r>
            <a:r>
              <a:rPr lang="en-US" sz="1400" b="0" i="0" dirty="0" err="1">
                <a:solidFill>
                  <a:schemeClr val="tx2">
                    <a:lumMod val="25000"/>
                    <a:lumOff val="75000"/>
                  </a:schemeClr>
                </a:solidFill>
                <a:effectLst/>
                <a:latin typeface="Roboto Mono" pitchFamily="49" charset="0"/>
                <a:ea typeface="Roboto Mono" pitchFamily="49" charset="0"/>
              </a:rPr>
              <a:t>repository.deleted</a:t>
            </a:r>
            <a:endParaRPr lang="en-US" sz="1400" b="0" i="0" dirty="0">
              <a:solidFill>
                <a:schemeClr val="tx2">
                  <a:lumMod val="25000"/>
                  <a:lumOff val="75000"/>
                </a:schemeClr>
              </a:solidFill>
              <a:effectLst/>
              <a:latin typeface="Roboto Mono" pitchFamily="49" charset="0"/>
              <a:ea typeface="Roboto Mono" pitchFamily="49" charset="0"/>
            </a:endParaRPr>
          </a:p>
          <a:p>
            <a:pPr algn="l"/>
            <a:r>
              <a:rPr lang="en-US" sz="1400" b="0" i="0" dirty="0">
                <a:solidFill>
                  <a:schemeClr val="tx2">
                    <a:lumMod val="25000"/>
                    <a:lumOff val="75000"/>
                  </a:schemeClr>
                </a:solidFill>
                <a:effectLst/>
                <a:latin typeface="Roboto Mono" pitchFamily="49" charset="0"/>
                <a:ea typeface="Roboto Mono" pitchFamily="49" charset="0"/>
              </a:rPr>
              <a:t>Authorization: </a:t>
            </a:r>
            <a:r>
              <a:rPr lang="en-US" sz="1400" b="0" i="0" dirty="0">
                <a:solidFill>
                  <a:schemeClr val="bg1"/>
                </a:solidFill>
                <a:effectLst/>
                <a:latin typeface="Roboto Mono" pitchFamily="49" charset="0"/>
                <a:ea typeface="Roboto Mono" pitchFamily="49" charset="0"/>
              </a:rPr>
              <a:t>Bearer YOUR_TOKEN</a:t>
            </a:r>
          </a:p>
        </p:txBody>
      </p:sp>
      <p:sp>
        <p:nvSpPr>
          <p:cNvPr id="10" name="Title 16">
            <a:extLst>
              <a:ext uri="{FF2B5EF4-FFF2-40B4-BE49-F238E27FC236}">
                <a16:creationId xmlns:a16="http://schemas.microsoft.com/office/drawing/2014/main" id="{0F5F3E97-D131-FE18-25F5-2E48911A84A2}"/>
              </a:ext>
            </a:extLst>
          </p:cNvPr>
          <p:cNvSpPr txBox="1">
            <a:spLocks/>
          </p:cNvSpPr>
          <p:nvPr/>
        </p:nvSpPr>
        <p:spPr>
          <a:xfrm>
            <a:off x="417304" y="2959926"/>
            <a:ext cx="4944405" cy="46907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400" b="0" i="0" kern="1200">
                <a:solidFill>
                  <a:schemeClr val="tx1"/>
                </a:solidFill>
                <a:latin typeface="+mj-lt"/>
                <a:ea typeface="+mj-ea"/>
                <a:cs typeface="Segoe UI Semibold" panose="020B0502040204020203" pitchFamily="34" charset="0"/>
              </a:defRPr>
            </a:lvl1pPr>
          </a:lstStyle>
          <a:p>
            <a:pPr algn="just">
              <a:spcAft>
                <a:spcPts val="1200"/>
              </a:spcAft>
            </a:pPr>
            <a:r>
              <a:rPr lang="en-US" sz="1800" dirty="0">
                <a:latin typeface="Quattrocento Sans" panose="020B0502050000020003" pitchFamily="34" charset="0"/>
              </a:rPr>
              <a:t>To recover or audit missing resources like repositories or teams:</a:t>
            </a:r>
          </a:p>
          <a:p>
            <a:pPr marL="342900" indent="-342900" algn="l">
              <a:spcAft>
                <a:spcPts val="600"/>
              </a:spcAft>
              <a:buFont typeface="+mj-lt"/>
              <a:buAutoNum type="arabicPeriod"/>
            </a:pPr>
            <a:r>
              <a:rPr lang="en-US" sz="1800" b="0" i="0" dirty="0">
                <a:solidFill>
                  <a:srgbClr val="161616"/>
                </a:solidFill>
                <a:effectLst/>
                <a:latin typeface="Quattrocento Sans" panose="020B0502050000020003" pitchFamily="34" charset="0"/>
              </a:rPr>
              <a:t>Identify the asset (e.g., </a:t>
            </a:r>
            <a:r>
              <a:rPr lang="en-US" sz="1800" b="0" i="0" dirty="0" err="1">
                <a:solidFill>
                  <a:srgbClr val="161616"/>
                </a:solidFill>
                <a:effectLst/>
                <a:latin typeface="Quattrocento Sans" panose="020B0502050000020003" pitchFamily="34" charset="0"/>
              </a:rPr>
              <a:t>repository.deleted</a:t>
            </a:r>
            <a:r>
              <a:rPr lang="en-US" sz="1800" b="0" i="0" dirty="0">
                <a:solidFill>
                  <a:srgbClr val="161616"/>
                </a:solidFill>
                <a:effectLst/>
                <a:latin typeface="Quattrocento Sans" panose="020B0502050000020003" pitchFamily="34" charset="0"/>
              </a:rPr>
              <a:t>).</a:t>
            </a:r>
          </a:p>
          <a:p>
            <a:pPr marL="342900" indent="-342900" algn="l">
              <a:spcAft>
                <a:spcPts val="600"/>
              </a:spcAft>
              <a:buFont typeface="+mj-lt"/>
              <a:buAutoNum type="arabicPeriod"/>
            </a:pPr>
            <a:r>
              <a:rPr lang="en-US" sz="1800" b="0" i="0" dirty="0">
                <a:solidFill>
                  <a:srgbClr val="161616"/>
                </a:solidFill>
                <a:effectLst/>
                <a:latin typeface="Quattrocento Sans" panose="020B0502050000020003" pitchFamily="34" charset="0"/>
              </a:rPr>
              <a:t>Query the API with event filters:</a:t>
            </a:r>
          </a:p>
          <a:p>
            <a:pPr marL="800100" lvl="1" indent="-342900" algn="l">
              <a:spcAft>
                <a:spcPts val="600"/>
              </a:spcAft>
              <a:buFont typeface="Arial" panose="020B0604020202020204" pitchFamily="34" charset="0"/>
              <a:buChar char="•"/>
            </a:pPr>
            <a:r>
              <a:rPr lang="en-US" b="1" i="0" dirty="0">
                <a:solidFill>
                  <a:srgbClr val="161616"/>
                </a:solidFill>
                <a:effectLst/>
                <a:latin typeface="Quattrocento Sans" panose="020B0502050000020003" pitchFamily="34" charset="0"/>
              </a:rPr>
              <a:t>REST:</a:t>
            </a:r>
            <a:r>
              <a:rPr lang="en-US" b="0" i="0" dirty="0">
                <a:solidFill>
                  <a:srgbClr val="161616"/>
                </a:solidFill>
                <a:effectLst/>
                <a:latin typeface="Quattrocento Sans" panose="020B0502050000020003" pitchFamily="34" charset="0"/>
              </a:rPr>
              <a:t> ?phrase=</a:t>
            </a:r>
            <a:r>
              <a:rPr lang="en-US" b="0" i="0" dirty="0" err="1">
                <a:solidFill>
                  <a:srgbClr val="161616"/>
                </a:solidFill>
                <a:effectLst/>
                <a:latin typeface="Quattrocento Sans" panose="020B0502050000020003" pitchFamily="34" charset="0"/>
              </a:rPr>
              <a:t>repository.deleted</a:t>
            </a:r>
            <a:endParaRPr lang="en-US" b="0" i="0" dirty="0">
              <a:solidFill>
                <a:srgbClr val="161616"/>
              </a:solidFill>
              <a:effectLst/>
              <a:latin typeface="Quattrocento Sans" panose="020B0502050000020003" pitchFamily="34" charset="0"/>
            </a:endParaRPr>
          </a:p>
          <a:p>
            <a:pPr marL="800100" lvl="1" indent="-342900" algn="l">
              <a:spcAft>
                <a:spcPts val="600"/>
              </a:spcAft>
              <a:buFont typeface="Arial" panose="020B0604020202020204" pitchFamily="34" charset="0"/>
              <a:buChar char="•"/>
            </a:pPr>
            <a:r>
              <a:rPr lang="en-US" b="1" i="0" dirty="0" err="1">
                <a:solidFill>
                  <a:srgbClr val="161616"/>
                </a:solidFill>
                <a:effectLst/>
                <a:latin typeface="Quattrocento Sans" panose="020B0502050000020003" pitchFamily="34" charset="0"/>
              </a:rPr>
              <a:t>GraphQL</a:t>
            </a:r>
            <a:r>
              <a:rPr lang="en-US" b="1" i="0" dirty="0">
                <a:solidFill>
                  <a:srgbClr val="161616"/>
                </a:solidFill>
                <a:effectLst/>
                <a:latin typeface="Quattrocento Sans" panose="020B0502050000020003" pitchFamily="34" charset="0"/>
              </a:rPr>
              <a:t>:</a:t>
            </a:r>
            <a:r>
              <a:rPr lang="en-US" b="0" i="0" dirty="0">
                <a:solidFill>
                  <a:srgbClr val="161616"/>
                </a:solidFill>
                <a:effectLst/>
                <a:latin typeface="Quattrocento Sans" panose="020B0502050000020003" pitchFamily="34" charset="0"/>
              </a:rPr>
              <a:t> query </a:t>
            </a:r>
            <a:r>
              <a:rPr lang="en-US" b="0" i="0" dirty="0" err="1">
                <a:solidFill>
                  <a:srgbClr val="161616"/>
                </a:solidFill>
                <a:effectLst/>
                <a:latin typeface="Quattrocento Sans" panose="020B0502050000020003" pitchFamily="34" charset="0"/>
              </a:rPr>
              <a:t>auditLogEntries</a:t>
            </a:r>
            <a:r>
              <a:rPr lang="en-US" b="0" i="0" dirty="0">
                <a:solidFill>
                  <a:srgbClr val="161616"/>
                </a:solidFill>
                <a:effectLst/>
                <a:latin typeface="Quattrocento Sans" panose="020B0502050000020003" pitchFamily="34" charset="0"/>
              </a:rPr>
              <a:t>(query: "</a:t>
            </a:r>
            <a:r>
              <a:rPr lang="en-US" b="0" i="0" dirty="0" err="1">
                <a:solidFill>
                  <a:srgbClr val="161616"/>
                </a:solidFill>
                <a:effectLst/>
                <a:latin typeface="Quattrocento Sans" panose="020B0502050000020003" pitchFamily="34" charset="0"/>
              </a:rPr>
              <a:t>repository.deleted</a:t>
            </a:r>
            <a:r>
              <a:rPr lang="en-US" b="0" i="0" dirty="0">
                <a:solidFill>
                  <a:srgbClr val="161616"/>
                </a:solidFill>
                <a:effectLst/>
                <a:latin typeface="Quattrocento Sans" panose="020B0502050000020003" pitchFamily="34" charset="0"/>
              </a:rPr>
              <a:t>")</a:t>
            </a:r>
          </a:p>
          <a:p>
            <a:pPr marL="342900" indent="-342900" algn="l">
              <a:spcAft>
                <a:spcPts val="600"/>
              </a:spcAft>
              <a:buFont typeface="+mj-lt"/>
              <a:buAutoNum type="arabicPeriod"/>
            </a:pPr>
            <a:r>
              <a:rPr lang="en-US" sz="1800" b="0" i="0" dirty="0">
                <a:solidFill>
                  <a:srgbClr val="161616"/>
                </a:solidFill>
                <a:effectLst/>
                <a:latin typeface="Quattrocento Sans" panose="020B0502050000020003" pitchFamily="34" charset="0"/>
              </a:rPr>
              <a:t>Inspect metadata: actor, timestamp, repository/team name.</a:t>
            </a:r>
          </a:p>
          <a:p>
            <a:pPr marL="342900" indent="-342900" algn="l">
              <a:spcAft>
                <a:spcPts val="600"/>
              </a:spcAft>
              <a:buFont typeface="+mj-lt"/>
              <a:buAutoNum type="arabicPeriod"/>
            </a:pPr>
            <a:r>
              <a:rPr lang="en-US" sz="1800" b="0" i="0" dirty="0">
                <a:solidFill>
                  <a:srgbClr val="161616"/>
                </a:solidFill>
                <a:effectLst/>
                <a:latin typeface="Quattrocento Sans" panose="020B0502050000020003" pitchFamily="34" charset="0"/>
              </a:rPr>
              <a:t>Remediate: restore from backup or revisit permissions.</a:t>
            </a:r>
          </a:p>
          <a:p>
            <a:pPr algn="just">
              <a:spcAft>
                <a:spcPts val="600"/>
              </a:spcAft>
            </a:pPr>
            <a:endParaRPr lang="en-US" sz="1800" dirty="0">
              <a:latin typeface="Quattrocento Sans" panose="020B0502050000020003" pitchFamily="34" charset="0"/>
            </a:endParaRPr>
          </a:p>
          <a:p>
            <a:pPr algn="just">
              <a:spcAft>
                <a:spcPts val="600"/>
              </a:spcAft>
            </a:pPr>
            <a:endParaRPr lang="en-US" sz="1800" b="1" dirty="0">
              <a:latin typeface="Quattrocento Sans" panose="020B0502050000020003" pitchFamily="34" charset="0"/>
            </a:endParaRPr>
          </a:p>
        </p:txBody>
      </p:sp>
      <p:sp>
        <p:nvSpPr>
          <p:cNvPr id="11" name="Rectangle 10">
            <a:extLst>
              <a:ext uri="{FF2B5EF4-FFF2-40B4-BE49-F238E27FC236}">
                <a16:creationId xmlns:a16="http://schemas.microsoft.com/office/drawing/2014/main" id="{B18BC6D9-256D-FFFF-A191-8107AA2856D6}"/>
              </a:ext>
            </a:extLst>
          </p:cNvPr>
          <p:cNvSpPr/>
          <p:nvPr/>
        </p:nvSpPr>
        <p:spPr>
          <a:xfrm>
            <a:off x="5561029" y="3293505"/>
            <a:ext cx="5345509" cy="2622385"/>
          </a:xfrm>
          <a:prstGeom prst="rect">
            <a:avLst/>
          </a:prstGeom>
          <a:solidFill>
            <a:schemeClr val="bg2">
              <a:lumMod val="2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a:extLst>
              <a:ext uri="{FF2B5EF4-FFF2-40B4-BE49-F238E27FC236}">
                <a16:creationId xmlns:a16="http://schemas.microsoft.com/office/drawing/2014/main" id="{496E4AAB-C1CC-8BAF-0851-3A2645E61DBF}"/>
              </a:ext>
            </a:extLst>
          </p:cNvPr>
          <p:cNvSpPr txBox="1"/>
          <p:nvPr/>
        </p:nvSpPr>
        <p:spPr>
          <a:xfrm>
            <a:off x="5723164" y="3429000"/>
            <a:ext cx="5720690" cy="2246769"/>
          </a:xfrm>
          <a:prstGeom prst="rect">
            <a:avLst/>
          </a:prstGeom>
          <a:noFill/>
        </p:spPr>
        <p:txBody>
          <a:bodyPr wrap="square" rtlCol="0">
            <a:spAutoFit/>
          </a:bodyPr>
          <a:lstStyle/>
          <a:p>
            <a:pPr algn="l"/>
            <a:r>
              <a:rPr lang="en-US" sz="1400" b="0" i="0" dirty="0">
                <a:solidFill>
                  <a:schemeClr val="bg1"/>
                </a:solidFill>
                <a:effectLst/>
                <a:latin typeface="Roboto Mono" pitchFamily="49" charset="0"/>
                <a:ea typeface="Roboto Mono" pitchFamily="49" charset="0"/>
              </a:rPr>
              <a:t>query {</a:t>
            </a:r>
          </a:p>
          <a:p>
            <a:pPr algn="l"/>
            <a:r>
              <a:rPr lang="en-US" sz="1400" b="0" i="0" dirty="0">
                <a:solidFill>
                  <a:schemeClr val="bg1"/>
                </a:solidFill>
                <a:effectLst/>
                <a:latin typeface="Roboto Mono" pitchFamily="49" charset="0"/>
                <a:ea typeface="Roboto Mono" pitchFamily="49" charset="0"/>
              </a:rPr>
              <a:t>  </a:t>
            </a:r>
            <a:r>
              <a:rPr lang="en-US" sz="1400" b="0" i="0" dirty="0" err="1">
                <a:solidFill>
                  <a:schemeClr val="bg1"/>
                </a:solidFill>
                <a:effectLst/>
                <a:latin typeface="Roboto Mono" pitchFamily="49" charset="0"/>
                <a:ea typeface="Roboto Mono" pitchFamily="49" charset="0"/>
              </a:rPr>
              <a:t>auditLogEntries</a:t>
            </a:r>
            <a:r>
              <a:rPr lang="en-US" sz="1400" b="0" i="0" dirty="0">
                <a:solidFill>
                  <a:schemeClr val="bg1"/>
                </a:solidFill>
                <a:effectLst/>
                <a:latin typeface="Roboto Mono" pitchFamily="49" charset="0"/>
                <a:ea typeface="Roboto Mono" pitchFamily="49" charset="0"/>
              </a:rPr>
              <a:t>(first: 10, query: "</a:t>
            </a:r>
            <a:r>
              <a:rPr lang="en-US" sz="1400" b="0" i="0" dirty="0" err="1">
                <a:solidFill>
                  <a:schemeClr val="bg1"/>
                </a:solidFill>
                <a:effectLst/>
                <a:latin typeface="Roboto Mono" pitchFamily="49" charset="0"/>
                <a:ea typeface="Roboto Mono" pitchFamily="49" charset="0"/>
              </a:rPr>
              <a:t>repository.deleted</a:t>
            </a:r>
            <a:r>
              <a:rPr lang="en-US" sz="1400" b="0" i="0" dirty="0">
                <a:solidFill>
                  <a:schemeClr val="bg1"/>
                </a:solidFill>
                <a:effectLst/>
                <a:latin typeface="Roboto Mono" pitchFamily="49" charset="0"/>
                <a:ea typeface="Roboto Mono" pitchFamily="49" charset="0"/>
              </a:rPr>
              <a:t>") {</a:t>
            </a:r>
          </a:p>
          <a:p>
            <a:pPr algn="l"/>
            <a:r>
              <a:rPr lang="en-US" sz="1400" b="0" i="0" dirty="0">
                <a:solidFill>
                  <a:schemeClr val="bg1"/>
                </a:solidFill>
                <a:effectLst/>
                <a:latin typeface="Roboto Mono" pitchFamily="49" charset="0"/>
                <a:ea typeface="Roboto Mono" pitchFamily="49" charset="0"/>
              </a:rPr>
              <a:t>    nodes {</a:t>
            </a:r>
          </a:p>
          <a:p>
            <a:pPr algn="l"/>
            <a:r>
              <a:rPr lang="en-US" sz="1400" b="0" i="0" dirty="0">
                <a:solidFill>
                  <a:schemeClr val="bg1"/>
                </a:solidFill>
                <a:effectLst/>
                <a:latin typeface="Roboto Mono" pitchFamily="49" charset="0"/>
                <a:ea typeface="Roboto Mono" pitchFamily="49" charset="0"/>
              </a:rPr>
              <a:t>      action</a:t>
            </a:r>
          </a:p>
          <a:p>
            <a:pPr algn="l"/>
            <a:r>
              <a:rPr lang="en-US" sz="1400" b="0" i="0" dirty="0">
                <a:solidFill>
                  <a:schemeClr val="bg1"/>
                </a:solidFill>
                <a:effectLst/>
                <a:latin typeface="Roboto Mono" pitchFamily="49" charset="0"/>
                <a:ea typeface="Roboto Mono" pitchFamily="49" charset="0"/>
              </a:rPr>
              <a:t>      actor { login }</a:t>
            </a:r>
          </a:p>
          <a:p>
            <a:pPr algn="l"/>
            <a:r>
              <a:rPr lang="en-US" sz="1400" b="0" i="0" dirty="0">
                <a:solidFill>
                  <a:schemeClr val="bg1"/>
                </a:solidFill>
                <a:effectLst/>
                <a:latin typeface="Roboto Mono" pitchFamily="49" charset="0"/>
                <a:ea typeface="Roboto Mono" pitchFamily="49" charset="0"/>
              </a:rPr>
              <a:t>      </a:t>
            </a:r>
            <a:r>
              <a:rPr lang="en-US" sz="1400" b="0" i="0" dirty="0" err="1">
                <a:solidFill>
                  <a:schemeClr val="bg1"/>
                </a:solidFill>
                <a:effectLst/>
                <a:latin typeface="Roboto Mono" pitchFamily="49" charset="0"/>
                <a:ea typeface="Roboto Mono" pitchFamily="49" charset="0"/>
              </a:rPr>
              <a:t>createdAt</a:t>
            </a:r>
            <a:endParaRPr lang="en-US" sz="1400" b="0" i="0" dirty="0">
              <a:solidFill>
                <a:schemeClr val="bg1"/>
              </a:solidFill>
              <a:effectLst/>
              <a:latin typeface="Roboto Mono" pitchFamily="49" charset="0"/>
              <a:ea typeface="Roboto Mono" pitchFamily="49" charset="0"/>
            </a:endParaRPr>
          </a:p>
          <a:p>
            <a:pPr algn="l"/>
            <a:r>
              <a:rPr lang="en-US" sz="1400" b="0" i="0" dirty="0">
                <a:solidFill>
                  <a:schemeClr val="bg1"/>
                </a:solidFill>
                <a:effectLst/>
                <a:latin typeface="Roboto Mono" pitchFamily="49" charset="0"/>
                <a:ea typeface="Roboto Mono" pitchFamily="49" charset="0"/>
              </a:rPr>
              <a:t>    }</a:t>
            </a:r>
          </a:p>
          <a:p>
            <a:pPr algn="l"/>
            <a:r>
              <a:rPr lang="en-US" sz="1400" b="0" i="0" dirty="0">
                <a:solidFill>
                  <a:schemeClr val="bg1"/>
                </a:solidFill>
                <a:effectLst/>
                <a:latin typeface="Roboto Mono" pitchFamily="49" charset="0"/>
                <a:ea typeface="Roboto Mono" pitchFamily="49" charset="0"/>
              </a:rPr>
              <a:t>  }</a:t>
            </a:r>
          </a:p>
          <a:p>
            <a:pPr algn="l"/>
            <a:r>
              <a:rPr lang="en-US" sz="1400" b="0" i="0" dirty="0">
                <a:solidFill>
                  <a:schemeClr val="bg1"/>
                </a:solidFill>
                <a:effectLst/>
                <a:latin typeface="Roboto Mono" pitchFamily="49" charset="0"/>
                <a:ea typeface="Roboto Mono" pitchFamily="49" charset="0"/>
              </a:rPr>
              <a:t>}</a:t>
            </a:r>
          </a:p>
        </p:txBody>
      </p:sp>
      <p:sp>
        <p:nvSpPr>
          <p:cNvPr id="13" name="Title 16">
            <a:extLst>
              <a:ext uri="{FF2B5EF4-FFF2-40B4-BE49-F238E27FC236}">
                <a16:creationId xmlns:a16="http://schemas.microsoft.com/office/drawing/2014/main" id="{53FF3F46-C91B-E6AA-6403-E03F190AB3E8}"/>
              </a:ext>
            </a:extLst>
          </p:cNvPr>
          <p:cNvSpPr txBox="1">
            <a:spLocks/>
          </p:cNvSpPr>
          <p:nvPr/>
        </p:nvSpPr>
        <p:spPr>
          <a:xfrm>
            <a:off x="5561029" y="850671"/>
            <a:ext cx="4792005" cy="49244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400" b="0" i="0" kern="1200">
                <a:solidFill>
                  <a:schemeClr val="tx1"/>
                </a:solidFill>
                <a:latin typeface="+mj-lt"/>
                <a:ea typeface="+mj-ea"/>
                <a:cs typeface="Segoe UI Semibold" panose="020B0502040204020203" pitchFamily="34" charset="0"/>
              </a:defRPr>
            </a:lvl1pPr>
          </a:lstStyle>
          <a:p>
            <a:r>
              <a:rPr lang="en-US" dirty="0">
                <a:latin typeface="Quattrocento Sans" panose="020B0502050000020003" pitchFamily="34" charset="0"/>
              </a:rPr>
              <a:t>HTTP</a:t>
            </a:r>
          </a:p>
        </p:txBody>
      </p:sp>
      <p:sp>
        <p:nvSpPr>
          <p:cNvPr id="14" name="Title 16">
            <a:extLst>
              <a:ext uri="{FF2B5EF4-FFF2-40B4-BE49-F238E27FC236}">
                <a16:creationId xmlns:a16="http://schemas.microsoft.com/office/drawing/2014/main" id="{0F58B38E-D84E-3D74-FA19-BC4C0E052DBD}"/>
              </a:ext>
            </a:extLst>
          </p:cNvPr>
          <p:cNvSpPr txBox="1">
            <a:spLocks/>
          </p:cNvSpPr>
          <p:nvPr/>
        </p:nvSpPr>
        <p:spPr>
          <a:xfrm>
            <a:off x="5561029" y="2868811"/>
            <a:ext cx="4792005" cy="49244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400" b="0" i="0" kern="1200">
                <a:solidFill>
                  <a:schemeClr val="tx1"/>
                </a:solidFill>
                <a:latin typeface="+mj-lt"/>
                <a:ea typeface="+mj-ea"/>
                <a:cs typeface="Segoe UI Semibold" panose="020B0502040204020203" pitchFamily="34" charset="0"/>
              </a:defRPr>
            </a:lvl1pPr>
          </a:lstStyle>
          <a:p>
            <a:r>
              <a:rPr lang="en-US" dirty="0" err="1">
                <a:latin typeface="Quattrocento Sans" panose="020B0502050000020003" pitchFamily="34" charset="0"/>
              </a:rPr>
              <a:t>GraphQL</a:t>
            </a:r>
            <a:endParaRPr lang="en-US" dirty="0">
              <a:latin typeface="Quattrocento Sans" panose="020B0502050000020003" pitchFamily="34" charset="0"/>
            </a:endParaRPr>
          </a:p>
        </p:txBody>
      </p:sp>
    </p:spTree>
    <p:extLst>
      <p:ext uri="{BB962C8B-B14F-4D97-AF65-F5344CB8AC3E}">
        <p14:creationId xmlns:p14="http://schemas.microsoft.com/office/powerpoint/2010/main" val="14424660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6F18EB98-ED16-A469-BFBE-FF6AC8F7B44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3424CF1-AD47-7B40-E3BF-12F55656A5FF}"/>
              </a:ext>
            </a:extLst>
          </p:cNvPr>
          <p:cNvSpPr>
            <a:spLocks noGrp="1"/>
          </p:cNvSpPr>
          <p:nvPr>
            <p:ph type="title"/>
          </p:nvPr>
        </p:nvSpPr>
        <p:spPr>
          <a:xfrm>
            <a:off x="588261" y="681010"/>
            <a:ext cx="10306161" cy="311255"/>
          </a:xfrm>
        </p:spPr>
        <p:txBody>
          <a:bodyPr>
            <a:noAutofit/>
          </a:bodyPr>
          <a:lstStyle/>
          <a:p>
            <a:r>
              <a:rPr lang="en-US" sz="2900" dirty="0">
                <a:latin typeface="Quattrocento Sans" panose="020B0502050000020003" pitchFamily="34" charset="0"/>
              </a:rPr>
              <a:t>Use cases for Audit Logs</a:t>
            </a:r>
          </a:p>
        </p:txBody>
      </p:sp>
      <p:graphicFrame>
        <p:nvGraphicFramePr>
          <p:cNvPr id="10" name="Table 9">
            <a:extLst>
              <a:ext uri="{FF2B5EF4-FFF2-40B4-BE49-F238E27FC236}">
                <a16:creationId xmlns:a16="http://schemas.microsoft.com/office/drawing/2014/main" id="{FB95B65C-95EF-CFEB-37FF-6C3950EA7EE8}"/>
              </a:ext>
            </a:extLst>
          </p:cNvPr>
          <p:cNvGraphicFramePr>
            <a:graphicFrameLocks noGrp="1"/>
          </p:cNvGraphicFramePr>
          <p:nvPr>
            <p:extLst>
              <p:ext uri="{D42A27DB-BD31-4B8C-83A1-F6EECF244321}">
                <p14:modId xmlns:p14="http://schemas.microsoft.com/office/powerpoint/2010/main" val="3663605778"/>
              </p:ext>
            </p:extLst>
          </p:nvPr>
        </p:nvGraphicFramePr>
        <p:xfrm>
          <a:off x="2803967" y="1501137"/>
          <a:ext cx="6584065" cy="4165371"/>
        </p:xfrm>
        <a:graphic>
          <a:graphicData uri="http://schemas.openxmlformats.org/drawingml/2006/table">
            <a:tbl>
              <a:tblPr firstRow="1" bandRow="1">
                <a:tableStyleId>{073A0DAA-6AF3-43AB-8588-CEC1D06C72B9}</a:tableStyleId>
              </a:tblPr>
              <a:tblGrid>
                <a:gridCol w="1316740">
                  <a:extLst>
                    <a:ext uri="{9D8B030D-6E8A-4147-A177-3AD203B41FA5}">
                      <a16:colId xmlns:a16="http://schemas.microsoft.com/office/drawing/2014/main" val="1608846247"/>
                    </a:ext>
                  </a:extLst>
                </a:gridCol>
                <a:gridCol w="5267325">
                  <a:extLst>
                    <a:ext uri="{9D8B030D-6E8A-4147-A177-3AD203B41FA5}">
                      <a16:colId xmlns:a16="http://schemas.microsoft.com/office/drawing/2014/main" val="673293402"/>
                    </a:ext>
                  </a:extLst>
                </a:gridCol>
              </a:tblGrid>
              <a:tr h="944448">
                <a:tc>
                  <a:txBody>
                    <a:bodyPr/>
                    <a:lstStyle/>
                    <a:p>
                      <a:endParaRPr lang="en-US" sz="1400" dirty="0">
                        <a:effectLst/>
                        <a:latin typeface="Quattrocento Sans" panose="020B0502050000020003" pitchFamily="34" charset="0"/>
                      </a:endParaRPr>
                    </a:p>
                  </a:txBody>
                  <a:tcPr marL="95250" marR="95250" marT="47625" marB="47625"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800" b="1" i="0" kern="1200" dirty="0">
                          <a:solidFill>
                            <a:schemeClr val="tx1"/>
                          </a:solidFill>
                          <a:effectLst/>
                          <a:latin typeface="Quattrocento Sans" panose="020B0502050000020003" pitchFamily="34" charset="0"/>
                          <a:ea typeface="+mn-ea"/>
                          <a:cs typeface="+mn-cs"/>
                        </a:rPr>
                        <a:t>Security incidents:</a:t>
                      </a:r>
                      <a:r>
                        <a:rPr lang="en-US" sz="1800" b="0" i="0" kern="1200" dirty="0">
                          <a:solidFill>
                            <a:schemeClr val="tx1"/>
                          </a:solidFill>
                          <a:effectLst/>
                          <a:latin typeface="Quattrocento Sans" panose="020B0502050000020003" pitchFamily="34" charset="0"/>
                          <a:ea typeface="+mn-ea"/>
                          <a:cs typeface="+mn-cs"/>
                        </a:rPr>
                        <a:t> Trace unauthorized access or data exfiltration.</a:t>
                      </a:r>
                    </a:p>
                  </a:txBody>
                  <a:tcPr marL="95250" marR="95250" marT="47625" marB="47625"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79659972"/>
                  </a:ext>
                </a:extLst>
              </a:tr>
              <a:tr h="1073641">
                <a:tc>
                  <a:txBody>
                    <a:bodyPr/>
                    <a:lstStyle/>
                    <a:p>
                      <a:endParaRPr lang="en-US" sz="1400" dirty="0">
                        <a:effectLst/>
                        <a:latin typeface="Quattrocento Sans" panose="020B0502050000020003" pitchFamily="34" charset="0"/>
                      </a:endParaRPr>
                    </a:p>
                  </a:txBody>
                  <a:tcPr marL="95250" marR="95250" marT="47625" marB="47625"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i="0" kern="1200" dirty="0">
                          <a:solidFill>
                            <a:schemeClr val="tx1"/>
                          </a:solidFill>
                          <a:effectLst/>
                          <a:latin typeface="Quattrocento Sans" panose="020B0502050000020003" pitchFamily="34" charset="0"/>
                          <a:ea typeface="+mn-ea"/>
                          <a:cs typeface="+mn-cs"/>
                        </a:rPr>
                        <a:t>Compliance audits:</a:t>
                      </a:r>
                      <a:r>
                        <a:rPr lang="en-US" sz="1800" b="0" i="0" kern="1200" dirty="0">
                          <a:solidFill>
                            <a:schemeClr val="tx1"/>
                          </a:solidFill>
                          <a:effectLst/>
                          <a:latin typeface="Quattrocento Sans" panose="020B0502050000020003" pitchFamily="34" charset="0"/>
                          <a:ea typeface="+mn-ea"/>
                          <a:cs typeface="+mn-cs"/>
                        </a:rPr>
                        <a:t> Demonstrate policy enforcement (SOC 2, ISO 27001).</a:t>
                      </a:r>
                    </a:p>
                    <a:p>
                      <a:endParaRPr lang="en-US" sz="1800" dirty="0">
                        <a:effectLst/>
                        <a:latin typeface="Quattrocento Sans" panose="020B0502050000020003" pitchFamily="34" charset="0"/>
                      </a:endParaRPr>
                    </a:p>
                  </a:txBody>
                  <a:tcPr marL="95250" marR="95250" marT="47625" marB="47625"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23852308"/>
                  </a:ext>
                </a:extLst>
              </a:tr>
              <a:tr h="1073641">
                <a:tc>
                  <a:txBody>
                    <a:bodyPr/>
                    <a:lstStyle/>
                    <a:p>
                      <a:endParaRPr lang="en-US" sz="1400">
                        <a:effectLst/>
                        <a:latin typeface="Quattrocento Sans" panose="020B0502050000020003" pitchFamily="34" charset="0"/>
                      </a:endParaRPr>
                    </a:p>
                  </a:txBody>
                  <a:tcPr marL="95250" marR="95250" marT="47625" marB="47625"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i="0" kern="1200" dirty="0">
                          <a:solidFill>
                            <a:schemeClr val="tx1"/>
                          </a:solidFill>
                          <a:effectLst/>
                          <a:latin typeface="Quattrocento Sans" panose="020B0502050000020003" pitchFamily="34" charset="0"/>
                          <a:ea typeface="+mn-ea"/>
                          <a:cs typeface="+mn-cs"/>
                        </a:rPr>
                        <a:t>Operational troubleshooting:</a:t>
                      </a:r>
                      <a:r>
                        <a:rPr lang="en-US" sz="1800" b="0" i="0" kern="1200" dirty="0">
                          <a:solidFill>
                            <a:schemeClr val="tx1"/>
                          </a:solidFill>
                          <a:effectLst/>
                          <a:latin typeface="Quattrocento Sans" panose="020B0502050000020003" pitchFamily="34" charset="0"/>
                          <a:ea typeface="+mn-ea"/>
                          <a:cs typeface="+mn-cs"/>
                        </a:rPr>
                        <a:t> Diagnose CI/CD failures or permission errors.</a:t>
                      </a:r>
                    </a:p>
                    <a:p>
                      <a:endParaRPr lang="en-US" sz="1800" dirty="0">
                        <a:effectLst/>
                        <a:latin typeface="Quattrocento Sans" panose="020B0502050000020003" pitchFamily="34" charset="0"/>
                      </a:endParaRPr>
                    </a:p>
                  </a:txBody>
                  <a:tcPr marL="95250" marR="95250" marT="47625" marB="47625"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86981045"/>
                  </a:ext>
                </a:extLst>
              </a:tr>
              <a:tr h="1073641">
                <a:tc>
                  <a:txBody>
                    <a:bodyPr/>
                    <a:lstStyle/>
                    <a:p>
                      <a:endParaRPr lang="en-US" sz="1400">
                        <a:effectLst/>
                        <a:latin typeface="Quattrocento Sans" panose="020B0502050000020003" pitchFamily="34" charset="0"/>
                      </a:endParaRPr>
                    </a:p>
                  </a:txBody>
                  <a:tcPr marL="95250" marR="95250" marT="47625" marB="47625"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i="0" kern="1200" dirty="0">
                          <a:solidFill>
                            <a:schemeClr val="tx1"/>
                          </a:solidFill>
                          <a:effectLst/>
                          <a:latin typeface="Quattrocento Sans" panose="020B0502050000020003" pitchFamily="34" charset="0"/>
                          <a:ea typeface="+mn-ea"/>
                          <a:cs typeface="+mn-cs"/>
                        </a:rPr>
                        <a:t>Access monitoring:</a:t>
                      </a:r>
                      <a:r>
                        <a:rPr lang="en-US" sz="1800" b="0" i="0" kern="1200" dirty="0">
                          <a:solidFill>
                            <a:schemeClr val="tx1"/>
                          </a:solidFill>
                          <a:effectLst/>
                          <a:latin typeface="Quattrocento Sans" panose="020B0502050000020003" pitchFamily="34" charset="0"/>
                          <a:ea typeface="+mn-ea"/>
                          <a:cs typeface="+mn-cs"/>
                        </a:rPr>
                        <a:t> Review API token usage and SSH/Git activity.</a:t>
                      </a:r>
                    </a:p>
                    <a:p>
                      <a:endParaRPr lang="en-US" sz="1800" dirty="0">
                        <a:effectLst/>
                        <a:latin typeface="Quattrocento Sans" panose="020B0502050000020003" pitchFamily="34" charset="0"/>
                      </a:endParaRPr>
                    </a:p>
                  </a:txBody>
                  <a:tcPr marL="95250" marR="95250" marT="47625" marB="47625"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52079737"/>
                  </a:ext>
                </a:extLst>
              </a:tr>
            </a:tbl>
          </a:graphicData>
        </a:graphic>
      </p:graphicFrame>
      <p:pic>
        <p:nvPicPr>
          <p:cNvPr id="4" name="Graphic 3" descr="Badge Tick1 with solid fill">
            <a:extLst>
              <a:ext uri="{FF2B5EF4-FFF2-40B4-BE49-F238E27FC236}">
                <a16:creationId xmlns:a16="http://schemas.microsoft.com/office/drawing/2014/main" id="{4F4C9118-28B6-E433-0C05-3137A6FB025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204017" y="1707435"/>
            <a:ext cx="514350" cy="514350"/>
          </a:xfrm>
          <a:prstGeom prst="rect">
            <a:avLst/>
          </a:prstGeom>
        </p:spPr>
      </p:pic>
      <p:pic>
        <p:nvPicPr>
          <p:cNvPr id="5" name="Graphic 4" descr="Badge Tick1 with solid fill">
            <a:extLst>
              <a:ext uri="{FF2B5EF4-FFF2-40B4-BE49-F238E27FC236}">
                <a16:creationId xmlns:a16="http://schemas.microsoft.com/office/drawing/2014/main" id="{9DDDBB96-930A-D85A-9809-377B71E6954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204017" y="2520065"/>
            <a:ext cx="514350" cy="514350"/>
          </a:xfrm>
          <a:prstGeom prst="rect">
            <a:avLst/>
          </a:prstGeom>
        </p:spPr>
      </p:pic>
      <p:pic>
        <p:nvPicPr>
          <p:cNvPr id="6" name="Graphic 5" descr="Badge Tick1 with solid fill">
            <a:extLst>
              <a:ext uri="{FF2B5EF4-FFF2-40B4-BE49-F238E27FC236}">
                <a16:creationId xmlns:a16="http://schemas.microsoft.com/office/drawing/2014/main" id="{3F827739-A187-E14C-B28F-AE1A9EAD78D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204017" y="3652341"/>
            <a:ext cx="514350" cy="514350"/>
          </a:xfrm>
          <a:prstGeom prst="rect">
            <a:avLst/>
          </a:prstGeom>
        </p:spPr>
      </p:pic>
      <p:pic>
        <p:nvPicPr>
          <p:cNvPr id="8" name="Graphic 7" descr="Badge Tick1 with solid fill">
            <a:extLst>
              <a:ext uri="{FF2B5EF4-FFF2-40B4-BE49-F238E27FC236}">
                <a16:creationId xmlns:a16="http://schemas.microsoft.com/office/drawing/2014/main" id="{30F2C8EE-4743-AA08-5103-19ACA4E238A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204017" y="4675563"/>
            <a:ext cx="514350" cy="514350"/>
          </a:xfrm>
          <a:prstGeom prst="rect">
            <a:avLst/>
          </a:prstGeom>
        </p:spPr>
      </p:pic>
      <p:sp>
        <p:nvSpPr>
          <p:cNvPr id="3" name="Footer Placeholder 2">
            <a:extLst>
              <a:ext uri="{FF2B5EF4-FFF2-40B4-BE49-F238E27FC236}">
                <a16:creationId xmlns:a16="http://schemas.microsoft.com/office/drawing/2014/main" id="{E2E871C4-62DF-6D00-7423-063011DCBD25}"/>
              </a:ext>
            </a:extLst>
          </p:cNvPr>
          <p:cNvSpPr>
            <a:spLocks noGrp="1"/>
          </p:cNvSpPr>
          <p:nvPr>
            <p:ph type="ftr" sz="quarter" idx="3"/>
          </p:nvPr>
        </p:nvSpPr>
        <p:spPr/>
        <p:txBody>
          <a:bodyPr/>
          <a:lstStyle/>
          <a:p>
            <a:pPr defTabSz="914367">
              <a:defRPr/>
            </a:pPr>
            <a:r>
              <a:rPr lang="en-US">
                <a:solidFill>
                  <a:srgbClr val="000000"/>
                </a:solidFill>
              </a:rPr>
              <a:t>© Copyright Microsoft Corporation. All rights reserved.</a:t>
            </a:r>
            <a:endParaRPr lang="en-US" dirty="0">
              <a:solidFill>
                <a:srgbClr val="000000"/>
              </a:solidFill>
            </a:endParaRPr>
          </a:p>
        </p:txBody>
      </p:sp>
    </p:spTree>
    <p:extLst>
      <p:ext uri="{BB962C8B-B14F-4D97-AF65-F5344CB8AC3E}">
        <p14:creationId xmlns:p14="http://schemas.microsoft.com/office/powerpoint/2010/main" val="2699296357"/>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410F1B-D5C6-486B-3CB9-B2DF03CEBD5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47B49B-0FCF-A745-9D78-4EED8A4CB9DD}"/>
              </a:ext>
            </a:extLst>
          </p:cNvPr>
          <p:cNvSpPr>
            <a:spLocks noGrp="1"/>
          </p:cNvSpPr>
          <p:nvPr>
            <p:ph type="title"/>
          </p:nvPr>
        </p:nvSpPr>
        <p:spPr>
          <a:xfrm>
            <a:off x="481122" y="777298"/>
            <a:ext cx="8193024" cy="307777"/>
          </a:xfrm>
        </p:spPr>
        <p:txBody>
          <a:bodyPr>
            <a:normAutofit fontScale="90000"/>
          </a:bodyPr>
          <a:lstStyle/>
          <a:p>
            <a:r>
              <a:rPr lang="en-US" sz="3200" dirty="0">
                <a:latin typeface="Quattrocento Sans" panose="020B0502050000020003" pitchFamily="34" charset="0"/>
              </a:rPr>
              <a:t>Audit Logs</a:t>
            </a:r>
          </a:p>
        </p:txBody>
      </p:sp>
      <p:sp>
        <p:nvSpPr>
          <p:cNvPr id="3" name="Footer Placeholder 2">
            <a:extLst>
              <a:ext uri="{FF2B5EF4-FFF2-40B4-BE49-F238E27FC236}">
                <a16:creationId xmlns:a16="http://schemas.microsoft.com/office/drawing/2014/main" id="{5D4A9DCD-9EA0-53C3-F710-C906AED8E067}"/>
              </a:ext>
            </a:extLst>
          </p:cNvPr>
          <p:cNvSpPr>
            <a:spLocks noGrp="1"/>
          </p:cNvSpPr>
          <p:nvPr>
            <p:ph type="ftr" sz="quarter" idx="3"/>
          </p:nvPr>
        </p:nvSpPr>
        <p:spPr/>
        <p:txBody>
          <a:bodyPr/>
          <a:lstStyle/>
          <a:p>
            <a:pPr defTabSz="914367">
              <a:defRPr/>
            </a:pPr>
            <a:r>
              <a:rPr lang="en-US">
                <a:solidFill>
                  <a:srgbClr val="000000"/>
                </a:solidFill>
              </a:rPr>
              <a:t>© Copyright Microsoft Corporation. All rights reserved.</a:t>
            </a:r>
            <a:endParaRPr lang="en-US" dirty="0">
              <a:solidFill>
                <a:srgbClr val="000000"/>
              </a:solidFill>
            </a:endParaRPr>
          </a:p>
        </p:txBody>
      </p:sp>
      <p:sp>
        <p:nvSpPr>
          <p:cNvPr id="4" name="Rectangle 3">
            <a:extLst>
              <a:ext uri="{FF2B5EF4-FFF2-40B4-BE49-F238E27FC236}">
                <a16:creationId xmlns:a16="http://schemas.microsoft.com/office/drawing/2014/main" id="{4FD456D6-D782-FF85-A042-9D1CFC6E802B}"/>
              </a:ext>
            </a:extLst>
          </p:cNvPr>
          <p:cNvSpPr/>
          <p:nvPr/>
        </p:nvSpPr>
        <p:spPr>
          <a:xfrm>
            <a:off x="122476" y="2351959"/>
            <a:ext cx="3754023" cy="3466950"/>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13AD0A3E-CC2F-E882-B041-ADA61B3BFF71}"/>
              </a:ext>
            </a:extLst>
          </p:cNvPr>
          <p:cNvSpPr txBox="1"/>
          <p:nvPr/>
        </p:nvSpPr>
        <p:spPr>
          <a:xfrm>
            <a:off x="220792" y="2508729"/>
            <a:ext cx="3754022" cy="646331"/>
          </a:xfrm>
          <a:prstGeom prst="rect">
            <a:avLst/>
          </a:prstGeom>
          <a:noFill/>
        </p:spPr>
        <p:txBody>
          <a:bodyPr wrap="square" rtlCol="0">
            <a:spAutoFit/>
          </a:bodyPr>
          <a:lstStyle/>
          <a:p>
            <a:r>
              <a:rPr lang="en-US" b="1" dirty="0">
                <a:latin typeface="Quattrocento Sans" panose="020B0502050000020003" pitchFamily="34" charset="0"/>
                <a:cs typeface="Segoe UI"/>
              </a:rPr>
              <a:t>Security and Compliance in GitHub Audit Logs:</a:t>
            </a:r>
            <a:endParaRPr lang="en-US" sz="1600" dirty="0">
              <a:latin typeface="Quattrocento Sans" panose="020B0502050000020003" pitchFamily="34" charset="0"/>
              <a:cs typeface="Segoe UI"/>
            </a:endParaRPr>
          </a:p>
        </p:txBody>
      </p:sp>
      <p:sp>
        <p:nvSpPr>
          <p:cNvPr id="11" name="TextBox 10">
            <a:extLst>
              <a:ext uri="{FF2B5EF4-FFF2-40B4-BE49-F238E27FC236}">
                <a16:creationId xmlns:a16="http://schemas.microsoft.com/office/drawing/2014/main" id="{DD024DE1-1E0D-9884-40EB-7FF1EA7BDCD5}"/>
              </a:ext>
            </a:extLst>
          </p:cNvPr>
          <p:cNvSpPr txBox="1"/>
          <p:nvPr/>
        </p:nvSpPr>
        <p:spPr>
          <a:xfrm>
            <a:off x="257176" y="3192686"/>
            <a:ext cx="3545838" cy="2477601"/>
          </a:xfrm>
          <a:prstGeom prst="rect">
            <a:avLst/>
          </a:prstGeom>
          <a:noFill/>
        </p:spPr>
        <p:txBody>
          <a:bodyPr wrap="square" rtlCol="0">
            <a:spAutoFit/>
          </a:bodyPr>
          <a:lstStyle/>
          <a:p>
            <a:pPr algn="l">
              <a:spcAft>
                <a:spcPts val="600"/>
              </a:spcAft>
            </a:pPr>
            <a:r>
              <a:rPr lang="en-US" sz="1400" b="1" i="0" dirty="0">
                <a:effectLst/>
                <a:latin typeface="Quattrocento Sans" panose="020B0502050000020003" pitchFamily="34" charset="0"/>
              </a:rPr>
              <a:t>Data Retention: </a:t>
            </a:r>
            <a:r>
              <a:rPr lang="en-US" sz="1400" i="0" dirty="0">
                <a:effectLst/>
                <a:latin typeface="Quattrocento Sans" panose="020B0502050000020003" pitchFamily="34" charset="0"/>
              </a:rPr>
              <a:t>GitHub retains audit logs for up to 90 days for GitHub Enterprise Cloud.</a:t>
            </a:r>
          </a:p>
          <a:p>
            <a:pPr algn="l">
              <a:spcAft>
                <a:spcPts val="600"/>
              </a:spcAft>
            </a:pPr>
            <a:r>
              <a:rPr lang="en-US" sz="1400" b="1" i="0" dirty="0">
                <a:effectLst/>
                <a:latin typeface="Quattrocento Sans" panose="020B0502050000020003" pitchFamily="34" charset="0"/>
              </a:rPr>
              <a:t>Access Control: </a:t>
            </a:r>
            <a:r>
              <a:rPr lang="en-US" sz="1400" i="0" dirty="0">
                <a:effectLst/>
                <a:latin typeface="Quattrocento Sans" panose="020B0502050000020003" pitchFamily="34" charset="0"/>
              </a:rPr>
              <a:t>Only organization owners and security managers can view audit logs.</a:t>
            </a:r>
          </a:p>
          <a:p>
            <a:pPr algn="l">
              <a:spcAft>
                <a:spcPts val="600"/>
              </a:spcAft>
            </a:pPr>
            <a:r>
              <a:rPr lang="en-US" sz="1400" b="1" i="0" dirty="0">
                <a:effectLst/>
                <a:latin typeface="Quattrocento Sans" panose="020B0502050000020003" pitchFamily="34" charset="0"/>
              </a:rPr>
              <a:t>IP Logging: </a:t>
            </a:r>
            <a:r>
              <a:rPr lang="en-US" sz="1400" i="0" dirty="0">
                <a:effectLst/>
                <a:latin typeface="Quattrocento Sans" panose="020B0502050000020003" pitchFamily="34" charset="0"/>
              </a:rPr>
              <a:t>Includes source IP addresses to track actions.</a:t>
            </a:r>
          </a:p>
          <a:p>
            <a:pPr algn="l">
              <a:spcAft>
                <a:spcPts val="600"/>
              </a:spcAft>
            </a:pPr>
            <a:r>
              <a:rPr lang="en-US" sz="1400" b="1" i="0" dirty="0">
                <a:effectLst/>
                <a:latin typeface="Quattrocento Sans" panose="020B0502050000020003" pitchFamily="34" charset="0"/>
              </a:rPr>
              <a:t>GDPR &amp; Compliance: </a:t>
            </a:r>
            <a:r>
              <a:rPr lang="en-US" sz="1400" i="0" dirty="0">
                <a:effectLst/>
                <a:latin typeface="Quattrocento Sans" panose="020B0502050000020003" pitchFamily="34" charset="0"/>
              </a:rPr>
              <a:t>Ensures that actions within GitHub align with compliance standards.</a:t>
            </a:r>
          </a:p>
        </p:txBody>
      </p:sp>
      <p:sp>
        <p:nvSpPr>
          <p:cNvPr id="16" name="Rectangle 15">
            <a:extLst>
              <a:ext uri="{FF2B5EF4-FFF2-40B4-BE49-F238E27FC236}">
                <a16:creationId xmlns:a16="http://schemas.microsoft.com/office/drawing/2014/main" id="{1B0BEDC3-907C-7D7C-1D32-7FD2E484AFCA}"/>
              </a:ext>
            </a:extLst>
          </p:cNvPr>
          <p:cNvSpPr/>
          <p:nvPr/>
        </p:nvSpPr>
        <p:spPr>
          <a:xfrm>
            <a:off x="4218988" y="2351959"/>
            <a:ext cx="3754023" cy="3466950"/>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1286B756-15BF-77AA-D9CD-7A6A4EB8AA07}"/>
              </a:ext>
            </a:extLst>
          </p:cNvPr>
          <p:cNvSpPr txBox="1"/>
          <p:nvPr/>
        </p:nvSpPr>
        <p:spPr>
          <a:xfrm>
            <a:off x="4317304" y="2508729"/>
            <a:ext cx="3528736" cy="369332"/>
          </a:xfrm>
          <a:prstGeom prst="rect">
            <a:avLst/>
          </a:prstGeom>
          <a:noFill/>
        </p:spPr>
        <p:txBody>
          <a:bodyPr wrap="square" rtlCol="0">
            <a:spAutoFit/>
          </a:bodyPr>
          <a:lstStyle/>
          <a:p>
            <a:r>
              <a:rPr lang="en-US" b="1" dirty="0">
                <a:latin typeface="Quattrocento Sans" panose="020B0502050000020003" pitchFamily="34" charset="0"/>
                <a:cs typeface="Segoe UI"/>
              </a:rPr>
              <a:t>Audit Log Streaming</a:t>
            </a:r>
            <a:endParaRPr lang="en-US" sz="1600" dirty="0">
              <a:latin typeface="Quattrocento Sans" panose="020B0502050000020003" pitchFamily="34" charset="0"/>
              <a:cs typeface="Segoe UI"/>
            </a:endParaRPr>
          </a:p>
        </p:txBody>
      </p:sp>
      <p:sp>
        <p:nvSpPr>
          <p:cNvPr id="25" name="TextBox 24">
            <a:extLst>
              <a:ext uri="{FF2B5EF4-FFF2-40B4-BE49-F238E27FC236}">
                <a16:creationId xmlns:a16="http://schemas.microsoft.com/office/drawing/2014/main" id="{B536DE00-87B8-C05A-E068-B735E2FB9B5D}"/>
              </a:ext>
            </a:extLst>
          </p:cNvPr>
          <p:cNvSpPr txBox="1"/>
          <p:nvPr/>
        </p:nvSpPr>
        <p:spPr>
          <a:xfrm>
            <a:off x="4317304" y="2847283"/>
            <a:ext cx="3545838" cy="523220"/>
          </a:xfrm>
          <a:prstGeom prst="rect">
            <a:avLst/>
          </a:prstGeom>
          <a:noFill/>
        </p:spPr>
        <p:txBody>
          <a:bodyPr wrap="square" rtlCol="0">
            <a:spAutoFit/>
          </a:bodyPr>
          <a:lstStyle/>
          <a:p>
            <a:pPr algn="l">
              <a:spcAft>
                <a:spcPts val="600"/>
              </a:spcAft>
            </a:pPr>
            <a:r>
              <a:rPr lang="en-US" sz="1400" i="0" dirty="0">
                <a:effectLst/>
                <a:latin typeface="Quattrocento Sans" panose="020B0502050000020003" pitchFamily="34" charset="0"/>
              </a:rPr>
              <a:t>Stream logs in real time to SIEM platforms (Splunk, Datadog) for long-term storage:</a:t>
            </a:r>
          </a:p>
        </p:txBody>
      </p:sp>
      <p:sp>
        <p:nvSpPr>
          <p:cNvPr id="26" name="TextBox 25">
            <a:extLst>
              <a:ext uri="{FF2B5EF4-FFF2-40B4-BE49-F238E27FC236}">
                <a16:creationId xmlns:a16="http://schemas.microsoft.com/office/drawing/2014/main" id="{6296B1D4-939D-F161-5A50-FABD70560AB6}"/>
              </a:ext>
            </a:extLst>
          </p:cNvPr>
          <p:cNvSpPr txBox="1"/>
          <p:nvPr/>
        </p:nvSpPr>
        <p:spPr>
          <a:xfrm>
            <a:off x="4317304" y="3427043"/>
            <a:ext cx="3545838" cy="1323439"/>
          </a:xfrm>
          <a:prstGeom prst="rect">
            <a:avLst/>
          </a:prstGeom>
          <a:noFill/>
        </p:spPr>
        <p:txBody>
          <a:bodyPr wrap="square" rtlCol="0">
            <a:spAutoFit/>
          </a:bodyPr>
          <a:lstStyle/>
          <a:p>
            <a:pPr marL="342900" indent="-342900" algn="l">
              <a:spcAft>
                <a:spcPts val="600"/>
              </a:spcAft>
              <a:buFont typeface="+mj-lt"/>
              <a:buAutoNum type="arabicPeriod"/>
            </a:pPr>
            <a:r>
              <a:rPr lang="en-US" sz="1400" b="0" i="0" dirty="0">
                <a:solidFill>
                  <a:srgbClr val="161616"/>
                </a:solidFill>
                <a:effectLst/>
                <a:latin typeface="Quattrocento Sans" panose="020B0502050000020003" pitchFamily="34" charset="0"/>
              </a:rPr>
              <a:t>Go to </a:t>
            </a:r>
            <a:r>
              <a:rPr lang="en-US" sz="1400" b="1" i="0" dirty="0">
                <a:solidFill>
                  <a:srgbClr val="161616"/>
                </a:solidFill>
                <a:effectLst/>
                <a:latin typeface="Quattrocento Sans" panose="020B0502050000020003" pitchFamily="34" charset="0"/>
              </a:rPr>
              <a:t>Settings &gt; Audit log</a:t>
            </a:r>
            <a:r>
              <a:rPr lang="en-US" sz="1400" b="0" i="0" dirty="0">
                <a:solidFill>
                  <a:srgbClr val="161616"/>
                </a:solidFill>
                <a:effectLst/>
                <a:latin typeface="Quattrocento Sans" panose="020B0502050000020003" pitchFamily="34" charset="0"/>
              </a:rPr>
              <a:t>.</a:t>
            </a:r>
          </a:p>
          <a:p>
            <a:pPr marL="342900" indent="-342900" algn="l">
              <a:spcAft>
                <a:spcPts val="600"/>
              </a:spcAft>
              <a:buFont typeface="+mj-lt"/>
              <a:buAutoNum type="arabicPeriod"/>
            </a:pPr>
            <a:r>
              <a:rPr lang="en-US" sz="1400" b="0" i="0" dirty="0">
                <a:solidFill>
                  <a:srgbClr val="161616"/>
                </a:solidFill>
                <a:effectLst/>
                <a:latin typeface="Quattrocento Sans" panose="020B0502050000020003" pitchFamily="34" charset="0"/>
              </a:rPr>
              <a:t>Under </a:t>
            </a:r>
            <a:r>
              <a:rPr lang="en-US" sz="1400" b="1" i="0" dirty="0">
                <a:solidFill>
                  <a:srgbClr val="161616"/>
                </a:solidFill>
                <a:effectLst/>
                <a:latin typeface="Quattrocento Sans" panose="020B0502050000020003" pitchFamily="34" charset="0"/>
              </a:rPr>
              <a:t>Streaming</a:t>
            </a:r>
            <a:r>
              <a:rPr lang="en-US" sz="1400" b="0" i="0" dirty="0">
                <a:solidFill>
                  <a:srgbClr val="161616"/>
                </a:solidFill>
                <a:effectLst/>
                <a:latin typeface="Quattrocento Sans" panose="020B0502050000020003" pitchFamily="34" charset="0"/>
              </a:rPr>
              <a:t>, configure a destination (AWS S3, Azure Event Hubs).</a:t>
            </a:r>
          </a:p>
          <a:p>
            <a:pPr marL="342900" indent="-342900" algn="l">
              <a:spcAft>
                <a:spcPts val="600"/>
              </a:spcAft>
              <a:buFont typeface="+mj-lt"/>
              <a:buAutoNum type="arabicPeriod"/>
            </a:pPr>
            <a:r>
              <a:rPr lang="en-US" sz="1400" b="0" i="0" dirty="0">
                <a:solidFill>
                  <a:srgbClr val="161616"/>
                </a:solidFill>
                <a:effectLst/>
                <a:latin typeface="Quattrocento Sans" panose="020B0502050000020003" pitchFamily="34" charset="0"/>
              </a:rPr>
              <a:t>Verify events arrive in your SIEM.</a:t>
            </a:r>
          </a:p>
        </p:txBody>
      </p:sp>
      <p:sp>
        <p:nvSpPr>
          <p:cNvPr id="27" name="Rectangle 26">
            <a:extLst>
              <a:ext uri="{FF2B5EF4-FFF2-40B4-BE49-F238E27FC236}">
                <a16:creationId xmlns:a16="http://schemas.microsoft.com/office/drawing/2014/main" id="{9892026D-9F04-3079-5711-F2D48508C0DC}"/>
              </a:ext>
            </a:extLst>
          </p:cNvPr>
          <p:cNvSpPr/>
          <p:nvPr/>
        </p:nvSpPr>
        <p:spPr>
          <a:xfrm>
            <a:off x="8315500" y="2351959"/>
            <a:ext cx="3754022" cy="3466950"/>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6E9128A0-E767-548D-2940-2D33406DDE97}"/>
              </a:ext>
            </a:extLst>
          </p:cNvPr>
          <p:cNvSpPr txBox="1"/>
          <p:nvPr/>
        </p:nvSpPr>
        <p:spPr>
          <a:xfrm>
            <a:off x="8413816" y="2508729"/>
            <a:ext cx="3528736" cy="369332"/>
          </a:xfrm>
          <a:prstGeom prst="rect">
            <a:avLst/>
          </a:prstGeom>
          <a:noFill/>
        </p:spPr>
        <p:txBody>
          <a:bodyPr wrap="square" rtlCol="0">
            <a:spAutoFit/>
          </a:bodyPr>
          <a:lstStyle/>
          <a:p>
            <a:r>
              <a:rPr lang="en-US" b="1" dirty="0">
                <a:latin typeface="Quattrocento Sans" panose="020B0502050000020003" pitchFamily="34" charset="0"/>
                <a:cs typeface="Segoe UI"/>
              </a:rPr>
              <a:t>Additional Audit Log types</a:t>
            </a:r>
          </a:p>
        </p:txBody>
      </p:sp>
      <p:sp>
        <p:nvSpPr>
          <p:cNvPr id="29" name="TextBox 28">
            <a:extLst>
              <a:ext uri="{FF2B5EF4-FFF2-40B4-BE49-F238E27FC236}">
                <a16:creationId xmlns:a16="http://schemas.microsoft.com/office/drawing/2014/main" id="{09E75AC9-9476-EC4F-654D-2EC3EE85815E}"/>
              </a:ext>
            </a:extLst>
          </p:cNvPr>
          <p:cNvSpPr txBox="1"/>
          <p:nvPr/>
        </p:nvSpPr>
        <p:spPr>
          <a:xfrm>
            <a:off x="8413816" y="2847283"/>
            <a:ext cx="3545838" cy="2262158"/>
          </a:xfrm>
          <a:prstGeom prst="rect">
            <a:avLst/>
          </a:prstGeom>
          <a:noFill/>
        </p:spPr>
        <p:txBody>
          <a:bodyPr wrap="square" rtlCol="0">
            <a:spAutoFit/>
          </a:bodyPr>
          <a:lstStyle/>
          <a:p>
            <a:pPr marL="285750" indent="-285750" algn="l">
              <a:spcAft>
                <a:spcPts val="600"/>
              </a:spcAft>
              <a:buFont typeface="Arial" panose="020B0604020202020204" pitchFamily="34" charset="0"/>
              <a:buChar char="•"/>
            </a:pPr>
            <a:r>
              <a:rPr lang="en-US" sz="1400" b="1" i="0" dirty="0">
                <a:solidFill>
                  <a:srgbClr val="161616"/>
                </a:solidFill>
                <a:effectLst/>
                <a:latin typeface="Quattrocento Sans" panose="020B0502050000020003" pitchFamily="34" charset="0"/>
              </a:rPr>
              <a:t>Git Activity Log:</a:t>
            </a:r>
            <a:r>
              <a:rPr lang="en-US" sz="1400" b="0" i="0" dirty="0">
                <a:solidFill>
                  <a:srgbClr val="161616"/>
                </a:solidFill>
                <a:effectLst/>
                <a:latin typeface="Quattrocento Sans" panose="020B0502050000020003" pitchFamily="34" charset="0"/>
              </a:rPr>
              <a:t> Tracks pushes, pulls, merges (phrase=</a:t>
            </a:r>
            <a:r>
              <a:rPr lang="en-US" sz="1400" b="0" i="0" dirty="0" err="1">
                <a:solidFill>
                  <a:srgbClr val="161616"/>
                </a:solidFill>
                <a:effectLst/>
                <a:latin typeface="Quattrocento Sans" panose="020B0502050000020003" pitchFamily="34" charset="0"/>
              </a:rPr>
              <a:t>git.push</a:t>
            </a:r>
            <a:r>
              <a:rPr lang="en-US" sz="1400" b="0" i="0" dirty="0">
                <a:solidFill>
                  <a:srgbClr val="161616"/>
                </a:solidFill>
                <a:effectLst/>
                <a:latin typeface="Quattrocento Sans" panose="020B0502050000020003" pitchFamily="34" charset="0"/>
              </a:rPr>
              <a:t>).</a:t>
            </a:r>
          </a:p>
          <a:p>
            <a:pPr marL="285750" indent="-285750" algn="l">
              <a:spcAft>
                <a:spcPts val="600"/>
              </a:spcAft>
              <a:buFont typeface="Arial" panose="020B0604020202020204" pitchFamily="34" charset="0"/>
              <a:buChar char="•"/>
            </a:pPr>
            <a:r>
              <a:rPr lang="en-US" sz="1400" b="1" i="0" dirty="0">
                <a:solidFill>
                  <a:srgbClr val="161616"/>
                </a:solidFill>
                <a:effectLst/>
                <a:latin typeface="Quattrocento Sans" panose="020B0502050000020003" pitchFamily="34" charset="0"/>
              </a:rPr>
              <a:t>API Activity Log:</a:t>
            </a:r>
            <a:r>
              <a:rPr lang="en-US" sz="1400" b="0" i="0" dirty="0">
                <a:solidFill>
                  <a:srgbClr val="161616"/>
                </a:solidFill>
                <a:effectLst/>
                <a:latin typeface="Quattrocento Sans" panose="020B0502050000020003" pitchFamily="34" charset="0"/>
              </a:rPr>
              <a:t> Tracks REST/</a:t>
            </a:r>
            <a:r>
              <a:rPr lang="en-US" sz="1400" b="0" i="0" dirty="0" err="1">
                <a:solidFill>
                  <a:srgbClr val="161616"/>
                </a:solidFill>
                <a:effectLst/>
                <a:latin typeface="Quattrocento Sans" panose="020B0502050000020003" pitchFamily="34" charset="0"/>
              </a:rPr>
              <a:t>GraphQL</a:t>
            </a:r>
            <a:r>
              <a:rPr lang="en-US" sz="1400" b="0" i="0" dirty="0">
                <a:solidFill>
                  <a:srgbClr val="161616"/>
                </a:solidFill>
                <a:effectLst/>
                <a:latin typeface="Quattrocento Sans" panose="020B0502050000020003" pitchFamily="34" charset="0"/>
              </a:rPr>
              <a:t> requests (phrase=</a:t>
            </a:r>
            <a:r>
              <a:rPr lang="en-US" sz="1400" b="0" i="0" dirty="0" err="1">
                <a:solidFill>
                  <a:srgbClr val="161616"/>
                </a:solidFill>
                <a:effectLst/>
                <a:latin typeface="Quattrocento Sans" panose="020B0502050000020003" pitchFamily="34" charset="0"/>
              </a:rPr>
              <a:t>api.request</a:t>
            </a:r>
            <a:r>
              <a:rPr lang="en-US" sz="1400" b="0" i="0" dirty="0">
                <a:solidFill>
                  <a:srgbClr val="161616"/>
                </a:solidFill>
                <a:effectLst/>
                <a:latin typeface="Quattrocento Sans" panose="020B0502050000020003" pitchFamily="34" charset="0"/>
              </a:rPr>
              <a:t>).</a:t>
            </a:r>
          </a:p>
          <a:p>
            <a:pPr marL="285750" indent="-285750" algn="l">
              <a:spcAft>
                <a:spcPts val="600"/>
              </a:spcAft>
              <a:buFont typeface="Arial" panose="020B0604020202020204" pitchFamily="34" charset="0"/>
              <a:buChar char="•"/>
            </a:pPr>
            <a:r>
              <a:rPr lang="en-US" sz="1400" b="1" i="0" dirty="0">
                <a:solidFill>
                  <a:srgbClr val="161616"/>
                </a:solidFill>
                <a:effectLst/>
                <a:latin typeface="Quattrocento Sans" panose="020B0502050000020003" pitchFamily="34" charset="0"/>
              </a:rPr>
              <a:t>Enterprise Managed Users (EMU):</a:t>
            </a:r>
            <a:r>
              <a:rPr lang="en-US" sz="1400" b="0" i="0" dirty="0">
                <a:solidFill>
                  <a:srgbClr val="161616"/>
                </a:solidFill>
                <a:effectLst/>
                <a:latin typeface="Quattrocento Sans" panose="020B0502050000020003" pitchFamily="34" charset="0"/>
              </a:rPr>
              <a:t> Includes </a:t>
            </a:r>
            <a:r>
              <a:rPr lang="en-US" sz="1400" b="0" i="0" dirty="0" err="1">
                <a:solidFill>
                  <a:srgbClr val="161616"/>
                </a:solidFill>
                <a:effectLst/>
                <a:latin typeface="Quattrocento Sans" panose="020B0502050000020003" pitchFamily="34" charset="0"/>
              </a:rPr>
              <a:t>user.login</a:t>
            </a:r>
            <a:r>
              <a:rPr lang="en-US" sz="1400" b="0" i="0" dirty="0">
                <a:solidFill>
                  <a:srgbClr val="161616"/>
                </a:solidFill>
                <a:effectLst/>
                <a:latin typeface="Quattrocento Sans" panose="020B0502050000020003" pitchFamily="34" charset="0"/>
              </a:rPr>
              <a:t>, </a:t>
            </a:r>
            <a:r>
              <a:rPr lang="en-US" sz="1400" b="0" i="0" dirty="0" err="1">
                <a:solidFill>
                  <a:srgbClr val="161616"/>
                </a:solidFill>
                <a:effectLst/>
                <a:latin typeface="Quattrocento Sans" panose="020B0502050000020003" pitchFamily="34" charset="0"/>
              </a:rPr>
              <a:t>repository.permissions_updated</a:t>
            </a:r>
            <a:r>
              <a:rPr lang="en-US" sz="1400" b="0" i="0" dirty="0">
                <a:solidFill>
                  <a:srgbClr val="161616"/>
                </a:solidFill>
                <a:effectLst/>
                <a:latin typeface="Quattrocento Sans" panose="020B0502050000020003" pitchFamily="34" charset="0"/>
              </a:rPr>
              <a:t>, </a:t>
            </a:r>
            <a:r>
              <a:rPr lang="en-US" sz="1400" b="0" i="0" dirty="0" err="1">
                <a:solidFill>
                  <a:srgbClr val="161616"/>
                </a:solidFill>
                <a:effectLst/>
                <a:latin typeface="Quattrocento Sans" panose="020B0502050000020003" pitchFamily="34" charset="0"/>
              </a:rPr>
              <a:t>repository.forked</a:t>
            </a:r>
            <a:r>
              <a:rPr lang="en-US" sz="1400" b="0" i="0" dirty="0">
                <a:solidFill>
                  <a:srgbClr val="161616"/>
                </a:solidFill>
                <a:effectLst/>
                <a:latin typeface="Quattrocento Sans" panose="020B0502050000020003" pitchFamily="34" charset="0"/>
              </a:rPr>
              <a:t>.</a:t>
            </a:r>
          </a:p>
          <a:p>
            <a:pPr marL="285750" indent="-285750" algn="l">
              <a:spcAft>
                <a:spcPts val="600"/>
              </a:spcAft>
              <a:buFont typeface="Arial" panose="020B0604020202020204" pitchFamily="34" charset="0"/>
              <a:buChar char="•"/>
            </a:pPr>
            <a:r>
              <a:rPr lang="en-US" sz="1400" b="1" i="0" dirty="0">
                <a:solidFill>
                  <a:srgbClr val="161616"/>
                </a:solidFill>
                <a:effectLst/>
                <a:latin typeface="Quattrocento Sans" panose="020B0502050000020003" pitchFamily="34" charset="0"/>
              </a:rPr>
              <a:t>Token Usage:</a:t>
            </a:r>
            <a:r>
              <a:rPr lang="en-US" sz="1400" b="0" i="0" dirty="0">
                <a:solidFill>
                  <a:srgbClr val="161616"/>
                </a:solidFill>
                <a:effectLst/>
                <a:latin typeface="Quattrocento Sans" panose="020B0502050000020003" pitchFamily="34" charset="0"/>
              </a:rPr>
              <a:t> Filter by phrase=token to identify compromised credentials.</a:t>
            </a:r>
          </a:p>
        </p:txBody>
      </p:sp>
    </p:spTree>
    <p:extLst>
      <p:ext uri="{BB962C8B-B14F-4D97-AF65-F5344CB8AC3E}">
        <p14:creationId xmlns:p14="http://schemas.microsoft.com/office/powerpoint/2010/main" val="3439033571"/>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410F1B-D5C6-486B-3CB9-B2DF03CEBD5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47B49B-0FCF-A745-9D78-4EED8A4CB9DD}"/>
              </a:ext>
            </a:extLst>
          </p:cNvPr>
          <p:cNvSpPr>
            <a:spLocks noGrp="1"/>
          </p:cNvSpPr>
          <p:nvPr>
            <p:ph type="title"/>
          </p:nvPr>
        </p:nvSpPr>
        <p:spPr>
          <a:xfrm>
            <a:off x="481122" y="777298"/>
            <a:ext cx="8193024" cy="307777"/>
          </a:xfrm>
        </p:spPr>
        <p:txBody>
          <a:bodyPr>
            <a:normAutofit fontScale="90000"/>
          </a:bodyPr>
          <a:lstStyle/>
          <a:p>
            <a:r>
              <a:rPr lang="en-US" sz="3200" dirty="0">
                <a:latin typeface="Quattrocento Sans" panose="020B0502050000020003" pitchFamily="34" charset="0"/>
              </a:rPr>
              <a:t>Key security features of a GitHub Repository</a:t>
            </a:r>
          </a:p>
        </p:txBody>
      </p:sp>
      <p:sp>
        <p:nvSpPr>
          <p:cNvPr id="3" name="Footer Placeholder 2">
            <a:extLst>
              <a:ext uri="{FF2B5EF4-FFF2-40B4-BE49-F238E27FC236}">
                <a16:creationId xmlns:a16="http://schemas.microsoft.com/office/drawing/2014/main" id="{5D4A9DCD-9EA0-53C3-F710-C906AED8E067}"/>
              </a:ext>
            </a:extLst>
          </p:cNvPr>
          <p:cNvSpPr>
            <a:spLocks noGrp="1"/>
          </p:cNvSpPr>
          <p:nvPr>
            <p:ph type="ftr" sz="quarter" idx="3"/>
          </p:nvPr>
        </p:nvSpPr>
        <p:spPr/>
        <p:txBody>
          <a:bodyPr/>
          <a:lstStyle/>
          <a:p>
            <a:pPr defTabSz="914367">
              <a:defRPr/>
            </a:pPr>
            <a:r>
              <a:rPr lang="en-US">
                <a:solidFill>
                  <a:srgbClr val="000000"/>
                </a:solidFill>
              </a:rPr>
              <a:t>© Copyright Microsoft Corporation. All rights reserved.</a:t>
            </a:r>
            <a:endParaRPr lang="en-US" dirty="0">
              <a:solidFill>
                <a:srgbClr val="000000"/>
              </a:solidFill>
            </a:endParaRPr>
          </a:p>
        </p:txBody>
      </p:sp>
      <p:graphicFrame>
        <p:nvGraphicFramePr>
          <p:cNvPr id="5" name="Table 4">
            <a:extLst>
              <a:ext uri="{FF2B5EF4-FFF2-40B4-BE49-F238E27FC236}">
                <a16:creationId xmlns:a16="http://schemas.microsoft.com/office/drawing/2014/main" id="{09A01CCA-56A5-CD0B-CC97-A1BAEC1ED37C}"/>
              </a:ext>
            </a:extLst>
          </p:cNvPr>
          <p:cNvGraphicFramePr>
            <a:graphicFrameLocks noGrp="1"/>
          </p:cNvGraphicFramePr>
          <p:nvPr>
            <p:extLst>
              <p:ext uri="{D42A27DB-BD31-4B8C-83A1-F6EECF244321}">
                <p14:modId xmlns:p14="http://schemas.microsoft.com/office/powerpoint/2010/main" val="1566025794"/>
              </p:ext>
            </p:extLst>
          </p:nvPr>
        </p:nvGraphicFramePr>
        <p:xfrm>
          <a:off x="741218" y="2130951"/>
          <a:ext cx="10487892" cy="4389120"/>
        </p:xfrm>
        <a:graphic>
          <a:graphicData uri="http://schemas.openxmlformats.org/drawingml/2006/table">
            <a:tbl>
              <a:tblPr firstRow="1" bandRow="1">
                <a:tableStyleId>{5C22544A-7EE6-4342-B048-85BDC9FD1C3A}</a:tableStyleId>
              </a:tblPr>
              <a:tblGrid>
                <a:gridCol w="3096491">
                  <a:extLst>
                    <a:ext uri="{9D8B030D-6E8A-4147-A177-3AD203B41FA5}">
                      <a16:colId xmlns:a16="http://schemas.microsoft.com/office/drawing/2014/main" val="3684881203"/>
                    </a:ext>
                  </a:extLst>
                </a:gridCol>
                <a:gridCol w="7391401">
                  <a:extLst>
                    <a:ext uri="{9D8B030D-6E8A-4147-A177-3AD203B41FA5}">
                      <a16:colId xmlns:a16="http://schemas.microsoft.com/office/drawing/2014/main" val="1615178432"/>
                    </a:ext>
                  </a:extLst>
                </a:gridCol>
              </a:tblGrid>
              <a:tr h="444888">
                <a:tc>
                  <a:txBody>
                    <a:bodyPr/>
                    <a:lstStyle/>
                    <a:p>
                      <a:r>
                        <a:rPr lang="en-US" sz="1600" b="1" dirty="0" err="1">
                          <a:solidFill>
                            <a:schemeClr val="tx1"/>
                          </a:solidFill>
                        </a:rPr>
                        <a:t>SECURITY.md</a:t>
                      </a:r>
                      <a:r>
                        <a:rPr lang="en-US" sz="1600" b="1" dirty="0">
                          <a:solidFill>
                            <a:schemeClr val="tx1"/>
                          </a:solidFill>
                        </a:rPr>
                        <a:t>:</a:t>
                      </a:r>
                    </a:p>
                  </a:txBody>
                  <a:tcPr>
                    <a:lnL w="12700" cmpd="sng">
                      <a:noFill/>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dirty="0">
                          <a:solidFill>
                            <a:schemeClr val="tx1"/>
                          </a:solidFill>
                        </a:rPr>
                        <a:t>Define reporting process and supported versions.</a:t>
                      </a:r>
                    </a:p>
                    <a:p>
                      <a:endParaRPr lang="en-US" sz="1600" b="0" dirty="0"/>
                    </a:p>
                  </a:txBody>
                  <a:tcPr>
                    <a:lnL w="12700" cap="flat" cmpd="sng" algn="ctr">
                      <a:no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84213947"/>
                  </a:ext>
                </a:extLst>
              </a:tr>
              <a:tr h="444888">
                <a:tc>
                  <a:txBody>
                    <a:bodyPr/>
                    <a:lstStyle/>
                    <a:p>
                      <a:r>
                        <a:rPr lang="en-US" sz="1600" b="1" dirty="0">
                          <a:solidFill>
                            <a:schemeClr val="tx1"/>
                          </a:solidFill>
                        </a:rPr>
                        <a:t>Branch Protection: </a:t>
                      </a:r>
                      <a:endParaRPr lang="en-US" sz="1600" b="1" dirty="0"/>
                    </a:p>
                  </a:txBody>
                  <a:tcP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solidFill>
                            <a:schemeClr val="tx1"/>
                          </a:solidFill>
                        </a:rPr>
                        <a:t>Enforce reviews, status checks, and commit signing.</a:t>
                      </a:r>
                    </a:p>
                    <a:p>
                      <a:endParaRPr lang="en-US" sz="1600" dirty="0"/>
                    </a:p>
                  </a:txBody>
                  <a:tcP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63757495"/>
                  </a:ext>
                </a:extLst>
              </a:tr>
              <a:tr h="266906">
                <a:tc>
                  <a:txBody>
                    <a:bodyPr/>
                    <a:lstStyle/>
                    <a:p>
                      <a:r>
                        <a:rPr lang="en-US" sz="1600" b="1" dirty="0" err="1">
                          <a:solidFill>
                            <a:schemeClr val="tx1"/>
                          </a:solidFill>
                        </a:rPr>
                        <a:t>Dependabot</a:t>
                      </a:r>
                      <a:r>
                        <a:rPr lang="en-US" sz="1600" b="1" dirty="0">
                          <a:solidFill>
                            <a:schemeClr val="tx1"/>
                          </a:solidFill>
                        </a:rPr>
                        <a:t> Alerts: </a:t>
                      </a:r>
                      <a:endParaRPr lang="en-US" sz="1600" b="1" dirty="0"/>
                    </a:p>
                  </a:txBody>
                  <a:tcP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dirty="0">
                          <a:solidFill>
                            <a:schemeClr val="tx1"/>
                          </a:solidFill>
                        </a:rPr>
                        <a:t>Automatic vulnerability detection and updates.</a:t>
                      </a:r>
                      <a:endParaRPr lang="en-US" sz="1600" dirty="0"/>
                    </a:p>
                  </a:txBody>
                  <a:tcP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04415484"/>
                  </a:ext>
                </a:extLst>
              </a:tr>
              <a:tr h="444888">
                <a:tc>
                  <a:txBody>
                    <a:bodyPr/>
                    <a:lstStyle/>
                    <a:p>
                      <a:r>
                        <a:rPr lang="en-US" sz="1600" b="1" dirty="0">
                          <a:solidFill>
                            <a:schemeClr val="tx1"/>
                          </a:solidFill>
                        </a:rPr>
                        <a:t>Code Scanning: </a:t>
                      </a:r>
                      <a:endParaRPr lang="en-US" sz="1600" b="1" dirty="0"/>
                    </a:p>
                  </a:txBody>
                  <a:tcP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solidFill>
                            <a:schemeClr val="tx1"/>
                          </a:solidFill>
                        </a:rPr>
                        <a:t>Continuous analysis via </a:t>
                      </a:r>
                      <a:r>
                        <a:rPr lang="en-US" sz="1600" dirty="0" err="1">
                          <a:solidFill>
                            <a:schemeClr val="tx1"/>
                          </a:solidFill>
                        </a:rPr>
                        <a:t>CodeQL</a:t>
                      </a:r>
                      <a:r>
                        <a:rPr lang="en-US" sz="1600" dirty="0">
                          <a:solidFill>
                            <a:schemeClr val="tx1"/>
                          </a:solidFill>
                        </a:rPr>
                        <a:t>.</a:t>
                      </a:r>
                    </a:p>
                    <a:p>
                      <a:endParaRPr lang="en-US" sz="1600" dirty="0"/>
                    </a:p>
                  </a:txBody>
                  <a:tcP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57063307"/>
                  </a:ext>
                </a:extLst>
              </a:tr>
              <a:tr h="635554">
                <a:tc>
                  <a:txBody>
                    <a:bodyPr/>
                    <a:lstStyle/>
                    <a:p>
                      <a:r>
                        <a:rPr lang="en-US" sz="1600" b="1" i="0" kern="1200" dirty="0">
                          <a:solidFill>
                            <a:schemeClr val="dk1"/>
                          </a:solidFill>
                          <a:effectLst/>
                          <a:latin typeface="+mn-lt"/>
                          <a:ea typeface="+mn-ea"/>
                          <a:cs typeface="+mn-cs"/>
                        </a:rPr>
                        <a:t>Secret Scanning &amp; Push Protection: </a:t>
                      </a:r>
                    </a:p>
                    <a:p>
                      <a:endParaRPr lang="en-US" sz="1600" b="1" dirty="0"/>
                    </a:p>
                  </a:txBody>
                  <a:tcP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kern="1200" dirty="0">
                          <a:solidFill>
                            <a:schemeClr val="dk1"/>
                          </a:solidFill>
                          <a:effectLst/>
                          <a:latin typeface="+mn-lt"/>
                          <a:ea typeface="+mn-ea"/>
                          <a:cs typeface="+mn-cs"/>
                        </a:rPr>
                        <a:t>Real-time prevention and alerts.</a:t>
                      </a:r>
                    </a:p>
                    <a:p>
                      <a:endParaRPr lang="en-US" sz="1600" dirty="0"/>
                    </a:p>
                  </a:txBody>
                  <a:tcP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35882459"/>
                  </a:ext>
                </a:extLst>
              </a:tr>
              <a:tr h="266906">
                <a:tc>
                  <a:txBody>
                    <a:bodyPr/>
                    <a:lstStyle/>
                    <a:p>
                      <a:r>
                        <a:rPr lang="en-US" sz="1600" b="1" i="0" kern="1200" dirty="0">
                          <a:solidFill>
                            <a:schemeClr val="dk1"/>
                          </a:solidFill>
                          <a:effectLst/>
                          <a:latin typeface="+mn-lt"/>
                          <a:ea typeface="+mn-ea"/>
                          <a:cs typeface="+mn-cs"/>
                        </a:rPr>
                        <a:t>Security Advisories: </a:t>
                      </a:r>
                      <a:endParaRPr lang="en-US" sz="1600" b="1" dirty="0"/>
                    </a:p>
                  </a:txBody>
                  <a:tcP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b="0" i="0" kern="1200" dirty="0">
                          <a:solidFill>
                            <a:schemeClr val="dk1"/>
                          </a:solidFill>
                          <a:effectLst/>
                          <a:latin typeface="+mn-lt"/>
                          <a:ea typeface="+mn-ea"/>
                          <a:cs typeface="+mn-cs"/>
                        </a:rPr>
                        <a:t>Draft, collaborate, and publish advisories.</a:t>
                      </a:r>
                      <a:endParaRPr lang="en-US" sz="1600" dirty="0"/>
                    </a:p>
                  </a:txBody>
                  <a:tcP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82777461"/>
                  </a:ext>
                </a:extLst>
              </a:tr>
              <a:tr h="444888">
                <a:tc>
                  <a:txBody>
                    <a:bodyPr/>
                    <a:lstStyle/>
                    <a:p>
                      <a:r>
                        <a:rPr lang="en-US" sz="1600" b="1" i="0" kern="1200" dirty="0">
                          <a:solidFill>
                            <a:schemeClr val="dk1"/>
                          </a:solidFill>
                          <a:effectLst/>
                          <a:latin typeface="+mn-lt"/>
                          <a:ea typeface="+mn-ea"/>
                          <a:cs typeface="+mn-cs"/>
                        </a:rPr>
                        <a:t>Dependency Graph: </a:t>
                      </a:r>
                      <a:endParaRPr lang="en-US" sz="1600" b="1" dirty="0"/>
                    </a:p>
                  </a:txBody>
                  <a:tcP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kern="1200" dirty="0">
                          <a:solidFill>
                            <a:schemeClr val="dk1"/>
                          </a:solidFill>
                          <a:effectLst/>
                          <a:latin typeface="+mn-lt"/>
                          <a:ea typeface="+mn-ea"/>
                          <a:cs typeface="+mn-cs"/>
                        </a:rPr>
                        <a:t>Visualize and audit dependencies.</a:t>
                      </a:r>
                    </a:p>
                    <a:p>
                      <a:endParaRPr lang="en-US" sz="1600" dirty="0"/>
                    </a:p>
                  </a:txBody>
                  <a:tcP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49395492"/>
                  </a:ext>
                </a:extLst>
              </a:tr>
              <a:tr h="444888">
                <a:tc>
                  <a:txBody>
                    <a:bodyPr/>
                    <a:lstStyle/>
                    <a:p>
                      <a:r>
                        <a:rPr lang="en-US" sz="1600" b="1" i="0" kern="1200" dirty="0">
                          <a:solidFill>
                            <a:schemeClr val="dk1"/>
                          </a:solidFill>
                          <a:effectLst/>
                          <a:latin typeface="+mn-lt"/>
                          <a:ea typeface="+mn-ea"/>
                          <a:cs typeface="+mn-cs"/>
                        </a:rPr>
                        <a:t>2FA &amp; RBAC: </a:t>
                      </a:r>
                      <a:endParaRPr lang="en-US" sz="1600" b="1" dirty="0"/>
                    </a:p>
                  </a:txBody>
                  <a:tcP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kern="1200" dirty="0">
                          <a:solidFill>
                            <a:schemeClr val="dk1"/>
                          </a:solidFill>
                          <a:effectLst/>
                          <a:latin typeface="+mn-lt"/>
                          <a:ea typeface="+mn-ea"/>
                          <a:cs typeface="+mn-cs"/>
                        </a:rPr>
                        <a:t>Enforce strong authentication and least privilege.</a:t>
                      </a:r>
                    </a:p>
                    <a:p>
                      <a:endParaRPr lang="en-US" sz="1600" dirty="0"/>
                    </a:p>
                  </a:txBody>
                  <a:tcP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169124140"/>
                  </a:ext>
                </a:extLst>
              </a:tr>
            </a:tbl>
          </a:graphicData>
        </a:graphic>
      </p:graphicFrame>
    </p:spTree>
    <p:extLst>
      <p:ext uri="{BB962C8B-B14F-4D97-AF65-F5344CB8AC3E}">
        <p14:creationId xmlns:p14="http://schemas.microsoft.com/office/powerpoint/2010/main" val="511038352"/>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DBC09F-F1BC-B030-ABA5-CCC4CB439AB9}"/>
            </a:ext>
          </a:extLst>
        </p:cNvPr>
        <p:cNvGrpSpPr/>
        <p:nvPr/>
      </p:nvGrpSpPr>
      <p:grpSpPr>
        <a:xfrm>
          <a:off x="0" y="0"/>
          <a:ext cx="0" cy="0"/>
          <a:chOff x="0" y="0"/>
          <a:chExt cx="0" cy="0"/>
        </a:xfrm>
      </p:grpSpPr>
      <p:sp>
        <p:nvSpPr>
          <p:cNvPr id="17" name="Title 16">
            <a:extLst>
              <a:ext uri="{FF2B5EF4-FFF2-40B4-BE49-F238E27FC236}">
                <a16:creationId xmlns:a16="http://schemas.microsoft.com/office/drawing/2014/main" id="{3D65ACD8-A3C0-1947-EE3F-EB8082717C0F}"/>
              </a:ext>
            </a:extLst>
          </p:cNvPr>
          <p:cNvSpPr>
            <a:spLocks noGrp="1"/>
          </p:cNvSpPr>
          <p:nvPr>
            <p:ph type="title"/>
          </p:nvPr>
        </p:nvSpPr>
        <p:spPr>
          <a:xfrm>
            <a:off x="579438" y="607574"/>
            <a:ext cx="11230679" cy="492443"/>
          </a:xfrm>
        </p:spPr>
        <p:txBody>
          <a:bodyPr>
            <a:normAutofit fontScale="90000"/>
          </a:bodyPr>
          <a:lstStyle/>
          <a:p>
            <a:r>
              <a:rPr lang="en-US" sz="3200" dirty="0">
                <a:latin typeface="Quattrocento Sans" panose="020B0502050000020003" pitchFamily="34" charset="0"/>
              </a:rPr>
              <a:t>API access and integrations</a:t>
            </a:r>
          </a:p>
        </p:txBody>
      </p:sp>
      <p:sp>
        <p:nvSpPr>
          <p:cNvPr id="2" name="Rectangle 1">
            <a:extLst>
              <a:ext uri="{FF2B5EF4-FFF2-40B4-BE49-F238E27FC236}">
                <a16:creationId xmlns:a16="http://schemas.microsoft.com/office/drawing/2014/main" id="{353E3934-F7A0-CDAF-6924-0540CDFBB20C}"/>
              </a:ext>
            </a:extLst>
          </p:cNvPr>
          <p:cNvSpPr>
            <a:spLocks/>
          </p:cNvSpPr>
          <p:nvPr/>
        </p:nvSpPr>
        <p:spPr>
          <a:xfrm>
            <a:off x="579438" y="1154981"/>
            <a:ext cx="10083005" cy="481401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Quattrocento Sans" panose="020B0502050000020003" pitchFamily="34" charset="0"/>
            </a:endParaRPr>
          </a:p>
        </p:txBody>
      </p:sp>
      <p:sp>
        <p:nvSpPr>
          <p:cNvPr id="6" name="TextBox 5">
            <a:extLst>
              <a:ext uri="{FF2B5EF4-FFF2-40B4-BE49-F238E27FC236}">
                <a16:creationId xmlns:a16="http://schemas.microsoft.com/office/drawing/2014/main" id="{92C60E4D-EC55-F844-ADE4-D391C3473297}"/>
              </a:ext>
            </a:extLst>
          </p:cNvPr>
          <p:cNvSpPr txBox="1"/>
          <p:nvPr/>
        </p:nvSpPr>
        <p:spPr>
          <a:xfrm>
            <a:off x="743295" y="1280017"/>
            <a:ext cx="9755289" cy="4585871"/>
          </a:xfrm>
          <a:prstGeom prst="rect">
            <a:avLst/>
          </a:prstGeom>
          <a:noFill/>
        </p:spPr>
        <p:txBody>
          <a:bodyPr wrap="square" rtlCol="0">
            <a:spAutoFit/>
          </a:bodyPr>
          <a:lstStyle/>
          <a:p>
            <a:pPr marL="285750" indent="-285750" algn="l">
              <a:buFont typeface="Arial" panose="020B0604020202020204" pitchFamily="34" charset="0"/>
              <a:buChar char="•"/>
            </a:pPr>
            <a:r>
              <a:rPr lang="en-US" sz="1600" b="1" i="0" dirty="0">
                <a:effectLst/>
                <a:latin typeface="Quattrocento Sans" panose="020B0502050000020003" pitchFamily="34" charset="0"/>
              </a:rPr>
              <a:t>Personal Access Tokens (PAT)</a:t>
            </a:r>
          </a:p>
          <a:p>
            <a:pPr lvl="1"/>
            <a:r>
              <a:rPr lang="en-US" sz="1400" i="0" dirty="0">
                <a:effectLst/>
                <a:latin typeface="Quattrocento Sans" panose="020B0502050000020003" pitchFamily="34" charset="0"/>
              </a:rPr>
              <a:t>Personal Access Tokens (PAT) are used to authenticate to GitHub on behalf of a user. They provide access to the user's resources and can be used for personal automation tasks. PATs are tied to a specific user account and can be scoped to limit access to certain resources.</a:t>
            </a:r>
          </a:p>
          <a:p>
            <a:pPr marL="285750" indent="-285750" algn="l">
              <a:buFont typeface="Arial" panose="020B0604020202020204" pitchFamily="34" charset="0"/>
              <a:buChar char="•"/>
            </a:pPr>
            <a:r>
              <a:rPr lang="en-US" sz="1600" b="1" i="0" dirty="0">
                <a:effectLst/>
                <a:latin typeface="Quattrocento Sans" panose="020B0502050000020003" pitchFamily="34" charset="0"/>
              </a:rPr>
              <a:t>Installation Tokens</a:t>
            </a:r>
          </a:p>
          <a:p>
            <a:pPr lvl="1"/>
            <a:r>
              <a:rPr lang="en-US" sz="1400" i="0" dirty="0">
                <a:effectLst/>
                <a:latin typeface="Quattrocento Sans" panose="020B0502050000020003" pitchFamily="34" charset="0"/>
              </a:rPr>
              <a:t>Installation Tokens are used by GitHub Apps to authenticate on behalf of an installation. These tokens are short-lived and provide access to the repositories and resources that the GitHub App has been granted permission to access.</a:t>
            </a:r>
          </a:p>
          <a:p>
            <a:pPr marL="285750" indent="-285750" algn="l">
              <a:buFont typeface="Arial" panose="020B0604020202020204" pitchFamily="34" charset="0"/>
              <a:buChar char="•"/>
            </a:pPr>
            <a:r>
              <a:rPr lang="en-US" sz="1600" b="1" i="0" dirty="0">
                <a:effectLst/>
                <a:latin typeface="Quattrocento Sans" panose="020B0502050000020003" pitchFamily="34" charset="0"/>
              </a:rPr>
              <a:t>OAuth Tokens</a:t>
            </a:r>
          </a:p>
          <a:p>
            <a:pPr lvl="1"/>
            <a:r>
              <a:rPr lang="en-US" sz="1400" i="0" dirty="0">
                <a:effectLst/>
                <a:latin typeface="Quattrocento Sans" panose="020B0502050000020003" pitchFamily="34" charset="0"/>
              </a:rPr>
              <a:t>OAuth Tokens are used by OAuth Apps to authenticate and authorize access to a user's resources. These tokens are obtained through the OAuth 2.0 authorization flow and provide access based on the permissions granted by the user.</a:t>
            </a:r>
          </a:p>
          <a:p>
            <a:pPr marL="285750" indent="-285750" algn="l">
              <a:buFont typeface="Arial" panose="020B0604020202020204" pitchFamily="34" charset="0"/>
              <a:buChar char="•"/>
            </a:pPr>
            <a:r>
              <a:rPr lang="en-US" sz="1600" b="1" i="0" dirty="0">
                <a:effectLst/>
                <a:latin typeface="Quattrocento Sans" panose="020B0502050000020003" pitchFamily="34" charset="0"/>
              </a:rPr>
              <a:t>GitHub App OAuth Tokens</a:t>
            </a:r>
          </a:p>
          <a:p>
            <a:pPr lvl="1"/>
            <a:r>
              <a:rPr lang="en-US" sz="1400" i="0" dirty="0">
                <a:effectLst/>
                <a:latin typeface="Quattrocento Sans" panose="020B0502050000020003" pitchFamily="34" charset="0"/>
              </a:rPr>
              <a:t>GitHub App OAuth Tokens are similar to OAuth Tokens but are specifically used by GitHub Apps. These tokens allow GitHub Apps to authenticate and perform actions on behalf of a user, with the permissions granted during the OAuth authorization process.</a:t>
            </a:r>
          </a:p>
          <a:p>
            <a:pPr marL="285750" indent="-285750" algn="l">
              <a:buFont typeface="Arial" panose="020B0604020202020204" pitchFamily="34" charset="0"/>
              <a:buChar char="•"/>
            </a:pPr>
            <a:r>
              <a:rPr lang="en-US" sz="1600" b="1" i="0" dirty="0">
                <a:effectLst/>
                <a:latin typeface="Quattrocento Sans" panose="020B0502050000020003" pitchFamily="34" charset="0"/>
              </a:rPr>
              <a:t>Device Tokens</a:t>
            </a:r>
          </a:p>
          <a:p>
            <a:pPr lvl="1"/>
            <a:r>
              <a:rPr lang="en-US" sz="1400" i="0" dirty="0">
                <a:effectLst/>
                <a:latin typeface="Quattrocento Sans" panose="020B0502050000020003" pitchFamily="34" charset="0"/>
              </a:rPr>
              <a:t>Device Tokens are used for device-based authentication. They are typically used in scenarios where a user needs to authenticate on a device that does not have a web browser, such as a command-line tool or a mobile app.</a:t>
            </a:r>
          </a:p>
          <a:p>
            <a:pPr marL="285750" indent="-285750" algn="l">
              <a:buFont typeface="Arial" panose="020B0604020202020204" pitchFamily="34" charset="0"/>
              <a:buChar char="•"/>
            </a:pPr>
            <a:r>
              <a:rPr lang="en-US" sz="1600" b="1" i="0" dirty="0">
                <a:effectLst/>
                <a:latin typeface="Quattrocento Sans" panose="020B0502050000020003" pitchFamily="34" charset="0"/>
              </a:rPr>
              <a:t>Refresh Tokens</a:t>
            </a:r>
          </a:p>
          <a:p>
            <a:pPr lvl="1"/>
            <a:r>
              <a:rPr lang="en-US" sz="1400" i="0" dirty="0">
                <a:effectLst/>
                <a:latin typeface="Quattrocento Sans" panose="020B0502050000020003" pitchFamily="34" charset="0"/>
              </a:rPr>
              <a:t>Refresh Tokens are used to obtain new access tokens without requiring the user to re-authenticate. They are typically used in conjunction with OAuth Tokens to maintain long-lived sessions and reduce the need for repeated logins.</a:t>
            </a:r>
          </a:p>
        </p:txBody>
      </p:sp>
      <p:sp>
        <p:nvSpPr>
          <p:cNvPr id="3" name="Footer Placeholder 2">
            <a:extLst>
              <a:ext uri="{FF2B5EF4-FFF2-40B4-BE49-F238E27FC236}">
                <a16:creationId xmlns:a16="http://schemas.microsoft.com/office/drawing/2014/main" id="{E273CA05-D43F-CF06-78EC-54678ADFDA52}"/>
              </a:ext>
            </a:extLst>
          </p:cNvPr>
          <p:cNvSpPr>
            <a:spLocks noGrp="1"/>
          </p:cNvSpPr>
          <p:nvPr>
            <p:ph type="ftr" sz="quarter" idx="3"/>
          </p:nvPr>
        </p:nvSpPr>
        <p:spPr/>
        <p:txBody>
          <a:bodyPr/>
          <a:lstStyle/>
          <a:p>
            <a:pPr defTabSz="914367">
              <a:defRPr/>
            </a:pPr>
            <a:r>
              <a:rPr lang="en-US">
                <a:solidFill>
                  <a:srgbClr val="000000"/>
                </a:solidFill>
              </a:rPr>
              <a:t>© Copyright Microsoft Corporation. All rights reserved.</a:t>
            </a:r>
            <a:endParaRPr lang="en-US" dirty="0">
              <a:solidFill>
                <a:srgbClr val="000000"/>
              </a:solidFill>
            </a:endParaRPr>
          </a:p>
        </p:txBody>
      </p:sp>
    </p:spTree>
    <p:extLst>
      <p:ext uri="{BB962C8B-B14F-4D97-AF65-F5344CB8AC3E}">
        <p14:creationId xmlns:p14="http://schemas.microsoft.com/office/powerpoint/2010/main" val="3868506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a:xfrm>
            <a:off x="546427" y="367781"/>
            <a:ext cx="8193024" cy="492443"/>
          </a:xfrm>
        </p:spPr>
        <p:txBody>
          <a:bodyPr>
            <a:normAutofit fontScale="90000"/>
          </a:bodyPr>
          <a:lstStyle/>
          <a:p>
            <a:r>
              <a:rPr lang="en-US" sz="3200" dirty="0">
                <a:latin typeface="Quattrocento Sans" panose="020B0502050000020003" pitchFamily="34" charset="0"/>
              </a:rPr>
              <a:t>Setting security policies</a:t>
            </a:r>
          </a:p>
        </p:txBody>
      </p:sp>
      <p:sp>
        <p:nvSpPr>
          <p:cNvPr id="39" name="Text Placeholder 2">
            <a:extLst>
              <a:ext uri="{FF2B5EF4-FFF2-40B4-BE49-F238E27FC236}">
                <a16:creationId xmlns:a16="http://schemas.microsoft.com/office/drawing/2014/main" id="{4E70BA97-F389-31EB-D663-D113F6902DBC}"/>
              </a:ext>
            </a:extLst>
          </p:cNvPr>
          <p:cNvSpPr txBox="1">
            <a:spLocks/>
          </p:cNvSpPr>
          <p:nvPr/>
        </p:nvSpPr>
        <p:spPr>
          <a:xfrm>
            <a:off x="685663" y="3148211"/>
            <a:ext cx="5099188" cy="492442"/>
          </a:xfrm>
          <a:prstGeom prst="rect">
            <a:avLst/>
          </a:prstGeom>
        </p:spPr>
        <p:txBody>
          <a:bodyPr lIns="0" tIns="0" rIns="0" bIns="0" anchor="ctr">
            <a:no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buNone/>
            </a:pPr>
            <a:r>
              <a:rPr lang="en-US" sz="2400" dirty="0">
                <a:latin typeface="Quattrocento Sans" panose="020B0502050000020003" pitchFamily="34" charset="0"/>
              </a:rPr>
              <a:t>In this unit, you’ll learn how to set up preventive measures, document vulnerabilities, leverage GitHub’s security tools (including enterprise-grade and compliance features), scrub sensitive data when needed, manage policies, and audit activity.</a:t>
            </a:r>
          </a:p>
          <a:p>
            <a:pPr marL="0" indent="0" algn="just">
              <a:buNone/>
            </a:pPr>
            <a:r>
              <a:rPr lang="en-US" sz="2400" dirty="0">
                <a:latin typeface="Quattrocento Sans" panose="020B0502050000020003" pitchFamily="34" charset="0"/>
              </a:rPr>
              <a:t>Imagine you’re an admin onboarding new collaborators: you want them in the right repos, reporting issues clearly, and following consistent standards. Let’s set your security policies.</a:t>
            </a:r>
          </a:p>
        </p:txBody>
      </p:sp>
      <p:sp>
        <p:nvSpPr>
          <p:cNvPr id="2" name="Footer Placeholder 1">
            <a:extLst>
              <a:ext uri="{FF2B5EF4-FFF2-40B4-BE49-F238E27FC236}">
                <a16:creationId xmlns:a16="http://schemas.microsoft.com/office/drawing/2014/main" id="{71335FDC-13B9-9A8F-7385-7C64917E6D31}"/>
              </a:ext>
            </a:extLst>
          </p:cNvPr>
          <p:cNvSpPr>
            <a:spLocks noGrp="1"/>
          </p:cNvSpPr>
          <p:nvPr>
            <p:ph type="ftr" sz="quarter" idx="3"/>
          </p:nvPr>
        </p:nvSpPr>
        <p:spPr/>
        <p:txBody>
          <a:bodyPr/>
          <a:lstStyle/>
          <a:p>
            <a:pPr defTabSz="914367">
              <a:defRPr/>
            </a:pPr>
            <a:r>
              <a:rPr lang="en-US">
                <a:solidFill>
                  <a:srgbClr val="000000"/>
                </a:solidFill>
              </a:rPr>
              <a:t>© Copyright Microsoft Corporation. All rights reserved.</a:t>
            </a:r>
            <a:endParaRPr lang="en-US" dirty="0">
              <a:solidFill>
                <a:srgbClr val="000000"/>
              </a:solidFill>
            </a:endParaRPr>
          </a:p>
        </p:txBody>
      </p:sp>
      <p:pic>
        <p:nvPicPr>
          <p:cNvPr id="1026" name="Picture 2" descr="Three screenshots stacked on each other, slightly offset, which show community health files in a repository and settings for an organization.">
            <a:extLst>
              <a:ext uri="{FF2B5EF4-FFF2-40B4-BE49-F238E27FC236}">
                <a16:creationId xmlns:a16="http://schemas.microsoft.com/office/drawing/2014/main" id="{F9710494-DF1C-5931-36B6-0B5311F6F3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68160" y="1091178"/>
            <a:ext cx="5142582" cy="41140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1795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97DBC09F-F1BC-B030-ABA5-CCC4CB439AB9}"/>
            </a:ext>
          </a:extLst>
        </p:cNvPr>
        <p:cNvGrpSpPr/>
        <p:nvPr/>
      </p:nvGrpSpPr>
      <p:grpSpPr>
        <a:xfrm>
          <a:off x="0" y="0"/>
          <a:ext cx="0" cy="0"/>
          <a:chOff x="0" y="0"/>
          <a:chExt cx="0" cy="0"/>
        </a:xfrm>
      </p:grpSpPr>
      <p:sp>
        <p:nvSpPr>
          <p:cNvPr id="17" name="Title 16">
            <a:extLst>
              <a:ext uri="{FF2B5EF4-FFF2-40B4-BE49-F238E27FC236}">
                <a16:creationId xmlns:a16="http://schemas.microsoft.com/office/drawing/2014/main" id="{3D65ACD8-A3C0-1947-EE3F-EB8082717C0F}"/>
              </a:ext>
            </a:extLst>
          </p:cNvPr>
          <p:cNvSpPr>
            <a:spLocks noGrp="1"/>
          </p:cNvSpPr>
          <p:nvPr>
            <p:ph type="title"/>
          </p:nvPr>
        </p:nvSpPr>
        <p:spPr>
          <a:xfrm>
            <a:off x="579438" y="607574"/>
            <a:ext cx="11230679" cy="492443"/>
          </a:xfrm>
        </p:spPr>
        <p:txBody>
          <a:bodyPr>
            <a:normAutofit fontScale="90000"/>
          </a:bodyPr>
          <a:lstStyle/>
          <a:p>
            <a:r>
              <a:rPr lang="en-US" sz="3200" dirty="0">
                <a:latin typeface="Quattrocento Sans" panose="020B0502050000020003" pitchFamily="34" charset="0"/>
              </a:rPr>
              <a:t>Token Rate Limits Using the API Insights Dashboard</a:t>
            </a:r>
          </a:p>
        </p:txBody>
      </p:sp>
      <p:sp>
        <p:nvSpPr>
          <p:cNvPr id="3" name="Footer Placeholder 2">
            <a:extLst>
              <a:ext uri="{FF2B5EF4-FFF2-40B4-BE49-F238E27FC236}">
                <a16:creationId xmlns:a16="http://schemas.microsoft.com/office/drawing/2014/main" id="{E273CA05-D43F-CF06-78EC-54678ADFDA52}"/>
              </a:ext>
            </a:extLst>
          </p:cNvPr>
          <p:cNvSpPr>
            <a:spLocks noGrp="1"/>
          </p:cNvSpPr>
          <p:nvPr>
            <p:ph type="ftr" sz="quarter" idx="3"/>
          </p:nvPr>
        </p:nvSpPr>
        <p:spPr/>
        <p:txBody>
          <a:bodyPr/>
          <a:lstStyle/>
          <a:p>
            <a:pPr defTabSz="914367">
              <a:defRPr/>
            </a:pPr>
            <a:r>
              <a:rPr lang="en-US">
                <a:solidFill>
                  <a:srgbClr val="000000"/>
                </a:solidFill>
              </a:rPr>
              <a:t>© Copyright Microsoft Corporation. All rights reserved.</a:t>
            </a:r>
            <a:endParaRPr lang="en-US" dirty="0">
              <a:solidFill>
                <a:srgbClr val="000000"/>
              </a:solidFill>
            </a:endParaRPr>
          </a:p>
        </p:txBody>
      </p:sp>
      <p:sp>
        <p:nvSpPr>
          <p:cNvPr id="8" name="Rectangle 7">
            <a:extLst>
              <a:ext uri="{FF2B5EF4-FFF2-40B4-BE49-F238E27FC236}">
                <a16:creationId xmlns:a16="http://schemas.microsoft.com/office/drawing/2014/main" id="{3921C306-4554-33AB-FC13-C2A0C6A682AA}"/>
              </a:ext>
            </a:extLst>
          </p:cNvPr>
          <p:cNvSpPr>
            <a:spLocks noGrp="1" noRot="1" noMove="1" noResize="1" noEditPoints="1" noAdjustHandles="1" noChangeArrowheads="1" noChangeShapeType="1"/>
          </p:cNvSpPr>
          <p:nvPr/>
        </p:nvSpPr>
        <p:spPr>
          <a:xfrm>
            <a:off x="579438" y="1314138"/>
            <a:ext cx="11033124" cy="510694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Quattrocento Sans" panose="020B0502050000020003" pitchFamily="34" charset="0"/>
            </a:endParaRPr>
          </a:p>
        </p:txBody>
      </p:sp>
      <p:sp>
        <p:nvSpPr>
          <p:cNvPr id="10" name="TextBox 9">
            <a:extLst>
              <a:ext uri="{FF2B5EF4-FFF2-40B4-BE49-F238E27FC236}">
                <a16:creationId xmlns:a16="http://schemas.microsoft.com/office/drawing/2014/main" id="{4C457529-F027-3771-9FF9-0AA5BD88A102}"/>
              </a:ext>
            </a:extLst>
          </p:cNvPr>
          <p:cNvSpPr txBox="1"/>
          <p:nvPr/>
        </p:nvSpPr>
        <p:spPr>
          <a:xfrm>
            <a:off x="736600" y="1498462"/>
            <a:ext cx="4457700" cy="2108269"/>
          </a:xfrm>
          <a:prstGeom prst="rect">
            <a:avLst/>
          </a:prstGeom>
          <a:noFill/>
        </p:spPr>
        <p:txBody>
          <a:bodyPr wrap="square" rtlCol="0">
            <a:spAutoFit/>
          </a:bodyPr>
          <a:lstStyle/>
          <a:p>
            <a:pPr algn="just">
              <a:spcAft>
                <a:spcPts val="600"/>
              </a:spcAft>
            </a:pPr>
            <a:r>
              <a:rPr lang="en-US" sz="1400" b="0" i="0" dirty="0">
                <a:effectLst/>
                <a:latin typeface="Quattrocento Sans" panose="020B0502050000020003" pitchFamily="34" charset="0"/>
              </a:rPr>
              <a:t>GitHub enforces rate limits on API requests to ensure fair usage and prevent abuse. The rate limits depend on the type of authentication used:</a:t>
            </a:r>
          </a:p>
          <a:p>
            <a:pPr marL="285750" indent="-285750" algn="just">
              <a:buFont typeface="Arial" panose="020B0604020202020204" pitchFamily="34" charset="0"/>
              <a:buChar char="•"/>
            </a:pPr>
            <a:r>
              <a:rPr lang="en-US" sz="1400" b="1" i="0" dirty="0">
                <a:effectLst/>
                <a:latin typeface="Quattrocento Sans" panose="020B0502050000020003" pitchFamily="34" charset="0"/>
              </a:rPr>
              <a:t>Unauthenticated requests: </a:t>
            </a:r>
            <a:r>
              <a:rPr lang="en-US" sz="1400" b="0" i="0" dirty="0">
                <a:effectLst/>
                <a:latin typeface="Quattrocento Sans" panose="020B0502050000020003" pitchFamily="34" charset="0"/>
              </a:rPr>
              <a:t>60 requests per hour</a:t>
            </a:r>
          </a:p>
          <a:p>
            <a:pPr marL="285750" indent="-285750" algn="just">
              <a:buFont typeface="Arial" panose="020B0604020202020204" pitchFamily="34" charset="0"/>
              <a:buChar char="•"/>
            </a:pPr>
            <a:r>
              <a:rPr lang="en-US" sz="1400" b="1" i="0" dirty="0">
                <a:effectLst/>
                <a:latin typeface="Quattrocento Sans" panose="020B0502050000020003" pitchFamily="34" charset="0"/>
              </a:rPr>
              <a:t>Authenticated requests (using a personal access token or OAuth token): </a:t>
            </a:r>
            <a:r>
              <a:rPr lang="en-US" sz="1400" b="0" i="0" dirty="0">
                <a:effectLst/>
                <a:latin typeface="Quattrocento Sans" panose="020B0502050000020003" pitchFamily="34" charset="0"/>
              </a:rPr>
              <a:t>5,000 requests per hour per user</a:t>
            </a:r>
          </a:p>
          <a:p>
            <a:pPr marL="285750" indent="-285750" algn="just">
              <a:buFont typeface="Arial" panose="020B0604020202020204" pitchFamily="34" charset="0"/>
              <a:buChar char="•"/>
            </a:pPr>
            <a:r>
              <a:rPr lang="en-US" sz="1400" b="1" i="0" dirty="0">
                <a:effectLst/>
                <a:latin typeface="Quattrocento Sans" panose="020B0502050000020003" pitchFamily="34" charset="0"/>
              </a:rPr>
              <a:t>GitHub Apps (installation tokens): </a:t>
            </a:r>
            <a:r>
              <a:rPr lang="en-US" sz="1400" b="0" i="0" dirty="0">
                <a:effectLst/>
                <a:latin typeface="Quattrocento Sans" panose="020B0502050000020003" pitchFamily="34" charset="0"/>
              </a:rPr>
              <a:t>Varies based on installation scope</a:t>
            </a:r>
          </a:p>
        </p:txBody>
      </p:sp>
      <p:sp>
        <p:nvSpPr>
          <p:cNvPr id="5" name="TextBox 4">
            <a:extLst>
              <a:ext uri="{FF2B5EF4-FFF2-40B4-BE49-F238E27FC236}">
                <a16:creationId xmlns:a16="http://schemas.microsoft.com/office/drawing/2014/main" id="{9D532F4F-0714-1A1A-D85F-7FF63B89F871}"/>
              </a:ext>
            </a:extLst>
          </p:cNvPr>
          <p:cNvSpPr txBox="1"/>
          <p:nvPr/>
        </p:nvSpPr>
        <p:spPr>
          <a:xfrm>
            <a:off x="736600" y="3707106"/>
            <a:ext cx="3624262" cy="584775"/>
          </a:xfrm>
          <a:prstGeom prst="rect">
            <a:avLst/>
          </a:prstGeom>
          <a:noFill/>
        </p:spPr>
        <p:txBody>
          <a:bodyPr wrap="square" rtlCol="0">
            <a:spAutoFit/>
          </a:bodyPr>
          <a:lstStyle/>
          <a:p>
            <a:r>
              <a:rPr lang="en-US" sz="1600" b="1" dirty="0">
                <a:latin typeface="Quattrocento Sans" panose="020B0502050000020003" pitchFamily="34" charset="0"/>
                <a:cs typeface="Segoe UI"/>
              </a:rPr>
              <a:t>Monitoring Rate Limits Using the API Insights Dashboard</a:t>
            </a:r>
          </a:p>
        </p:txBody>
      </p:sp>
      <p:sp>
        <p:nvSpPr>
          <p:cNvPr id="6" name="TextBox 5">
            <a:extLst>
              <a:ext uri="{FF2B5EF4-FFF2-40B4-BE49-F238E27FC236}">
                <a16:creationId xmlns:a16="http://schemas.microsoft.com/office/drawing/2014/main" id="{6DB60B0F-C1C1-77FF-D2D6-5E48A7B404BD}"/>
              </a:ext>
            </a:extLst>
          </p:cNvPr>
          <p:cNvSpPr txBox="1"/>
          <p:nvPr/>
        </p:nvSpPr>
        <p:spPr>
          <a:xfrm>
            <a:off x="5556702" y="1498462"/>
            <a:ext cx="5898698" cy="4154984"/>
          </a:xfrm>
          <a:prstGeom prst="rect">
            <a:avLst/>
          </a:prstGeom>
          <a:noFill/>
        </p:spPr>
        <p:txBody>
          <a:bodyPr wrap="square" rtlCol="0">
            <a:spAutoFit/>
          </a:bodyPr>
          <a:lstStyle/>
          <a:p>
            <a:pPr algn="l">
              <a:spcAft>
                <a:spcPts val="600"/>
              </a:spcAft>
            </a:pPr>
            <a:r>
              <a:rPr lang="en-US" sz="1600" b="1" i="0" dirty="0">
                <a:effectLst/>
                <a:latin typeface="Quattrocento Sans" panose="020B0502050000020003" pitchFamily="34" charset="0"/>
              </a:rPr>
              <a:t>Checking Rate Limits Using GitHub API</a:t>
            </a:r>
          </a:p>
          <a:p>
            <a:pPr algn="l">
              <a:spcAft>
                <a:spcPts val="600"/>
              </a:spcAft>
            </a:pPr>
            <a:r>
              <a:rPr lang="en-US" sz="1400" i="0" dirty="0">
                <a:effectLst/>
                <a:latin typeface="Quattrocento Sans" panose="020B0502050000020003" pitchFamily="34" charset="0"/>
              </a:rPr>
              <a:t>You can also check your API rate limits programmatically using the following REST API request:</a:t>
            </a:r>
            <a:endParaRPr lang="en-US" sz="1600" b="0" i="0" dirty="0">
              <a:effectLst/>
              <a:latin typeface="Quattrocento Sans" panose="020B0502050000020003" pitchFamily="34" charset="0"/>
            </a:endParaRPr>
          </a:p>
          <a:p>
            <a:pPr algn="l"/>
            <a:endParaRPr lang="en-US" sz="1400" b="0" i="0" dirty="0">
              <a:effectLst/>
              <a:latin typeface="Quattrocento Sans" panose="020B0502050000020003" pitchFamily="34" charset="0"/>
            </a:endParaRPr>
          </a:p>
          <a:p>
            <a:pPr algn="l"/>
            <a:endParaRPr lang="en-US" sz="1400" b="1" i="0" dirty="0">
              <a:effectLst/>
              <a:latin typeface="Quattrocento Sans" panose="020B0502050000020003" pitchFamily="34" charset="0"/>
            </a:endParaRPr>
          </a:p>
          <a:p>
            <a:pPr algn="l"/>
            <a:endParaRPr lang="en-US" sz="1400" b="1" dirty="0">
              <a:latin typeface="Quattrocento Sans" panose="020B0502050000020003" pitchFamily="34" charset="0"/>
            </a:endParaRPr>
          </a:p>
          <a:p>
            <a:pPr algn="l"/>
            <a:endParaRPr lang="en-US" sz="1600" b="1" dirty="0">
              <a:latin typeface="Quattrocento Sans" panose="020B0502050000020003" pitchFamily="34" charset="0"/>
            </a:endParaRPr>
          </a:p>
          <a:p>
            <a:pPr algn="l">
              <a:spcBef>
                <a:spcPts val="600"/>
              </a:spcBef>
            </a:pPr>
            <a:r>
              <a:rPr lang="en-US" sz="1400" b="1" i="0" dirty="0">
                <a:effectLst/>
                <a:latin typeface="Quattrocento Sans" panose="020B0502050000020003" pitchFamily="34" charset="0"/>
              </a:rPr>
              <a:t>Example Response:</a:t>
            </a:r>
          </a:p>
          <a:p>
            <a:pPr algn="l"/>
            <a:endParaRPr lang="en-US" sz="1400" b="0" i="0" dirty="0">
              <a:effectLst/>
              <a:latin typeface="Quattrocento Sans" panose="020B0502050000020003" pitchFamily="34" charset="0"/>
            </a:endParaRPr>
          </a:p>
          <a:p>
            <a:pPr algn="l"/>
            <a:endParaRPr lang="en-US" sz="1400" dirty="0">
              <a:latin typeface="Quattrocento Sans" panose="020B0502050000020003" pitchFamily="34" charset="0"/>
            </a:endParaRPr>
          </a:p>
          <a:p>
            <a:pPr algn="l"/>
            <a:endParaRPr lang="en-US" sz="900" b="1" i="0" dirty="0">
              <a:effectLst/>
              <a:latin typeface="Quattrocento Sans" panose="020B0502050000020003" pitchFamily="34" charset="0"/>
            </a:endParaRPr>
          </a:p>
          <a:p>
            <a:pPr algn="l"/>
            <a:endParaRPr lang="en-US" sz="900" b="1" dirty="0">
              <a:latin typeface="Quattrocento Sans" panose="020B0502050000020003" pitchFamily="34" charset="0"/>
            </a:endParaRPr>
          </a:p>
          <a:p>
            <a:pPr algn="l"/>
            <a:endParaRPr lang="en-US" sz="900" b="1" dirty="0">
              <a:latin typeface="Quattrocento Sans" panose="020B0502050000020003" pitchFamily="34" charset="0"/>
            </a:endParaRPr>
          </a:p>
          <a:p>
            <a:pPr algn="l"/>
            <a:endParaRPr lang="en-US" sz="900" b="1" dirty="0">
              <a:latin typeface="Quattrocento Sans" panose="020B0502050000020003" pitchFamily="34" charset="0"/>
            </a:endParaRPr>
          </a:p>
          <a:p>
            <a:pPr algn="l"/>
            <a:endParaRPr lang="en-US" sz="900" b="1" i="0" dirty="0">
              <a:effectLst/>
              <a:latin typeface="Quattrocento Sans" panose="020B0502050000020003" pitchFamily="34" charset="0"/>
            </a:endParaRPr>
          </a:p>
          <a:p>
            <a:pPr algn="l"/>
            <a:endParaRPr lang="en-US" sz="900" b="1" dirty="0">
              <a:latin typeface="Quattrocento Sans" panose="020B0502050000020003" pitchFamily="34" charset="0"/>
            </a:endParaRPr>
          </a:p>
          <a:p>
            <a:pPr algn="l"/>
            <a:endParaRPr lang="en-US" sz="900" b="1" i="0" dirty="0">
              <a:effectLst/>
              <a:latin typeface="Quattrocento Sans" panose="020B0502050000020003" pitchFamily="34" charset="0"/>
            </a:endParaRPr>
          </a:p>
          <a:p>
            <a:pPr marL="342900" indent="-342900">
              <a:buFont typeface="Arial" panose="020B0604020202020204" pitchFamily="34" charset="0"/>
              <a:buChar char="•"/>
            </a:pPr>
            <a:r>
              <a:rPr lang="en-US" sz="1400" b="1" dirty="0">
                <a:latin typeface="Quattrocento Sans" panose="020B0502050000020003" pitchFamily="34" charset="0"/>
              </a:rPr>
              <a:t>limit: </a:t>
            </a:r>
            <a:r>
              <a:rPr lang="en-US" sz="1400" dirty="0">
                <a:latin typeface="Quattrocento Sans" panose="020B0502050000020003" pitchFamily="34" charset="0"/>
              </a:rPr>
              <a:t>Maximum allowed requests</a:t>
            </a:r>
          </a:p>
          <a:p>
            <a:pPr marL="342900" indent="-342900">
              <a:buFont typeface="Arial" panose="020B0604020202020204" pitchFamily="34" charset="0"/>
              <a:buChar char="•"/>
            </a:pPr>
            <a:r>
              <a:rPr lang="en-US" sz="1400" b="1" dirty="0">
                <a:latin typeface="Quattrocento Sans" panose="020B0502050000020003" pitchFamily="34" charset="0"/>
              </a:rPr>
              <a:t>remaining:</a:t>
            </a:r>
            <a:r>
              <a:rPr lang="en-US" sz="1400" dirty="0">
                <a:latin typeface="Quattrocento Sans" panose="020B0502050000020003" pitchFamily="34" charset="0"/>
              </a:rPr>
              <a:t> Requests left in the current window</a:t>
            </a:r>
          </a:p>
          <a:p>
            <a:pPr marL="342900" indent="-342900">
              <a:buFont typeface="Arial" panose="020B0604020202020204" pitchFamily="34" charset="0"/>
              <a:buChar char="•"/>
            </a:pPr>
            <a:r>
              <a:rPr lang="en-US" sz="1400" b="1" dirty="0">
                <a:latin typeface="Quattrocento Sans" panose="020B0502050000020003" pitchFamily="34" charset="0"/>
              </a:rPr>
              <a:t>reset:</a:t>
            </a:r>
            <a:r>
              <a:rPr lang="en-US" sz="1400" dirty="0">
                <a:latin typeface="Quattrocento Sans" panose="020B0502050000020003" pitchFamily="34" charset="0"/>
              </a:rPr>
              <a:t> Timestamp when the rate limit resets</a:t>
            </a:r>
            <a:endParaRPr lang="en-US" sz="1400" b="1" dirty="0">
              <a:latin typeface="Quattrocento Sans" panose="020B0502050000020003" pitchFamily="34" charset="0"/>
            </a:endParaRPr>
          </a:p>
        </p:txBody>
      </p:sp>
      <p:sp>
        <p:nvSpPr>
          <p:cNvPr id="7" name="Rectangle 6">
            <a:extLst>
              <a:ext uri="{FF2B5EF4-FFF2-40B4-BE49-F238E27FC236}">
                <a16:creationId xmlns:a16="http://schemas.microsoft.com/office/drawing/2014/main" id="{3DC181CA-28F5-01E1-EAAD-D3C35E51C7CB}"/>
              </a:ext>
            </a:extLst>
          </p:cNvPr>
          <p:cNvSpPr/>
          <p:nvPr/>
        </p:nvSpPr>
        <p:spPr>
          <a:xfrm>
            <a:off x="5653822" y="2366100"/>
            <a:ext cx="4658577" cy="681900"/>
          </a:xfrm>
          <a:prstGeom prst="rect">
            <a:avLst/>
          </a:prstGeom>
          <a:solidFill>
            <a:schemeClr val="bg2">
              <a:lumMod val="2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050" dirty="0">
                <a:solidFill>
                  <a:schemeClr val="bg1">
                    <a:lumMod val="85000"/>
                  </a:schemeClr>
                </a:solidFill>
                <a:latin typeface="Roboto Mono" pitchFamily="49" charset="0"/>
                <a:ea typeface="Roboto Mono" pitchFamily="49" charset="0"/>
              </a:rPr>
              <a:t>curl -H </a:t>
            </a:r>
            <a:r>
              <a:rPr lang="en-US" sz="1050" dirty="0">
                <a:solidFill>
                  <a:schemeClr val="accent2">
                    <a:lumMod val="60000"/>
                    <a:lumOff val="40000"/>
                  </a:schemeClr>
                </a:solidFill>
                <a:latin typeface="Roboto Mono" pitchFamily="49" charset="0"/>
                <a:ea typeface="Roboto Mono" pitchFamily="49" charset="0"/>
              </a:rPr>
              <a:t>"Authorization: token YOUR_GITHUB_TOKEN</a:t>
            </a:r>
            <a:r>
              <a:rPr lang="en-US" sz="1050" dirty="0">
                <a:solidFill>
                  <a:schemeClr val="bg1">
                    <a:lumMod val="85000"/>
                  </a:schemeClr>
                </a:solidFill>
                <a:latin typeface="Roboto Mono" pitchFamily="49" charset="0"/>
                <a:ea typeface="Roboto Mono" pitchFamily="49" charset="0"/>
              </a:rPr>
              <a:t>" \</a:t>
            </a:r>
          </a:p>
          <a:p>
            <a:r>
              <a:rPr lang="en-US" sz="1050" dirty="0">
                <a:solidFill>
                  <a:schemeClr val="bg1">
                    <a:lumMod val="85000"/>
                  </a:schemeClr>
                </a:solidFill>
                <a:latin typeface="Roboto Mono" pitchFamily="49" charset="0"/>
                <a:ea typeface="Roboto Mono" pitchFamily="49" charset="0"/>
              </a:rPr>
              <a:t>     -H </a:t>
            </a:r>
            <a:r>
              <a:rPr lang="en-US" sz="1050" dirty="0">
                <a:solidFill>
                  <a:schemeClr val="accent2">
                    <a:lumMod val="60000"/>
                    <a:lumOff val="40000"/>
                  </a:schemeClr>
                </a:solidFill>
                <a:latin typeface="Roboto Mono" pitchFamily="49" charset="0"/>
                <a:ea typeface="Roboto Mono" pitchFamily="49" charset="0"/>
              </a:rPr>
              <a:t>"Accept: application/vnd.github.v3+json" </a:t>
            </a:r>
            <a:r>
              <a:rPr lang="en-US" sz="1050" dirty="0">
                <a:solidFill>
                  <a:schemeClr val="bg1">
                    <a:lumMod val="85000"/>
                  </a:schemeClr>
                </a:solidFill>
                <a:latin typeface="Roboto Mono" pitchFamily="49" charset="0"/>
                <a:ea typeface="Roboto Mono" pitchFamily="49" charset="0"/>
              </a:rPr>
              <a:t>\</a:t>
            </a:r>
          </a:p>
          <a:p>
            <a:r>
              <a:rPr lang="en-US" sz="1050" dirty="0">
                <a:solidFill>
                  <a:schemeClr val="bg1">
                    <a:lumMod val="85000"/>
                  </a:schemeClr>
                </a:solidFill>
                <a:latin typeface="Roboto Mono" pitchFamily="49" charset="0"/>
                <a:ea typeface="Roboto Mono" pitchFamily="49" charset="0"/>
              </a:rPr>
              <a:t>     https://</a:t>
            </a:r>
            <a:r>
              <a:rPr lang="en-US" sz="1050" dirty="0" err="1">
                <a:solidFill>
                  <a:schemeClr val="bg1">
                    <a:lumMod val="85000"/>
                  </a:schemeClr>
                </a:solidFill>
                <a:latin typeface="Roboto Mono" pitchFamily="49" charset="0"/>
                <a:ea typeface="Roboto Mono" pitchFamily="49" charset="0"/>
              </a:rPr>
              <a:t>api.github.com</a:t>
            </a:r>
            <a:r>
              <a:rPr lang="en-US" sz="1050" dirty="0">
                <a:solidFill>
                  <a:schemeClr val="bg1">
                    <a:lumMod val="85000"/>
                  </a:schemeClr>
                </a:solidFill>
                <a:latin typeface="Roboto Mono" pitchFamily="49" charset="0"/>
                <a:ea typeface="Roboto Mono" pitchFamily="49" charset="0"/>
              </a:rPr>
              <a:t>/</a:t>
            </a:r>
            <a:r>
              <a:rPr lang="en-US" sz="1050" dirty="0" err="1">
                <a:solidFill>
                  <a:schemeClr val="bg1">
                    <a:lumMod val="85000"/>
                  </a:schemeClr>
                </a:solidFill>
                <a:latin typeface="Roboto Mono" pitchFamily="49" charset="0"/>
                <a:ea typeface="Roboto Mono" pitchFamily="49" charset="0"/>
              </a:rPr>
              <a:t>rate_limit</a:t>
            </a:r>
            <a:endParaRPr lang="en-US" sz="700" dirty="0">
              <a:solidFill>
                <a:schemeClr val="accent2">
                  <a:lumMod val="60000"/>
                  <a:lumOff val="40000"/>
                </a:schemeClr>
              </a:solidFill>
              <a:latin typeface="Roboto Mono" pitchFamily="49" charset="0"/>
              <a:ea typeface="Roboto Mono" pitchFamily="49" charset="0"/>
            </a:endParaRPr>
          </a:p>
        </p:txBody>
      </p:sp>
      <p:sp>
        <p:nvSpPr>
          <p:cNvPr id="11" name="TextBox 10">
            <a:extLst>
              <a:ext uri="{FF2B5EF4-FFF2-40B4-BE49-F238E27FC236}">
                <a16:creationId xmlns:a16="http://schemas.microsoft.com/office/drawing/2014/main" id="{8D6D369F-8789-08D5-EAD6-E7656E1EEE3E}"/>
              </a:ext>
            </a:extLst>
          </p:cNvPr>
          <p:cNvSpPr txBox="1"/>
          <p:nvPr/>
        </p:nvSpPr>
        <p:spPr>
          <a:xfrm>
            <a:off x="736600" y="4291881"/>
            <a:ext cx="4457700" cy="1692771"/>
          </a:xfrm>
          <a:prstGeom prst="rect">
            <a:avLst/>
          </a:prstGeom>
          <a:noFill/>
        </p:spPr>
        <p:txBody>
          <a:bodyPr wrap="square" rtlCol="0">
            <a:spAutoFit/>
          </a:bodyPr>
          <a:lstStyle/>
          <a:p>
            <a:pPr algn="just"/>
            <a:r>
              <a:rPr lang="en-US" sz="1400" b="0" i="0" dirty="0">
                <a:effectLst/>
                <a:latin typeface="Quattrocento Sans" panose="020B0502050000020003" pitchFamily="34" charset="0"/>
              </a:rPr>
              <a:t>GitHub provides an API Insights Dashboard that allows users to track and analyze API usage, including rate limits.</a:t>
            </a:r>
          </a:p>
          <a:p>
            <a:pPr algn="just"/>
            <a:r>
              <a:rPr lang="en-US" sz="1400" b="1" i="0" dirty="0">
                <a:effectLst/>
                <a:latin typeface="Quattrocento Sans" panose="020B0502050000020003" pitchFamily="34" charset="0"/>
              </a:rPr>
              <a:t>Steps to Access the API Insights Dashboard:</a:t>
            </a:r>
          </a:p>
          <a:p>
            <a:pPr marL="342900" indent="-342900" algn="just">
              <a:buFont typeface="+mj-lt"/>
              <a:buAutoNum type="arabicPeriod"/>
            </a:pPr>
            <a:r>
              <a:rPr lang="en-US" sz="1200" b="0" i="0" dirty="0">
                <a:effectLst/>
                <a:latin typeface="Quattrocento Sans" panose="020B0502050000020003" pitchFamily="34" charset="0"/>
              </a:rPr>
              <a:t>Navigate to </a:t>
            </a:r>
            <a:r>
              <a:rPr lang="en-US" sz="1200" b="0" i="0" dirty="0">
                <a:effectLst/>
                <a:latin typeface="Quattrocento Sans" panose="020B0502050000020003" pitchFamily="34" charset="0"/>
                <a:hlinkClick r:id="rId3"/>
              </a:rPr>
              <a:t>GitHub API Insights</a:t>
            </a:r>
            <a:r>
              <a:rPr lang="en-US" sz="1200" b="0" i="0" dirty="0">
                <a:effectLst/>
                <a:latin typeface="Quattrocento Sans" panose="020B0502050000020003" pitchFamily="34" charset="0"/>
              </a:rPr>
              <a:t> (for personal access tokens) or the GitHub Apps settings for installed applications.</a:t>
            </a:r>
          </a:p>
          <a:p>
            <a:pPr marL="342900" indent="-342900" algn="just">
              <a:buFont typeface="+mj-lt"/>
              <a:buAutoNum type="arabicPeriod"/>
            </a:pPr>
            <a:r>
              <a:rPr lang="en-US" sz="1200" b="0" i="0" dirty="0">
                <a:effectLst/>
                <a:latin typeface="Quattrocento Sans" panose="020B0502050000020003" pitchFamily="34" charset="0"/>
              </a:rPr>
              <a:t>Select the API Insights section.</a:t>
            </a:r>
          </a:p>
          <a:p>
            <a:pPr marL="342900" indent="-342900" algn="just">
              <a:buFont typeface="+mj-lt"/>
              <a:buAutoNum type="arabicPeriod"/>
            </a:pPr>
            <a:r>
              <a:rPr lang="en-US" sz="1200" b="0" i="0" dirty="0">
                <a:effectLst/>
                <a:latin typeface="Quattrocento Sans" panose="020B0502050000020003" pitchFamily="34" charset="0"/>
              </a:rPr>
              <a:t>Review rate limits, request trends, and usage statistics.</a:t>
            </a:r>
          </a:p>
        </p:txBody>
      </p:sp>
      <p:sp>
        <p:nvSpPr>
          <p:cNvPr id="12" name="Rectangle 11">
            <a:extLst>
              <a:ext uri="{FF2B5EF4-FFF2-40B4-BE49-F238E27FC236}">
                <a16:creationId xmlns:a16="http://schemas.microsoft.com/office/drawing/2014/main" id="{6CEE2942-C134-9A4F-C25B-652DD428F9A5}"/>
              </a:ext>
            </a:extLst>
          </p:cNvPr>
          <p:cNvSpPr/>
          <p:nvPr/>
        </p:nvSpPr>
        <p:spPr>
          <a:xfrm>
            <a:off x="5653822" y="3526660"/>
            <a:ext cx="4658577" cy="1248540"/>
          </a:xfrm>
          <a:prstGeom prst="rect">
            <a:avLst/>
          </a:prstGeom>
          <a:solidFill>
            <a:schemeClr val="bg2">
              <a:lumMod val="2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050" dirty="0">
                <a:solidFill>
                  <a:schemeClr val="bg1">
                    <a:lumMod val="85000"/>
                  </a:schemeClr>
                </a:solidFill>
                <a:latin typeface="Roboto Mono" pitchFamily="49" charset="0"/>
                <a:ea typeface="Roboto Mono" pitchFamily="49" charset="0"/>
              </a:rPr>
              <a:t>{</a:t>
            </a:r>
          </a:p>
          <a:p>
            <a:r>
              <a:rPr lang="en-US" sz="1050" dirty="0">
                <a:solidFill>
                  <a:schemeClr val="bg1">
                    <a:lumMod val="85000"/>
                  </a:schemeClr>
                </a:solidFill>
                <a:latin typeface="Roboto Mono" pitchFamily="49" charset="0"/>
                <a:ea typeface="Roboto Mono" pitchFamily="49" charset="0"/>
              </a:rPr>
              <a:t>  </a:t>
            </a:r>
            <a:r>
              <a:rPr lang="en-US" sz="1050" dirty="0">
                <a:solidFill>
                  <a:schemeClr val="accent1">
                    <a:lumMod val="40000"/>
                    <a:lumOff val="60000"/>
                  </a:schemeClr>
                </a:solidFill>
                <a:latin typeface="Roboto Mono" pitchFamily="49" charset="0"/>
                <a:ea typeface="Roboto Mono" pitchFamily="49" charset="0"/>
              </a:rPr>
              <a:t>"rate</a:t>
            </a:r>
            <a:r>
              <a:rPr lang="en-US" sz="1050" dirty="0">
                <a:solidFill>
                  <a:schemeClr val="bg1">
                    <a:lumMod val="85000"/>
                  </a:schemeClr>
                </a:solidFill>
                <a:latin typeface="Roboto Mono" pitchFamily="49" charset="0"/>
                <a:ea typeface="Roboto Mono" pitchFamily="49" charset="0"/>
              </a:rPr>
              <a:t>": {</a:t>
            </a:r>
          </a:p>
          <a:p>
            <a:r>
              <a:rPr lang="en-US" sz="1050" dirty="0">
                <a:solidFill>
                  <a:schemeClr val="bg1">
                    <a:lumMod val="85000"/>
                  </a:schemeClr>
                </a:solidFill>
                <a:latin typeface="Roboto Mono" pitchFamily="49" charset="0"/>
                <a:ea typeface="Roboto Mono" pitchFamily="49" charset="0"/>
              </a:rPr>
              <a:t>    </a:t>
            </a:r>
            <a:r>
              <a:rPr lang="en-US" sz="1050" dirty="0">
                <a:solidFill>
                  <a:schemeClr val="accent1">
                    <a:lumMod val="40000"/>
                    <a:lumOff val="60000"/>
                  </a:schemeClr>
                </a:solidFill>
                <a:latin typeface="Roboto Mono" pitchFamily="49" charset="0"/>
                <a:ea typeface="Roboto Mono" pitchFamily="49" charset="0"/>
              </a:rPr>
              <a:t>"limit</a:t>
            </a:r>
            <a:r>
              <a:rPr lang="en-US" sz="1050" dirty="0">
                <a:solidFill>
                  <a:schemeClr val="bg1">
                    <a:lumMod val="85000"/>
                  </a:schemeClr>
                </a:solidFill>
                <a:latin typeface="Roboto Mono" pitchFamily="49" charset="0"/>
                <a:ea typeface="Roboto Mono" pitchFamily="49" charset="0"/>
              </a:rPr>
              <a:t>": </a:t>
            </a:r>
            <a:r>
              <a:rPr lang="en-US" sz="1050" dirty="0">
                <a:solidFill>
                  <a:schemeClr val="accent6">
                    <a:lumMod val="60000"/>
                    <a:lumOff val="40000"/>
                  </a:schemeClr>
                </a:solidFill>
                <a:latin typeface="Roboto Mono" pitchFamily="49" charset="0"/>
                <a:ea typeface="Roboto Mono" pitchFamily="49" charset="0"/>
              </a:rPr>
              <a:t>5000</a:t>
            </a:r>
            <a:r>
              <a:rPr lang="en-US" sz="1050" dirty="0">
                <a:solidFill>
                  <a:schemeClr val="bg1">
                    <a:lumMod val="85000"/>
                  </a:schemeClr>
                </a:solidFill>
                <a:latin typeface="Roboto Mono" pitchFamily="49" charset="0"/>
                <a:ea typeface="Roboto Mono" pitchFamily="49" charset="0"/>
              </a:rPr>
              <a:t>,</a:t>
            </a:r>
          </a:p>
          <a:p>
            <a:r>
              <a:rPr lang="en-US" sz="1050" dirty="0">
                <a:solidFill>
                  <a:schemeClr val="bg1">
                    <a:lumMod val="85000"/>
                  </a:schemeClr>
                </a:solidFill>
                <a:latin typeface="Roboto Mono" pitchFamily="49" charset="0"/>
                <a:ea typeface="Roboto Mono" pitchFamily="49" charset="0"/>
              </a:rPr>
              <a:t>    </a:t>
            </a:r>
            <a:r>
              <a:rPr lang="en-US" sz="1050" dirty="0">
                <a:solidFill>
                  <a:schemeClr val="accent1">
                    <a:lumMod val="40000"/>
                    <a:lumOff val="60000"/>
                  </a:schemeClr>
                </a:solidFill>
                <a:latin typeface="Roboto Mono" pitchFamily="49" charset="0"/>
                <a:ea typeface="Roboto Mono" pitchFamily="49" charset="0"/>
              </a:rPr>
              <a:t>"remaining</a:t>
            </a:r>
            <a:r>
              <a:rPr lang="en-US" sz="1050" dirty="0">
                <a:solidFill>
                  <a:schemeClr val="bg1">
                    <a:lumMod val="85000"/>
                  </a:schemeClr>
                </a:solidFill>
                <a:latin typeface="Roboto Mono" pitchFamily="49" charset="0"/>
                <a:ea typeface="Roboto Mono" pitchFamily="49" charset="0"/>
              </a:rPr>
              <a:t>": </a:t>
            </a:r>
            <a:r>
              <a:rPr lang="en-US" sz="1050" dirty="0">
                <a:solidFill>
                  <a:schemeClr val="accent6">
                    <a:lumMod val="60000"/>
                    <a:lumOff val="40000"/>
                  </a:schemeClr>
                </a:solidFill>
                <a:latin typeface="Roboto Mono" pitchFamily="49" charset="0"/>
                <a:ea typeface="Roboto Mono" pitchFamily="49" charset="0"/>
              </a:rPr>
              <a:t>4990</a:t>
            </a:r>
            <a:r>
              <a:rPr lang="en-US" sz="1050" dirty="0">
                <a:solidFill>
                  <a:schemeClr val="bg1">
                    <a:lumMod val="85000"/>
                  </a:schemeClr>
                </a:solidFill>
                <a:latin typeface="Roboto Mono" pitchFamily="49" charset="0"/>
                <a:ea typeface="Roboto Mono" pitchFamily="49" charset="0"/>
              </a:rPr>
              <a:t>,</a:t>
            </a:r>
          </a:p>
          <a:p>
            <a:r>
              <a:rPr lang="en-US" sz="1050" dirty="0">
                <a:solidFill>
                  <a:schemeClr val="bg1">
                    <a:lumMod val="85000"/>
                  </a:schemeClr>
                </a:solidFill>
                <a:latin typeface="Roboto Mono" pitchFamily="49" charset="0"/>
                <a:ea typeface="Roboto Mono" pitchFamily="49" charset="0"/>
              </a:rPr>
              <a:t>    </a:t>
            </a:r>
            <a:r>
              <a:rPr lang="en-US" sz="1050" dirty="0">
                <a:solidFill>
                  <a:schemeClr val="accent1">
                    <a:lumMod val="40000"/>
                    <a:lumOff val="60000"/>
                  </a:schemeClr>
                </a:solidFill>
                <a:latin typeface="Roboto Mono" pitchFamily="49" charset="0"/>
                <a:ea typeface="Roboto Mono" pitchFamily="49" charset="0"/>
              </a:rPr>
              <a:t>"reset"</a:t>
            </a:r>
            <a:r>
              <a:rPr lang="en-US" sz="1050" dirty="0">
                <a:solidFill>
                  <a:schemeClr val="bg1">
                    <a:lumMod val="85000"/>
                  </a:schemeClr>
                </a:solidFill>
                <a:latin typeface="Roboto Mono" pitchFamily="49" charset="0"/>
                <a:ea typeface="Roboto Mono" pitchFamily="49" charset="0"/>
              </a:rPr>
              <a:t>: </a:t>
            </a:r>
            <a:r>
              <a:rPr lang="en-US" sz="1050" dirty="0">
                <a:solidFill>
                  <a:schemeClr val="accent6">
                    <a:lumMod val="60000"/>
                    <a:lumOff val="40000"/>
                  </a:schemeClr>
                </a:solidFill>
                <a:latin typeface="Roboto Mono" pitchFamily="49" charset="0"/>
                <a:ea typeface="Roboto Mono" pitchFamily="49" charset="0"/>
              </a:rPr>
              <a:t>1633024800</a:t>
            </a:r>
          </a:p>
          <a:p>
            <a:r>
              <a:rPr lang="en-US" sz="1050" dirty="0">
                <a:solidFill>
                  <a:schemeClr val="bg1">
                    <a:lumMod val="85000"/>
                  </a:schemeClr>
                </a:solidFill>
                <a:latin typeface="Roboto Mono" pitchFamily="49" charset="0"/>
                <a:ea typeface="Roboto Mono" pitchFamily="49" charset="0"/>
              </a:rPr>
              <a:t>  }</a:t>
            </a:r>
          </a:p>
          <a:p>
            <a:r>
              <a:rPr lang="en-US" sz="1050" dirty="0">
                <a:solidFill>
                  <a:schemeClr val="bg1">
                    <a:lumMod val="85000"/>
                  </a:schemeClr>
                </a:solidFill>
                <a:latin typeface="Roboto Mono" pitchFamily="49" charset="0"/>
                <a:ea typeface="Roboto Mono" pitchFamily="49" charset="0"/>
              </a:rPr>
              <a:t>}</a:t>
            </a:r>
            <a:endParaRPr lang="en-US" sz="700" dirty="0">
              <a:solidFill>
                <a:schemeClr val="accent2">
                  <a:lumMod val="60000"/>
                  <a:lumOff val="40000"/>
                </a:schemeClr>
              </a:solidFill>
              <a:latin typeface="Roboto Mono" pitchFamily="49" charset="0"/>
              <a:ea typeface="Roboto Mono" pitchFamily="49" charset="0"/>
            </a:endParaRPr>
          </a:p>
        </p:txBody>
      </p:sp>
    </p:spTree>
    <p:extLst>
      <p:ext uri="{BB962C8B-B14F-4D97-AF65-F5344CB8AC3E}">
        <p14:creationId xmlns:p14="http://schemas.microsoft.com/office/powerpoint/2010/main" val="4271893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2BB045C-A141-C3BC-E39E-7CBF5891AC97}"/>
              </a:ext>
            </a:extLst>
          </p:cNvPr>
          <p:cNvSpPr>
            <a:spLocks noGrp="1"/>
          </p:cNvSpPr>
          <p:nvPr>
            <p:ph type="title"/>
          </p:nvPr>
        </p:nvSpPr>
        <p:spPr>
          <a:xfrm>
            <a:off x="579437" y="782799"/>
            <a:ext cx="10331279" cy="492443"/>
          </a:xfrm>
        </p:spPr>
        <p:txBody>
          <a:bodyPr>
            <a:normAutofit fontScale="90000"/>
          </a:bodyPr>
          <a:lstStyle/>
          <a:p>
            <a:r>
              <a:rPr lang="en-US" sz="3200" dirty="0">
                <a:latin typeface="Quattrocento Sans" panose="020B0502050000020003" pitchFamily="34" charset="0"/>
              </a:rPr>
              <a:t>Exercise</a:t>
            </a:r>
          </a:p>
        </p:txBody>
      </p:sp>
      <p:sp>
        <p:nvSpPr>
          <p:cNvPr id="7" name="Text Placeholder 6">
            <a:extLst>
              <a:ext uri="{FF2B5EF4-FFF2-40B4-BE49-F238E27FC236}">
                <a16:creationId xmlns:a16="http://schemas.microsoft.com/office/drawing/2014/main" id="{3BFF5FF6-257E-D432-7A8E-0444D8E4A520}"/>
              </a:ext>
            </a:extLst>
          </p:cNvPr>
          <p:cNvSpPr>
            <a:spLocks noGrp="1"/>
          </p:cNvSpPr>
          <p:nvPr>
            <p:ph type="body" sz="quarter" idx="16"/>
          </p:nvPr>
        </p:nvSpPr>
        <p:spPr>
          <a:xfrm>
            <a:off x="579446" y="1270719"/>
            <a:ext cx="10930890" cy="2462213"/>
          </a:xfrm>
        </p:spPr>
        <p:txBody>
          <a:bodyPr>
            <a:noAutofit/>
          </a:bodyPr>
          <a:lstStyle/>
          <a:p>
            <a:pPr algn="l">
              <a:spcAft>
                <a:spcPts val="1200"/>
              </a:spcAft>
            </a:pPr>
            <a:r>
              <a:rPr lang="en-US" sz="2000" b="0" i="0" dirty="0">
                <a:solidFill>
                  <a:srgbClr val="161616"/>
                </a:solidFill>
                <a:effectLst/>
                <a:latin typeface="Quattrocento Sans" panose="020B0502050000020003" pitchFamily="34" charset="0"/>
              </a:rPr>
              <a:t>This exercise checks your knowledge about removing a commit from the git history of a repository.</a:t>
            </a:r>
          </a:p>
          <a:p>
            <a:pPr algn="l">
              <a:spcAft>
                <a:spcPts val="1200"/>
              </a:spcAft>
            </a:pPr>
            <a:r>
              <a:rPr lang="en-US" sz="2000" b="0" i="0" dirty="0">
                <a:solidFill>
                  <a:srgbClr val="161616"/>
                </a:solidFill>
                <a:effectLst/>
                <a:latin typeface="Quattrocento Sans" panose="020B0502050000020003" pitchFamily="34" charset="0"/>
              </a:rPr>
              <a:t>This GitHub exercise is graded automatically after you attempt a solution to the challenge. The results of your actions, and helpful feedback, are provided in real-time within the grade-learner workflow logs.</a:t>
            </a:r>
          </a:p>
          <a:p>
            <a:pPr algn="l">
              <a:spcAft>
                <a:spcPts val="600"/>
              </a:spcAft>
            </a:pPr>
            <a:r>
              <a:rPr lang="en-US" sz="2000" b="0" i="0" dirty="0">
                <a:solidFill>
                  <a:srgbClr val="161616"/>
                </a:solidFill>
                <a:effectLst/>
                <a:latin typeface="Quattrocento Sans" panose="020B0502050000020003" pitchFamily="34" charset="0"/>
              </a:rPr>
              <a:t>Here are some helpful tips before you begin the exercise:</a:t>
            </a:r>
          </a:p>
          <a:p>
            <a:pPr marL="342900" indent="-342900" algn="l">
              <a:spcAft>
                <a:spcPts val="600"/>
              </a:spcAft>
              <a:buFont typeface="Arial" panose="020B0604020202020204" pitchFamily="34" charset="0"/>
              <a:buChar char="•"/>
            </a:pPr>
            <a:r>
              <a:rPr lang="en-US" sz="1800" b="0" i="0" dirty="0">
                <a:solidFill>
                  <a:srgbClr val="161616"/>
                </a:solidFill>
                <a:effectLst/>
                <a:latin typeface="Quattrocento Sans" panose="020B0502050000020003" pitchFamily="34" charset="0"/>
              </a:rPr>
              <a:t>Read the </a:t>
            </a:r>
            <a:r>
              <a:rPr lang="en-US" sz="1800" b="1" i="0" dirty="0">
                <a:solidFill>
                  <a:srgbClr val="161616"/>
                </a:solidFill>
                <a:effectLst/>
                <a:latin typeface="Quattrocento Sans" panose="020B0502050000020003" pitchFamily="34" charset="0"/>
              </a:rPr>
              <a:t>About this exercise</a:t>
            </a:r>
            <a:r>
              <a:rPr lang="en-US" sz="1800" b="0" i="0" dirty="0">
                <a:solidFill>
                  <a:srgbClr val="161616"/>
                </a:solidFill>
                <a:effectLst/>
                <a:latin typeface="Quattrocento Sans" panose="020B0502050000020003" pitchFamily="34" charset="0"/>
              </a:rPr>
              <a:t> section in the exercise's repository README to understand how the exercise works.</a:t>
            </a:r>
          </a:p>
          <a:p>
            <a:pPr marL="342900" indent="-342900" algn="l">
              <a:spcAft>
                <a:spcPts val="600"/>
              </a:spcAft>
              <a:buFont typeface="Arial" panose="020B0604020202020204" pitchFamily="34" charset="0"/>
              <a:buChar char="•"/>
            </a:pPr>
            <a:r>
              <a:rPr lang="en-US" sz="1800" b="0" i="0" dirty="0">
                <a:solidFill>
                  <a:srgbClr val="161616"/>
                </a:solidFill>
                <a:effectLst/>
                <a:latin typeface="Quattrocento Sans" panose="020B0502050000020003" pitchFamily="34" charset="0"/>
              </a:rPr>
              <a:t>Follow the steps provided in the </a:t>
            </a:r>
            <a:r>
              <a:rPr lang="en-US" sz="1800" b="1" i="0" dirty="0">
                <a:solidFill>
                  <a:srgbClr val="161616"/>
                </a:solidFill>
                <a:effectLst/>
                <a:latin typeface="Quattrocento Sans" panose="020B0502050000020003" pitchFamily="34" charset="0"/>
              </a:rPr>
              <a:t>Instructions</a:t>
            </a:r>
            <a:r>
              <a:rPr lang="en-US" sz="1800" b="0" i="0" dirty="0">
                <a:solidFill>
                  <a:srgbClr val="161616"/>
                </a:solidFill>
                <a:effectLst/>
                <a:latin typeface="Quattrocento Sans" panose="020B0502050000020003" pitchFamily="34" charset="0"/>
              </a:rPr>
              <a:t> section to successfully complete the exercise.</a:t>
            </a:r>
          </a:p>
          <a:p>
            <a:pPr marL="342900" indent="-342900" algn="l">
              <a:spcAft>
                <a:spcPts val="600"/>
              </a:spcAft>
              <a:buFont typeface="Arial" panose="020B0604020202020204" pitchFamily="34" charset="0"/>
              <a:buChar char="•"/>
            </a:pPr>
            <a:r>
              <a:rPr lang="en-US" sz="1800" b="0" i="0" dirty="0">
                <a:solidFill>
                  <a:srgbClr val="161616"/>
                </a:solidFill>
                <a:effectLst/>
                <a:latin typeface="Quattrocento Sans" panose="020B0502050000020003" pitchFamily="34" charset="0"/>
              </a:rPr>
              <a:t>To see the results of your exercise, navigate to the </a:t>
            </a:r>
            <a:r>
              <a:rPr lang="en-US" sz="1800" b="1" i="0" dirty="0">
                <a:solidFill>
                  <a:srgbClr val="161616"/>
                </a:solidFill>
                <a:effectLst/>
                <a:latin typeface="Quattrocento Sans" panose="020B0502050000020003" pitchFamily="34" charset="0"/>
              </a:rPr>
              <a:t>Actions</a:t>
            </a:r>
            <a:r>
              <a:rPr lang="en-US" sz="1800" b="0" i="0" dirty="0">
                <a:solidFill>
                  <a:srgbClr val="161616"/>
                </a:solidFill>
                <a:effectLst/>
                <a:latin typeface="Quattrocento Sans" panose="020B0502050000020003" pitchFamily="34" charset="0"/>
              </a:rPr>
              <a:t> tab of your cloned repository and select the most recent run on the </a:t>
            </a:r>
            <a:r>
              <a:rPr lang="en-US" sz="1800" b="1" i="0" dirty="0">
                <a:solidFill>
                  <a:srgbClr val="161616"/>
                </a:solidFill>
                <a:effectLst/>
                <a:latin typeface="Quattrocento Sans" panose="020B0502050000020003" pitchFamily="34" charset="0"/>
              </a:rPr>
              <a:t>Grading</a:t>
            </a:r>
            <a:r>
              <a:rPr lang="en-US" sz="1800" b="0" i="0" dirty="0">
                <a:solidFill>
                  <a:srgbClr val="161616"/>
                </a:solidFill>
                <a:effectLst/>
                <a:latin typeface="Quattrocento Sans" panose="020B0502050000020003" pitchFamily="34" charset="0"/>
              </a:rPr>
              <a:t> workflow.</a:t>
            </a:r>
          </a:p>
          <a:p>
            <a:pPr marL="342900" indent="-342900" algn="l">
              <a:spcAft>
                <a:spcPts val="600"/>
              </a:spcAft>
              <a:buFont typeface="Arial" panose="020B0604020202020204" pitchFamily="34" charset="0"/>
              <a:buChar char="•"/>
            </a:pPr>
            <a:r>
              <a:rPr lang="en-US" sz="1800" b="0" i="0" dirty="0">
                <a:solidFill>
                  <a:srgbClr val="161616"/>
                </a:solidFill>
                <a:effectLst/>
                <a:latin typeface="Quattrocento Sans" panose="020B0502050000020003" pitchFamily="34" charset="0"/>
              </a:rPr>
              <a:t>Stuck on what to do? Revisit the content in the last unit or check out the </a:t>
            </a:r>
            <a:r>
              <a:rPr lang="en-US" sz="1800" b="1" i="0" dirty="0">
                <a:solidFill>
                  <a:srgbClr val="161616"/>
                </a:solidFill>
                <a:effectLst/>
                <a:latin typeface="Quattrocento Sans" panose="020B0502050000020003" pitchFamily="34" charset="0"/>
              </a:rPr>
              <a:t>Useful resources</a:t>
            </a:r>
            <a:r>
              <a:rPr lang="en-US" sz="1800" b="0" i="0" dirty="0">
                <a:solidFill>
                  <a:srgbClr val="161616"/>
                </a:solidFill>
                <a:effectLst/>
                <a:latin typeface="Quattrocento Sans" panose="020B0502050000020003" pitchFamily="34" charset="0"/>
              </a:rPr>
              <a:t> section in the exercise's repository README for more resources.</a:t>
            </a:r>
          </a:p>
        </p:txBody>
      </p:sp>
      <p:sp>
        <p:nvSpPr>
          <p:cNvPr id="2" name="Footer Placeholder 1">
            <a:extLst>
              <a:ext uri="{FF2B5EF4-FFF2-40B4-BE49-F238E27FC236}">
                <a16:creationId xmlns:a16="http://schemas.microsoft.com/office/drawing/2014/main" id="{C0053711-90A5-E597-3402-5753647D7092}"/>
              </a:ext>
            </a:extLst>
          </p:cNvPr>
          <p:cNvSpPr>
            <a:spLocks noGrp="1"/>
          </p:cNvSpPr>
          <p:nvPr>
            <p:ph type="ftr" sz="quarter" idx="3"/>
          </p:nvPr>
        </p:nvSpPr>
        <p:spPr>
          <a:xfrm>
            <a:off x="579438" y="6421083"/>
            <a:ext cx="4151312" cy="197976"/>
          </a:xfrm>
        </p:spPr>
        <p:txBody>
          <a:bodyPr/>
          <a:lstStyle/>
          <a:p>
            <a:r>
              <a:rPr lang="en-US" dirty="0"/>
              <a:t>© Copyright Microsoft Corporation. All rights reserved.</a:t>
            </a:r>
          </a:p>
        </p:txBody>
      </p:sp>
      <p:grpSp>
        <p:nvGrpSpPr>
          <p:cNvPr id="15" name="Group 14">
            <a:extLst>
              <a:ext uri="{FF2B5EF4-FFF2-40B4-BE49-F238E27FC236}">
                <a16:creationId xmlns:a16="http://schemas.microsoft.com/office/drawing/2014/main" id="{F62BDAA0-76B6-3949-9744-AD93E5069062}"/>
              </a:ext>
              <a:ext uri="{C183D7F6-B498-43B3-948B-1728B52AA6E4}">
                <adec:decorative xmlns:adec="http://schemas.microsoft.com/office/drawing/2017/decorative" val="1"/>
              </a:ext>
            </a:extLst>
          </p:cNvPr>
          <p:cNvGrpSpPr/>
          <p:nvPr/>
        </p:nvGrpSpPr>
        <p:grpSpPr>
          <a:xfrm>
            <a:off x="10729911" y="5491317"/>
            <a:ext cx="961231" cy="918055"/>
            <a:chOff x="5540700" y="2116300"/>
            <a:chExt cx="1110600" cy="1110600"/>
          </a:xfrm>
        </p:grpSpPr>
        <p:sp>
          <p:nvSpPr>
            <p:cNvPr id="17" name="Oval 16">
              <a:extLst>
                <a:ext uri="{FF2B5EF4-FFF2-40B4-BE49-F238E27FC236}">
                  <a16:creationId xmlns:a16="http://schemas.microsoft.com/office/drawing/2014/main" id="{AA7848C3-C239-9DAE-CD0E-735193B3F2F7}"/>
                </a:ext>
              </a:extLst>
            </p:cNvPr>
            <p:cNvSpPr/>
            <p:nvPr/>
          </p:nvSpPr>
          <p:spPr>
            <a:xfrm>
              <a:off x="5540700" y="2116300"/>
              <a:ext cx="1110600" cy="1110600"/>
            </a:xfrm>
            <a:prstGeom prst="ellipse">
              <a:avLst/>
            </a:prstGeom>
            <a:solidFill>
              <a:srgbClr val="8DC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18" name="Picture 33">
              <a:extLst>
                <a:ext uri="{FF2B5EF4-FFF2-40B4-BE49-F238E27FC236}">
                  <a16:creationId xmlns:a16="http://schemas.microsoft.com/office/drawing/2014/main" id="{A230018B-D101-AED4-0493-7A695A9A936B}"/>
                </a:ext>
              </a:extLst>
            </p:cNvPr>
            <p:cNvPicPr/>
            <p:nvPr/>
          </p:nvPicPr>
          <p:blipFill>
            <a:blip r:embed="rId3">
              <a:extLst>
                <a:ext uri="{96DAC541-7B7A-43D3-8B79-37D633B846F1}">
                  <asvg:svgBlip xmlns:asvg="http://schemas.microsoft.com/office/drawing/2016/SVG/main" r:embed="rId4"/>
                </a:ext>
              </a:extLst>
            </a:blip>
            <a:srcRect/>
            <a:stretch/>
          </p:blipFill>
          <p:spPr>
            <a:xfrm>
              <a:off x="5749602" y="2325202"/>
              <a:ext cx="692796" cy="692796"/>
            </a:xfrm>
            <a:prstGeom prst="rect">
              <a:avLst/>
            </a:prstGeom>
            <a:noFill/>
          </p:spPr>
        </p:pic>
      </p:grpSp>
    </p:spTree>
    <p:extLst>
      <p:ext uri="{BB962C8B-B14F-4D97-AF65-F5344CB8AC3E}">
        <p14:creationId xmlns:p14="http://schemas.microsoft.com/office/powerpoint/2010/main" val="1465804086"/>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2BB045C-A141-C3BC-E39E-7CBF5891AC97}"/>
              </a:ext>
            </a:extLst>
          </p:cNvPr>
          <p:cNvSpPr>
            <a:spLocks noGrp="1"/>
          </p:cNvSpPr>
          <p:nvPr>
            <p:ph type="title"/>
          </p:nvPr>
        </p:nvSpPr>
        <p:spPr>
          <a:xfrm>
            <a:off x="579437" y="782799"/>
            <a:ext cx="10150473" cy="492443"/>
          </a:xfrm>
        </p:spPr>
        <p:txBody>
          <a:bodyPr>
            <a:normAutofit fontScale="90000"/>
          </a:bodyPr>
          <a:lstStyle/>
          <a:p>
            <a:r>
              <a:rPr lang="en-US" sz="3200" dirty="0">
                <a:latin typeface="Quattrocento Sans" panose="020B0502050000020003" pitchFamily="34" charset="0"/>
              </a:rPr>
              <a:t>Exercise - (continued)</a:t>
            </a:r>
          </a:p>
        </p:txBody>
      </p:sp>
      <p:sp>
        <p:nvSpPr>
          <p:cNvPr id="7" name="Text Placeholder 6">
            <a:extLst>
              <a:ext uri="{FF2B5EF4-FFF2-40B4-BE49-F238E27FC236}">
                <a16:creationId xmlns:a16="http://schemas.microsoft.com/office/drawing/2014/main" id="{3BFF5FF6-257E-D432-7A8E-0444D8E4A520}"/>
              </a:ext>
            </a:extLst>
          </p:cNvPr>
          <p:cNvSpPr>
            <a:spLocks noGrp="1"/>
          </p:cNvSpPr>
          <p:nvPr>
            <p:ph type="body" sz="quarter" idx="16"/>
          </p:nvPr>
        </p:nvSpPr>
        <p:spPr>
          <a:xfrm>
            <a:off x="579446" y="1270719"/>
            <a:ext cx="11111696" cy="2462213"/>
          </a:xfrm>
        </p:spPr>
        <p:txBody>
          <a:bodyPr>
            <a:noAutofit/>
          </a:bodyPr>
          <a:lstStyle/>
          <a:p>
            <a:pPr algn="just">
              <a:lnSpc>
                <a:spcPct val="100000"/>
              </a:lnSpc>
              <a:spcAft>
                <a:spcPts val="1200"/>
              </a:spcAft>
            </a:pPr>
            <a:r>
              <a:rPr lang="en-US" sz="1800" b="1" dirty="0">
                <a:latin typeface="Quattrocento Sans" panose="020B0502050000020003" pitchFamily="34" charset="0"/>
              </a:rPr>
              <a:t>Note: </a:t>
            </a:r>
            <a:r>
              <a:rPr lang="en-US" sz="1800" dirty="0">
                <a:latin typeface="Quattrocento Sans" panose="020B0502050000020003" pitchFamily="34" charset="0"/>
              </a:rPr>
              <a:t>A grading script exists under </a:t>
            </a:r>
            <a:r>
              <a:rPr lang="en-US" sz="1800" i="1" dirty="0">
                <a:latin typeface="Quattrocento Sans" panose="020B0502050000020003" pitchFamily="34" charset="0"/>
              </a:rPr>
              <a:t>.</a:t>
            </a:r>
            <a:r>
              <a:rPr lang="en-US" sz="1800" i="1" dirty="0" err="1">
                <a:latin typeface="Quattrocento Sans" panose="020B0502050000020003" pitchFamily="34" charset="0"/>
              </a:rPr>
              <a:t>github</a:t>
            </a:r>
            <a:r>
              <a:rPr lang="en-US" sz="1800" i="1" dirty="0">
                <a:latin typeface="Quattrocento Sans" panose="020B0502050000020003" pitchFamily="34" charset="0"/>
              </a:rPr>
              <a:t>/workflows/</a:t>
            </a:r>
            <a:r>
              <a:rPr lang="en-US" sz="1800" i="1" dirty="0" err="1">
                <a:latin typeface="Quattrocento Sans" panose="020B0502050000020003" pitchFamily="34" charset="0"/>
              </a:rPr>
              <a:t>grading.yml</a:t>
            </a:r>
            <a:r>
              <a:rPr lang="en-US" sz="1800" dirty="0">
                <a:latin typeface="Quattrocento Sans" panose="020B0502050000020003" pitchFamily="34" charset="0"/>
              </a:rPr>
              <a:t>. You don't need to modify this workflow to complete this exercise. </a:t>
            </a:r>
            <a:r>
              <a:rPr lang="en-US" sz="1800" b="1" dirty="0">
                <a:latin typeface="Quattrocento Sans" panose="020B0502050000020003" pitchFamily="34" charset="0"/>
              </a:rPr>
              <a:t>Altering the contents in this workflow can break the exercise's ability to validate your actions, provide feedback, or grade the results</a:t>
            </a:r>
            <a:r>
              <a:rPr lang="en-US" sz="1800" dirty="0">
                <a:latin typeface="Quattrocento Sans" panose="020B0502050000020003" pitchFamily="34" charset="0"/>
              </a:rPr>
              <a:t>.</a:t>
            </a:r>
            <a:endParaRPr lang="en-US" sz="1800" b="1" dirty="0">
              <a:latin typeface="Quattrocento Sans" panose="020B0502050000020003" pitchFamily="34" charset="0"/>
            </a:endParaRPr>
          </a:p>
          <a:p>
            <a:pPr algn="just">
              <a:lnSpc>
                <a:spcPct val="100000"/>
              </a:lnSpc>
              <a:spcAft>
                <a:spcPts val="1200"/>
              </a:spcAft>
            </a:pPr>
            <a:r>
              <a:rPr lang="en-US" sz="1800" dirty="0">
                <a:latin typeface="Quattrocento Sans" panose="020B0502050000020003" pitchFamily="34" charset="0"/>
              </a:rPr>
              <a:t>This exercise is a challenge based on content covered in this module. It might take several attempts to complete the exercise, you can revisit previous content in this module, or navigate to some of the other resources provided as many times as you want to find the solution.</a:t>
            </a:r>
          </a:p>
          <a:p>
            <a:pPr algn="just">
              <a:lnSpc>
                <a:spcPct val="100000"/>
              </a:lnSpc>
              <a:spcAft>
                <a:spcPts val="1200"/>
              </a:spcAft>
            </a:pPr>
            <a:r>
              <a:rPr lang="en-US" sz="1800" dirty="0">
                <a:latin typeface="Quattrocento Sans" panose="020B0502050000020003" pitchFamily="34" charset="0"/>
              </a:rPr>
              <a:t>After you finish the exercise in GitHub, return here for:</a:t>
            </a:r>
          </a:p>
          <a:p>
            <a:pPr marL="285750" indent="-285750" algn="just">
              <a:lnSpc>
                <a:spcPct val="100000"/>
              </a:lnSpc>
              <a:spcAft>
                <a:spcPts val="1200"/>
              </a:spcAft>
              <a:buFont typeface="Wingdings" pitchFamily="2" charset="2"/>
              <a:buChar char="ü"/>
            </a:pPr>
            <a:r>
              <a:rPr lang="en-US" sz="1800" dirty="0">
                <a:latin typeface="Quattrocento Sans" panose="020B0502050000020003" pitchFamily="34" charset="0"/>
              </a:rPr>
              <a:t>A quick knowledge check</a:t>
            </a:r>
          </a:p>
          <a:p>
            <a:pPr marL="285750" indent="-285750" algn="just">
              <a:lnSpc>
                <a:spcPct val="100000"/>
              </a:lnSpc>
              <a:spcAft>
                <a:spcPts val="1200"/>
              </a:spcAft>
              <a:buFont typeface="Wingdings" pitchFamily="2" charset="2"/>
              <a:buChar char="ü"/>
            </a:pPr>
            <a:r>
              <a:rPr lang="en-US" sz="1800" dirty="0">
                <a:latin typeface="Quattrocento Sans" panose="020B0502050000020003" pitchFamily="34" charset="0"/>
              </a:rPr>
              <a:t>A summary of what you've learned</a:t>
            </a:r>
          </a:p>
          <a:p>
            <a:pPr marL="285750" indent="-285750" algn="just">
              <a:lnSpc>
                <a:spcPct val="100000"/>
              </a:lnSpc>
              <a:spcAft>
                <a:spcPts val="1200"/>
              </a:spcAft>
              <a:buFont typeface="Wingdings" pitchFamily="2" charset="2"/>
              <a:buChar char="ü"/>
            </a:pPr>
            <a:r>
              <a:rPr lang="en-US" sz="1800" dirty="0">
                <a:latin typeface="Quattrocento Sans" panose="020B0502050000020003" pitchFamily="34" charset="0"/>
              </a:rPr>
              <a:t>A badge for completing this module</a:t>
            </a:r>
          </a:p>
        </p:txBody>
      </p:sp>
      <p:sp>
        <p:nvSpPr>
          <p:cNvPr id="2" name="Footer Placeholder 1">
            <a:extLst>
              <a:ext uri="{FF2B5EF4-FFF2-40B4-BE49-F238E27FC236}">
                <a16:creationId xmlns:a16="http://schemas.microsoft.com/office/drawing/2014/main" id="{C0053711-90A5-E597-3402-5753647D7092}"/>
              </a:ext>
            </a:extLst>
          </p:cNvPr>
          <p:cNvSpPr>
            <a:spLocks noGrp="1"/>
          </p:cNvSpPr>
          <p:nvPr>
            <p:ph type="ftr" sz="quarter" idx="3"/>
          </p:nvPr>
        </p:nvSpPr>
        <p:spPr>
          <a:xfrm>
            <a:off x="579438" y="6421083"/>
            <a:ext cx="4151312" cy="197976"/>
          </a:xfrm>
        </p:spPr>
        <p:txBody>
          <a:bodyPr/>
          <a:lstStyle/>
          <a:p>
            <a:r>
              <a:rPr lang="en-US" dirty="0"/>
              <a:t>© Copyright Microsoft Corporation. All rights reserved.</a:t>
            </a:r>
          </a:p>
        </p:txBody>
      </p:sp>
      <p:sp>
        <p:nvSpPr>
          <p:cNvPr id="14" name="TextBox 13">
            <a:extLst>
              <a:ext uri="{FF2B5EF4-FFF2-40B4-BE49-F238E27FC236}">
                <a16:creationId xmlns:a16="http://schemas.microsoft.com/office/drawing/2014/main" id="{1802CE57-FED8-FF04-DEAA-BD4BF1FA0FEC}"/>
              </a:ext>
            </a:extLst>
          </p:cNvPr>
          <p:cNvSpPr txBox="1"/>
          <p:nvPr/>
        </p:nvSpPr>
        <p:spPr>
          <a:xfrm>
            <a:off x="559118" y="5950344"/>
            <a:ext cx="3160032" cy="307777"/>
          </a:xfrm>
          <a:prstGeom prst="rect">
            <a:avLst/>
          </a:prstGeom>
          <a:noFill/>
        </p:spPr>
        <p:txBody>
          <a:bodyPr wrap="none" lIns="0" tIns="0" rIns="0" bIns="0" rtlCol="0">
            <a:spAutoFit/>
          </a:bodyPr>
          <a:lstStyle/>
          <a:p>
            <a:pPr algn="l"/>
            <a:r>
              <a:rPr lang="en-US" sz="2000" dirty="0">
                <a:hlinkClick r:id="rId3"/>
              </a:rPr>
              <a:t>Start the exercise on GitHub.</a:t>
            </a:r>
            <a:endParaRPr lang="en-US" sz="2000" dirty="0"/>
          </a:p>
        </p:txBody>
      </p:sp>
      <p:grpSp>
        <p:nvGrpSpPr>
          <p:cNvPr id="15" name="Group 14">
            <a:extLst>
              <a:ext uri="{FF2B5EF4-FFF2-40B4-BE49-F238E27FC236}">
                <a16:creationId xmlns:a16="http://schemas.microsoft.com/office/drawing/2014/main" id="{F62BDAA0-76B6-3949-9744-AD93E5069062}"/>
              </a:ext>
              <a:ext uri="{C183D7F6-B498-43B3-948B-1728B52AA6E4}">
                <adec:decorative xmlns:adec="http://schemas.microsoft.com/office/drawing/2017/decorative" val="1"/>
              </a:ext>
            </a:extLst>
          </p:cNvPr>
          <p:cNvGrpSpPr/>
          <p:nvPr/>
        </p:nvGrpSpPr>
        <p:grpSpPr>
          <a:xfrm>
            <a:off x="10729911" y="5491317"/>
            <a:ext cx="961231" cy="918055"/>
            <a:chOff x="5540700" y="2116300"/>
            <a:chExt cx="1110600" cy="1110600"/>
          </a:xfrm>
        </p:grpSpPr>
        <p:sp>
          <p:nvSpPr>
            <p:cNvPr id="17" name="Oval 16">
              <a:extLst>
                <a:ext uri="{FF2B5EF4-FFF2-40B4-BE49-F238E27FC236}">
                  <a16:creationId xmlns:a16="http://schemas.microsoft.com/office/drawing/2014/main" id="{AA7848C3-C239-9DAE-CD0E-735193B3F2F7}"/>
                </a:ext>
              </a:extLst>
            </p:cNvPr>
            <p:cNvSpPr/>
            <p:nvPr/>
          </p:nvSpPr>
          <p:spPr>
            <a:xfrm>
              <a:off x="5540700" y="2116300"/>
              <a:ext cx="1110600" cy="1110600"/>
            </a:xfrm>
            <a:prstGeom prst="ellipse">
              <a:avLst/>
            </a:prstGeom>
            <a:solidFill>
              <a:srgbClr val="8DC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18" name="Picture 33">
              <a:extLst>
                <a:ext uri="{FF2B5EF4-FFF2-40B4-BE49-F238E27FC236}">
                  <a16:creationId xmlns:a16="http://schemas.microsoft.com/office/drawing/2014/main" id="{A230018B-D101-AED4-0493-7A695A9A936B}"/>
                </a:ext>
              </a:extLst>
            </p:cNvPr>
            <p:cNvPicPr/>
            <p:nvPr/>
          </p:nvPicPr>
          <p:blipFill>
            <a:blip r:embed="rId4">
              <a:extLst>
                <a:ext uri="{96DAC541-7B7A-43D3-8B79-37D633B846F1}">
                  <asvg:svgBlip xmlns:asvg="http://schemas.microsoft.com/office/drawing/2016/SVG/main" r:embed="rId5"/>
                </a:ext>
              </a:extLst>
            </a:blip>
            <a:srcRect/>
            <a:stretch/>
          </p:blipFill>
          <p:spPr>
            <a:xfrm>
              <a:off x="5749602" y="2325202"/>
              <a:ext cx="692796" cy="692796"/>
            </a:xfrm>
            <a:prstGeom prst="rect">
              <a:avLst/>
            </a:prstGeom>
            <a:noFill/>
          </p:spPr>
        </p:pic>
      </p:grpSp>
      <p:cxnSp>
        <p:nvCxnSpPr>
          <p:cNvPr id="5" name="Straight Connector 4">
            <a:extLst>
              <a:ext uri="{FF2B5EF4-FFF2-40B4-BE49-F238E27FC236}">
                <a16:creationId xmlns:a16="http://schemas.microsoft.com/office/drawing/2014/main" id="{BB66656F-0D88-0998-A32F-828D6C17F0D7}"/>
              </a:ext>
            </a:extLst>
          </p:cNvPr>
          <p:cNvCxnSpPr/>
          <p:nvPr/>
        </p:nvCxnSpPr>
        <p:spPr>
          <a:xfrm>
            <a:off x="559118" y="1270719"/>
            <a:ext cx="0" cy="939637"/>
          </a:xfrm>
          <a:prstGeom prst="line">
            <a:avLst/>
          </a:prstGeom>
          <a:ln w="38100">
            <a:solidFill>
              <a:schemeClr val="tx1">
                <a:lumMod val="75000"/>
                <a:lumOff val="25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69236144"/>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07C2C26-EFD2-E847-AEA7-5CEF245E0904}"/>
              </a:ext>
            </a:extLst>
          </p:cNvPr>
          <p:cNvSpPr>
            <a:spLocks noGrp="1"/>
          </p:cNvSpPr>
          <p:nvPr>
            <p:ph type="title"/>
          </p:nvPr>
        </p:nvSpPr>
        <p:spPr>
          <a:xfrm>
            <a:off x="569911" y="3442638"/>
            <a:ext cx="6345239" cy="557525"/>
          </a:xfrm>
        </p:spPr>
        <p:txBody>
          <a:bodyPr/>
          <a:lstStyle/>
          <a:p>
            <a:r>
              <a:rPr lang="en-US" dirty="0"/>
              <a:t>Knowledge Checks</a:t>
            </a:r>
          </a:p>
        </p:txBody>
      </p:sp>
      <p:sp>
        <p:nvSpPr>
          <p:cNvPr id="2" name="Rectangle 1">
            <a:extLst>
              <a:ext uri="{FF2B5EF4-FFF2-40B4-BE49-F238E27FC236}">
                <a16:creationId xmlns:a16="http://schemas.microsoft.com/office/drawing/2014/main" id="{AAB7FFCE-6487-F91B-58CE-9BC1E7AA76E9}"/>
              </a:ext>
            </a:extLst>
          </p:cNvPr>
          <p:cNvSpPr/>
          <p:nvPr/>
        </p:nvSpPr>
        <p:spPr bwMode="auto">
          <a:xfrm>
            <a:off x="2888243" y="1229710"/>
            <a:ext cx="914400" cy="914400"/>
          </a:xfrm>
          <a:prstGeom prst="rect">
            <a:avLst/>
          </a:prstGeom>
          <a:solidFill>
            <a:srgbClr val="E8E6DF"/>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LID4096"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528688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FD8364-8EAB-C493-4F06-1232764321E0}"/>
            </a:ext>
          </a:extLst>
        </p:cNvPr>
        <p:cNvGrpSpPr/>
        <p:nvPr/>
      </p:nvGrpSpPr>
      <p:grpSpPr>
        <a:xfrm>
          <a:off x="0" y="0"/>
          <a:ext cx="0" cy="0"/>
          <a:chOff x="0" y="0"/>
          <a:chExt cx="0" cy="0"/>
        </a:xfrm>
      </p:grpSpPr>
      <p:sp>
        <p:nvSpPr>
          <p:cNvPr id="17" name="Title 16">
            <a:extLst>
              <a:ext uri="{FF2B5EF4-FFF2-40B4-BE49-F238E27FC236}">
                <a16:creationId xmlns:a16="http://schemas.microsoft.com/office/drawing/2014/main" id="{3C157120-3B62-596B-6141-C8D77C19F92A}"/>
              </a:ext>
            </a:extLst>
          </p:cNvPr>
          <p:cNvSpPr>
            <a:spLocks noGrp="1"/>
          </p:cNvSpPr>
          <p:nvPr>
            <p:ph type="title"/>
          </p:nvPr>
        </p:nvSpPr>
        <p:spPr>
          <a:xfrm>
            <a:off x="381092" y="662976"/>
            <a:ext cx="10686957" cy="307777"/>
          </a:xfrm>
        </p:spPr>
        <p:txBody>
          <a:bodyPr vert="horz" wrap="square" lIns="0" tIns="0" rIns="0" bIns="0" rtlCol="0" anchor="t">
            <a:noAutofit/>
          </a:bodyPr>
          <a:lstStyle/>
          <a:p>
            <a:r>
              <a:rPr lang="en-US" sz="3200" dirty="0">
                <a:latin typeface="Quattrocento Sans" panose="020B0502050000020003" pitchFamily="34" charset="0"/>
              </a:rPr>
              <a:t>Knowledge Check: Manage sensitive data and security policies within GitHub </a:t>
            </a:r>
          </a:p>
        </p:txBody>
      </p:sp>
      <p:sp>
        <p:nvSpPr>
          <p:cNvPr id="39" name="Text Placeholder 2">
            <a:extLst>
              <a:ext uri="{FF2B5EF4-FFF2-40B4-BE49-F238E27FC236}">
                <a16:creationId xmlns:a16="http://schemas.microsoft.com/office/drawing/2014/main" id="{BAFC6655-6140-469E-FCCB-8DB3816C4398}"/>
              </a:ext>
            </a:extLst>
          </p:cNvPr>
          <p:cNvSpPr txBox="1">
            <a:spLocks/>
          </p:cNvSpPr>
          <p:nvPr/>
        </p:nvSpPr>
        <p:spPr>
          <a:xfrm>
            <a:off x="381092" y="1830494"/>
            <a:ext cx="10296433" cy="726353"/>
          </a:xfrm>
          <a:prstGeom prst="rect">
            <a:avLst/>
          </a:prstGeom>
        </p:spPr>
        <p:txBody>
          <a:bodyPr vert="horz" wrap="square" lIns="0" tIns="0" rIns="0" bIns="0" rtlCol="0">
            <a:no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90000"/>
              </a:lnSpc>
              <a:buNone/>
            </a:pPr>
            <a:r>
              <a:rPr lang="en-US" sz="2000" dirty="0">
                <a:latin typeface="Quattrocento Sans" panose="020B0502050000020003" pitchFamily="34" charset="0"/>
              </a:rPr>
              <a:t>What file should you use to create documentation for collaborators that lists supported versions of the project?</a:t>
            </a:r>
          </a:p>
        </p:txBody>
      </p:sp>
      <p:sp>
        <p:nvSpPr>
          <p:cNvPr id="3" name="TextBox 2">
            <a:extLst>
              <a:ext uri="{FF2B5EF4-FFF2-40B4-BE49-F238E27FC236}">
                <a16:creationId xmlns:a16="http://schemas.microsoft.com/office/drawing/2014/main" id="{40151F81-C575-5308-8B99-1E7BA806D325}"/>
              </a:ext>
            </a:extLst>
          </p:cNvPr>
          <p:cNvSpPr txBox="1"/>
          <p:nvPr/>
        </p:nvSpPr>
        <p:spPr>
          <a:xfrm>
            <a:off x="381092" y="2352059"/>
            <a:ext cx="8943975" cy="2031325"/>
          </a:xfrm>
          <a:prstGeom prst="rect">
            <a:avLst/>
          </a:prstGeom>
          <a:noFill/>
        </p:spPr>
        <p:txBody>
          <a:bodyPr wrap="square" rtlCol="0">
            <a:spAutoFit/>
          </a:bodyPr>
          <a:lstStyle/>
          <a:p>
            <a:pPr marL="342900" indent="-342900">
              <a:buFont typeface="+mj-lt"/>
              <a:buAutoNum type="alphaLcParenR"/>
            </a:pPr>
            <a:endParaRPr lang="en-US" dirty="0">
              <a:latin typeface="Quattrocento Sans" panose="020B0502050000020003" pitchFamily="34" charset="0"/>
            </a:endParaRPr>
          </a:p>
          <a:p>
            <a:pPr marL="342900" indent="-342900">
              <a:buFont typeface="+mj-lt"/>
              <a:buAutoNum type="alphaLcParenR"/>
            </a:pPr>
            <a:endParaRPr lang="en-US" dirty="0">
              <a:latin typeface="Quattrocento Sans" panose="020B0502050000020003" pitchFamily="34" charset="0"/>
            </a:endParaRPr>
          </a:p>
          <a:p>
            <a:pPr marL="342900" indent="-342900">
              <a:buFont typeface="+mj-lt"/>
              <a:buAutoNum type="alphaLcParenR"/>
            </a:pPr>
            <a:r>
              <a:rPr lang="en-US" dirty="0" err="1">
                <a:latin typeface="Quattrocento Sans" panose="020B0502050000020003" pitchFamily="34" charset="0"/>
              </a:rPr>
              <a:t>SECURITY.md</a:t>
            </a:r>
            <a:endParaRPr lang="en-US" dirty="0">
              <a:latin typeface="Quattrocento Sans" panose="020B0502050000020003" pitchFamily="34" charset="0"/>
            </a:endParaRPr>
          </a:p>
          <a:p>
            <a:pPr marL="342900" indent="-342900">
              <a:buFont typeface="+mj-lt"/>
              <a:buAutoNum type="alphaLcParenR"/>
            </a:pPr>
            <a:endParaRPr lang="en-US" dirty="0">
              <a:latin typeface="Quattrocento Sans" panose="020B0502050000020003" pitchFamily="34" charset="0"/>
            </a:endParaRPr>
          </a:p>
          <a:p>
            <a:pPr marL="342900" indent="-342900">
              <a:buFont typeface="+mj-lt"/>
              <a:buAutoNum type="alphaLcParenR"/>
            </a:pPr>
            <a:r>
              <a:rPr lang="en-US" dirty="0" err="1">
                <a:latin typeface="Quattrocento Sans" panose="020B0502050000020003" pitchFamily="34" charset="0"/>
              </a:rPr>
              <a:t>CONTRIBUTING.md</a:t>
            </a:r>
            <a:endParaRPr lang="en-US" dirty="0">
              <a:latin typeface="Quattrocento Sans" panose="020B0502050000020003" pitchFamily="34" charset="0"/>
            </a:endParaRPr>
          </a:p>
          <a:p>
            <a:pPr marL="342900" indent="-342900">
              <a:buFont typeface="+mj-lt"/>
              <a:buAutoNum type="alphaLcParenR"/>
            </a:pPr>
            <a:endParaRPr lang="en-US" dirty="0">
              <a:latin typeface="Quattrocento Sans" panose="020B0502050000020003" pitchFamily="34" charset="0"/>
            </a:endParaRPr>
          </a:p>
          <a:p>
            <a:pPr marL="342900" indent="-342900">
              <a:buFont typeface="+mj-lt"/>
              <a:buAutoNum type="alphaLcParenR"/>
            </a:pPr>
            <a:r>
              <a:rPr lang="en-US" dirty="0" err="1">
                <a:latin typeface="Quattrocento Sans" panose="020B0502050000020003" pitchFamily="34" charset="0"/>
              </a:rPr>
              <a:t>SUPPORT.md</a:t>
            </a:r>
            <a:endParaRPr lang="en-US" dirty="0">
              <a:latin typeface="Quattrocento Sans" panose="020B0502050000020003" pitchFamily="34" charset="0"/>
            </a:endParaRPr>
          </a:p>
        </p:txBody>
      </p:sp>
      <p:sp>
        <p:nvSpPr>
          <p:cNvPr id="4" name="Footer Placeholder 10">
            <a:extLst>
              <a:ext uri="{FF2B5EF4-FFF2-40B4-BE49-F238E27FC236}">
                <a16:creationId xmlns:a16="http://schemas.microsoft.com/office/drawing/2014/main" id="{9E141180-7BEE-FBE5-10C0-72DA5FCEA5EB}"/>
              </a:ext>
            </a:extLst>
          </p:cNvPr>
          <p:cNvSpPr txBox="1">
            <a:spLocks/>
          </p:cNvSpPr>
          <p:nvPr/>
        </p:nvSpPr>
        <p:spPr>
          <a:xfrm>
            <a:off x="579438" y="6421083"/>
            <a:ext cx="4151312" cy="197976"/>
          </a:xfrm>
          <a:prstGeom prst="rect">
            <a:avLst/>
          </a:prstGeom>
        </p:spPr>
        <p:txBody>
          <a:bodyPr vert="horz" lIns="0" tIns="0" rIns="0" bIns="0" rtlCol="0" anchor="ctr"/>
          <a:lstStyle>
            <a:defPPr>
              <a:defRPr lang="en-US"/>
            </a:defPPr>
            <a:lvl1pPr marL="0" algn="l" defTabSz="914400" rtl="0" eaLnBrk="1" latinLnBrk="0" hangingPunct="1">
              <a:defRPr lang="en-US" sz="1000" kern="1200" dirty="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lang="en-US" sz="750" kern="100" cap="all" spc="0" baseline="0" dirty="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67">
              <a:defRPr/>
            </a:pPr>
            <a:r>
              <a:rPr lang="en-US">
                <a:solidFill>
                  <a:srgbClr val="000000"/>
                </a:solidFill>
              </a:rPr>
              <a:t>© Copyright Microsoft Corporation. All rights reserved.</a:t>
            </a:r>
          </a:p>
        </p:txBody>
      </p:sp>
      <p:sp>
        <p:nvSpPr>
          <p:cNvPr id="6" name="TextBox 5">
            <a:extLst>
              <a:ext uri="{FF2B5EF4-FFF2-40B4-BE49-F238E27FC236}">
                <a16:creationId xmlns:a16="http://schemas.microsoft.com/office/drawing/2014/main" id="{920CBED3-52C0-9B80-22DF-C7162F3210ED}"/>
              </a:ext>
            </a:extLst>
          </p:cNvPr>
          <p:cNvSpPr txBox="1"/>
          <p:nvPr/>
        </p:nvSpPr>
        <p:spPr>
          <a:xfrm>
            <a:off x="10938072" y="447532"/>
            <a:ext cx="872836" cy="369332"/>
          </a:xfrm>
          <a:prstGeom prst="rect">
            <a:avLst/>
          </a:prstGeom>
          <a:noFill/>
        </p:spPr>
        <p:txBody>
          <a:bodyPr wrap="square" rtlCol="0">
            <a:spAutoFit/>
          </a:bodyPr>
          <a:lstStyle/>
          <a:p>
            <a:r>
              <a:rPr lang="en-US" dirty="0"/>
              <a:t>1 of 4</a:t>
            </a:r>
          </a:p>
        </p:txBody>
      </p:sp>
    </p:spTree>
    <p:extLst>
      <p:ext uri="{BB962C8B-B14F-4D97-AF65-F5344CB8AC3E}">
        <p14:creationId xmlns:p14="http://schemas.microsoft.com/office/powerpoint/2010/main" val="38419515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FD8364-8EAB-C493-4F06-1232764321E0}"/>
            </a:ext>
          </a:extLst>
        </p:cNvPr>
        <p:cNvGrpSpPr/>
        <p:nvPr/>
      </p:nvGrpSpPr>
      <p:grpSpPr>
        <a:xfrm>
          <a:off x="0" y="0"/>
          <a:ext cx="0" cy="0"/>
          <a:chOff x="0" y="0"/>
          <a:chExt cx="0" cy="0"/>
        </a:xfrm>
      </p:grpSpPr>
      <p:sp>
        <p:nvSpPr>
          <p:cNvPr id="17" name="Title 16">
            <a:extLst>
              <a:ext uri="{FF2B5EF4-FFF2-40B4-BE49-F238E27FC236}">
                <a16:creationId xmlns:a16="http://schemas.microsoft.com/office/drawing/2014/main" id="{3C157120-3B62-596B-6141-C8D77C19F92A}"/>
              </a:ext>
            </a:extLst>
          </p:cNvPr>
          <p:cNvSpPr>
            <a:spLocks noGrp="1"/>
          </p:cNvSpPr>
          <p:nvPr>
            <p:ph type="title"/>
          </p:nvPr>
        </p:nvSpPr>
        <p:spPr>
          <a:xfrm>
            <a:off x="381092" y="662976"/>
            <a:ext cx="10686957" cy="307777"/>
          </a:xfrm>
        </p:spPr>
        <p:txBody>
          <a:bodyPr vert="horz" wrap="square" lIns="0" tIns="0" rIns="0" bIns="0" rtlCol="0" anchor="t">
            <a:noAutofit/>
          </a:bodyPr>
          <a:lstStyle/>
          <a:p>
            <a:r>
              <a:rPr lang="en-US" sz="3200" dirty="0">
                <a:latin typeface="Quattrocento Sans" panose="020B0502050000020003" pitchFamily="34" charset="0"/>
              </a:rPr>
              <a:t>Knowledge Check: Manage sensitive data and security policies within GitHub </a:t>
            </a:r>
          </a:p>
        </p:txBody>
      </p:sp>
      <p:sp>
        <p:nvSpPr>
          <p:cNvPr id="39" name="Text Placeholder 2">
            <a:extLst>
              <a:ext uri="{FF2B5EF4-FFF2-40B4-BE49-F238E27FC236}">
                <a16:creationId xmlns:a16="http://schemas.microsoft.com/office/drawing/2014/main" id="{BAFC6655-6140-469E-FCCB-8DB3816C4398}"/>
              </a:ext>
            </a:extLst>
          </p:cNvPr>
          <p:cNvSpPr txBox="1">
            <a:spLocks/>
          </p:cNvSpPr>
          <p:nvPr/>
        </p:nvSpPr>
        <p:spPr>
          <a:xfrm>
            <a:off x="381092" y="1830494"/>
            <a:ext cx="10296433" cy="726353"/>
          </a:xfrm>
          <a:prstGeom prst="rect">
            <a:avLst/>
          </a:prstGeom>
        </p:spPr>
        <p:txBody>
          <a:bodyPr vert="horz" wrap="square" lIns="0" tIns="0" rIns="0" bIns="0" rtlCol="0">
            <a:no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90000"/>
              </a:lnSpc>
              <a:buNone/>
            </a:pPr>
            <a:r>
              <a:rPr lang="en-US" sz="2000" dirty="0">
                <a:latin typeface="Quattrocento Sans" panose="020B0502050000020003" pitchFamily="34" charset="0"/>
              </a:rPr>
              <a:t>What tool should you use to automate part of your security process?</a:t>
            </a:r>
          </a:p>
        </p:txBody>
      </p:sp>
      <p:sp>
        <p:nvSpPr>
          <p:cNvPr id="3" name="TextBox 2">
            <a:extLst>
              <a:ext uri="{FF2B5EF4-FFF2-40B4-BE49-F238E27FC236}">
                <a16:creationId xmlns:a16="http://schemas.microsoft.com/office/drawing/2014/main" id="{40151F81-C575-5308-8B99-1E7BA806D325}"/>
              </a:ext>
            </a:extLst>
          </p:cNvPr>
          <p:cNvSpPr txBox="1"/>
          <p:nvPr/>
        </p:nvSpPr>
        <p:spPr>
          <a:xfrm>
            <a:off x="381092" y="2352059"/>
            <a:ext cx="8943975" cy="2308324"/>
          </a:xfrm>
          <a:prstGeom prst="rect">
            <a:avLst/>
          </a:prstGeom>
          <a:noFill/>
        </p:spPr>
        <p:txBody>
          <a:bodyPr wrap="square" rtlCol="0">
            <a:spAutoFit/>
          </a:bodyPr>
          <a:lstStyle/>
          <a:p>
            <a:endParaRPr lang="en-US" dirty="0">
              <a:latin typeface="Quattrocento Sans" panose="020B0502050000020003" pitchFamily="34" charset="0"/>
            </a:endParaRPr>
          </a:p>
          <a:p>
            <a:pPr marL="342900" indent="-342900">
              <a:buFont typeface="+mj-lt"/>
              <a:buAutoNum type="alphaLcParenR"/>
            </a:pPr>
            <a:r>
              <a:rPr lang="en-US" dirty="0">
                <a:latin typeface="Quattrocento Sans" panose="020B0502050000020003" pitchFamily="34" charset="0"/>
              </a:rPr>
              <a:t>Add </a:t>
            </a:r>
            <a:r>
              <a:rPr lang="en-US" dirty="0" err="1">
                <a:latin typeface="Quattrocento Sans" panose="020B0502050000020003" pitchFamily="34" charset="0"/>
              </a:rPr>
              <a:t>Dependabot</a:t>
            </a:r>
            <a:r>
              <a:rPr lang="en-US" dirty="0">
                <a:latin typeface="Quattrocento Sans" panose="020B0502050000020003" pitchFamily="34" charset="0"/>
              </a:rPr>
              <a:t> to your code base.</a:t>
            </a:r>
          </a:p>
          <a:p>
            <a:pPr marL="342900" indent="-342900">
              <a:buFont typeface="+mj-lt"/>
              <a:buAutoNum type="alphaLcParenR"/>
            </a:pPr>
            <a:endParaRPr lang="en-US" dirty="0">
              <a:latin typeface="Quattrocento Sans" panose="020B0502050000020003" pitchFamily="34" charset="0"/>
            </a:endParaRPr>
          </a:p>
          <a:p>
            <a:pPr marL="342900" indent="-342900">
              <a:buFont typeface="+mj-lt"/>
              <a:buAutoNum type="alphaLcParenR"/>
            </a:pPr>
            <a:r>
              <a:rPr lang="en-US" dirty="0">
                <a:latin typeface="Quattrocento Sans" panose="020B0502050000020003" pitchFamily="34" charset="0"/>
              </a:rPr>
              <a:t>Add access restrictions to your enterprise.</a:t>
            </a:r>
          </a:p>
          <a:p>
            <a:pPr marL="342900" indent="-342900">
              <a:buFont typeface="+mj-lt"/>
              <a:buAutoNum type="alphaLcParenR"/>
            </a:pPr>
            <a:endParaRPr lang="en-US" dirty="0">
              <a:latin typeface="Quattrocento Sans" panose="020B0502050000020003" pitchFamily="34" charset="0"/>
            </a:endParaRPr>
          </a:p>
          <a:p>
            <a:pPr marL="342900" indent="-342900">
              <a:buFont typeface="+mj-lt"/>
              <a:buAutoNum type="alphaLcParenR"/>
            </a:pPr>
            <a:r>
              <a:rPr lang="en-US" dirty="0">
                <a:latin typeface="Quattrocento Sans" panose="020B0502050000020003" pitchFamily="34" charset="0"/>
              </a:rPr>
              <a:t>Create security documentation.</a:t>
            </a:r>
          </a:p>
          <a:p>
            <a:pPr marL="342900" indent="-342900">
              <a:buFont typeface="+mj-lt"/>
              <a:buAutoNum type="alphaLcParenR"/>
            </a:pPr>
            <a:endParaRPr lang="en-US" dirty="0">
              <a:latin typeface="Quattrocento Sans" panose="020B0502050000020003" pitchFamily="34" charset="0"/>
            </a:endParaRPr>
          </a:p>
          <a:p>
            <a:pPr marL="342900" indent="-342900">
              <a:buFont typeface="+mj-lt"/>
              <a:buAutoNum type="alphaLcParenR"/>
            </a:pPr>
            <a:r>
              <a:rPr lang="en-US" dirty="0">
                <a:latin typeface="Quattrocento Sans" panose="020B0502050000020003" pitchFamily="34" charset="0"/>
              </a:rPr>
              <a:t>Add advisories for your users.</a:t>
            </a:r>
            <a:endParaRPr lang="en-US" dirty="0">
              <a:highlight>
                <a:srgbClr val="C0C0C0"/>
              </a:highlight>
              <a:latin typeface="Roboto Mono" pitchFamily="49" charset="0"/>
              <a:ea typeface="Roboto Mono" pitchFamily="49" charset="0"/>
            </a:endParaRPr>
          </a:p>
        </p:txBody>
      </p:sp>
      <p:sp>
        <p:nvSpPr>
          <p:cNvPr id="4" name="Footer Placeholder 10">
            <a:extLst>
              <a:ext uri="{FF2B5EF4-FFF2-40B4-BE49-F238E27FC236}">
                <a16:creationId xmlns:a16="http://schemas.microsoft.com/office/drawing/2014/main" id="{9E141180-7BEE-FBE5-10C0-72DA5FCEA5EB}"/>
              </a:ext>
            </a:extLst>
          </p:cNvPr>
          <p:cNvSpPr txBox="1">
            <a:spLocks/>
          </p:cNvSpPr>
          <p:nvPr/>
        </p:nvSpPr>
        <p:spPr>
          <a:xfrm>
            <a:off x="579438" y="6421083"/>
            <a:ext cx="4151312" cy="197976"/>
          </a:xfrm>
          <a:prstGeom prst="rect">
            <a:avLst/>
          </a:prstGeom>
        </p:spPr>
        <p:txBody>
          <a:bodyPr vert="horz" lIns="0" tIns="0" rIns="0" bIns="0" rtlCol="0" anchor="ctr"/>
          <a:lstStyle>
            <a:defPPr>
              <a:defRPr lang="en-US"/>
            </a:defPPr>
            <a:lvl1pPr marL="0" algn="l" defTabSz="914400" rtl="0" eaLnBrk="1" latinLnBrk="0" hangingPunct="1">
              <a:defRPr lang="en-US" sz="1000" kern="1200" dirty="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lang="en-US" sz="750" kern="100" cap="all" spc="0" baseline="0" dirty="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67">
              <a:defRPr/>
            </a:pPr>
            <a:r>
              <a:rPr lang="en-US">
                <a:solidFill>
                  <a:srgbClr val="000000"/>
                </a:solidFill>
              </a:rPr>
              <a:t>© Copyright Microsoft Corporation. All rights reserved.</a:t>
            </a:r>
          </a:p>
        </p:txBody>
      </p:sp>
      <p:sp>
        <p:nvSpPr>
          <p:cNvPr id="6" name="TextBox 5">
            <a:extLst>
              <a:ext uri="{FF2B5EF4-FFF2-40B4-BE49-F238E27FC236}">
                <a16:creationId xmlns:a16="http://schemas.microsoft.com/office/drawing/2014/main" id="{920CBED3-52C0-9B80-22DF-C7162F3210ED}"/>
              </a:ext>
            </a:extLst>
          </p:cNvPr>
          <p:cNvSpPr txBox="1"/>
          <p:nvPr/>
        </p:nvSpPr>
        <p:spPr>
          <a:xfrm>
            <a:off x="10938072" y="447532"/>
            <a:ext cx="872836" cy="369332"/>
          </a:xfrm>
          <a:prstGeom prst="rect">
            <a:avLst/>
          </a:prstGeom>
          <a:noFill/>
        </p:spPr>
        <p:txBody>
          <a:bodyPr wrap="square" rtlCol="0">
            <a:spAutoFit/>
          </a:bodyPr>
          <a:lstStyle/>
          <a:p>
            <a:r>
              <a:rPr lang="en-US" dirty="0"/>
              <a:t>2 of 4</a:t>
            </a:r>
          </a:p>
        </p:txBody>
      </p:sp>
    </p:spTree>
    <p:extLst>
      <p:ext uri="{BB962C8B-B14F-4D97-AF65-F5344CB8AC3E}">
        <p14:creationId xmlns:p14="http://schemas.microsoft.com/office/powerpoint/2010/main" val="2132954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FD8364-8EAB-C493-4F06-1232764321E0}"/>
            </a:ext>
          </a:extLst>
        </p:cNvPr>
        <p:cNvGrpSpPr/>
        <p:nvPr/>
      </p:nvGrpSpPr>
      <p:grpSpPr>
        <a:xfrm>
          <a:off x="0" y="0"/>
          <a:ext cx="0" cy="0"/>
          <a:chOff x="0" y="0"/>
          <a:chExt cx="0" cy="0"/>
        </a:xfrm>
      </p:grpSpPr>
      <p:sp>
        <p:nvSpPr>
          <p:cNvPr id="17" name="Title 16">
            <a:extLst>
              <a:ext uri="{FF2B5EF4-FFF2-40B4-BE49-F238E27FC236}">
                <a16:creationId xmlns:a16="http://schemas.microsoft.com/office/drawing/2014/main" id="{3C157120-3B62-596B-6141-C8D77C19F92A}"/>
              </a:ext>
            </a:extLst>
          </p:cNvPr>
          <p:cNvSpPr>
            <a:spLocks noGrp="1"/>
          </p:cNvSpPr>
          <p:nvPr>
            <p:ph type="title"/>
          </p:nvPr>
        </p:nvSpPr>
        <p:spPr>
          <a:xfrm>
            <a:off x="381092" y="662976"/>
            <a:ext cx="10686957" cy="307777"/>
          </a:xfrm>
        </p:spPr>
        <p:txBody>
          <a:bodyPr vert="horz" wrap="square" lIns="0" tIns="0" rIns="0" bIns="0" rtlCol="0" anchor="t">
            <a:noAutofit/>
          </a:bodyPr>
          <a:lstStyle/>
          <a:p>
            <a:r>
              <a:rPr lang="en-US" sz="3200" dirty="0">
                <a:latin typeface="Quattrocento Sans" panose="020B0502050000020003" pitchFamily="34" charset="0"/>
              </a:rPr>
              <a:t>Knowledge Check: Manage sensitive data and security policies within GitHub </a:t>
            </a:r>
          </a:p>
        </p:txBody>
      </p:sp>
      <p:sp>
        <p:nvSpPr>
          <p:cNvPr id="39" name="Text Placeholder 2">
            <a:extLst>
              <a:ext uri="{FF2B5EF4-FFF2-40B4-BE49-F238E27FC236}">
                <a16:creationId xmlns:a16="http://schemas.microsoft.com/office/drawing/2014/main" id="{BAFC6655-6140-469E-FCCB-8DB3816C4398}"/>
              </a:ext>
            </a:extLst>
          </p:cNvPr>
          <p:cNvSpPr txBox="1">
            <a:spLocks/>
          </p:cNvSpPr>
          <p:nvPr/>
        </p:nvSpPr>
        <p:spPr>
          <a:xfrm>
            <a:off x="381092" y="1830494"/>
            <a:ext cx="10296433" cy="726353"/>
          </a:xfrm>
          <a:prstGeom prst="rect">
            <a:avLst/>
          </a:prstGeom>
        </p:spPr>
        <p:txBody>
          <a:bodyPr vert="horz" wrap="square" lIns="0" tIns="0" rIns="0" bIns="0" rtlCol="0">
            <a:no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90000"/>
              </a:lnSpc>
              <a:buNone/>
            </a:pPr>
            <a:r>
              <a:rPr lang="en-US" sz="2000" dirty="0">
                <a:latin typeface="Quattrocento Sans" panose="020B0502050000020003" pitchFamily="34" charset="0"/>
              </a:rPr>
              <a:t>Which two pieces of information should be included in a security advisory?</a:t>
            </a:r>
          </a:p>
        </p:txBody>
      </p:sp>
      <p:sp>
        <p:nvSpPr>
          <p:cNvPr id="3" name="TextBox 2">
            <a:extLst>
              <a:ext uri="{FF2B5EF4-FFF2-40B4-BE49-F238E27FC236}">
                <a16:creationId xmlns:a16="http://schemas.microsoft.com/office/drawing/2014/main" id="{40151F81-C575-5308-8B99-1E7BA806D325}"/>
              </a:ext>
            </a:extLst>
          </p:cNvPr>
          <p:cNvSpPr txBox="1"/>
          <p:nvPr/>
        </p:nvSpPr>
        <p:spPr>
          <a:xfrm>
            <a:off x="381092" y="2352059"/>
            <a:ext cx="8943975" cy="2031325"/>
          </a:xfrm>
          <a:prstGeom prst="rect">
            <a:avLst/>
          </a:prstGeom>
          <a:noFill/>
        </p:spPr>
        <p:txBody>
          <a:bodyPr wrap="square" rtlCol="0">
            <a:spAutoFit/>
          </a:bodyPr>
          <a:lstStyle/>
          <a:p>
            <a:pPr marL="342900" indent="-342900">
              <a:buFont typeface="+mj-lt"/>
              <a:buAutoNum type="alphaLcParenR"/>
            </a:pPr>
            <a:r>
              <a:rPr lang="en-US" dirty="0">
                <a:latin typeface="Quattrocento Sans" panose="020B0502050000020003" pitchFamily="34" charset="0"/>
              </a:rPr>
              <a:t>Product affected and severity.</a:t>
            </a:r>
          </a:p>
          <a:p>
            <a:pPr marL="342900" indent="-342900">
              <a:buFont typeface="+mj-lt"/>
              <a:buAutoNum type="alphaLcParenR"/>
            </a:pPr>
            <a:endParaRPr lang="en-US" dirty="0">
              <a:latin typeface="Quattrocento Sans" panose="020B0502050000020003" pitchFamily="34" charset="0"/>
            </a:endParaRPr>
          </a:p>
          <a:p>
            <a:pPr marL="342900" indent="-342900">
              <a:buFont typeface="+mj-lt"/>
              <a:buAutoNum type="alphaLcParenR"/>
            </a:pPr>
            <a:r>
              <a:rPr lang="en-US" dirty="0">
                <a:latin typeface="Quattrocento Sans" panose="020B0502050000020003" pitchFamily="34" charset="0"/>
              </a:rPr>
              <a:t>Severity and exposure list.</a:t>
            </a:r>
          </a:p>
          <a:p>
            <a:pPr marL="342900" indent="-342900">
              <a:buFont typeface="+mj-lt"/>
              <a:buAutoNum type="alphaLcParenR"/>
            </a:pPr>
            <a:endParaRPr lang="en-US" dirty="0">
              <a:latin typeface="Quattrocento Sans" panose="020B0502050000020003" pitchFamily="34" charset="0"/>
            </a:endParaRPr>
          </a:p>
          <a:p>
            <a:pPr marL="342900" indent="-342900">
              <a:buFont typeface="+mj-lt"/>
              <a:buAutoNum type="alphaLcParenR"/>
            </a:pPr>
            <a:r>
              <a:rPr lang="en-US" dirty="0">
                <a:latin typeface="Quattrocento Sans" panose="020B0502050000020003" pitchFamily="34" charset="0"/>
              </a:rPr>
              <a:t>Administrator name and severity.</a:t>
            </a:r>
          </a:p>
          <a:p>
            <a:pPr marL="342900" indent="-342900">
              <a:buFont typeface="+mj-lt"/>
              <a:buAutoNum type="alphaLcParenR"/>
            </a:pPr>
            <a:endParaRPr lang="en-US" dirty="0">
              <a:latin typeface="Quattrocento Sans" panose="020B0502050000020003" pitchFamily="34" charset="0"/>
            </a:endParaRPr>
          </a:p>
          <a:p>
            <a:pPr marL="342900" indent="-342900">
              <a:buFont typeface="+mj-lt"/>
              <a:buAutoNum type="alphaLcParenR"/>
            </a:pPr>
            <a:r>
              <a:rPr lang="en-US" dirty="0">
                <a:latin typeface="Quattrocento Sans" panose="020B0502050000020003" pitchFamily="34" charset="0"/>
              </a:rPr>
              <a:t>Exposures list and administrator name.</a:t>
            </a:r>
            <a:endParaRPr lang="en-US" dirty="0">
              <a:highlight>
                <a:srgbClr val="C0C0C0"/>
              </a:highlight>
              <a:latin typeface="Roboto Mono" pitchFamily="49" charset="0"/>
              <a:ea typeface="Roboto Mono" pitchFamily="49" charset="0"/>
            </a:endParaRPr>
          </a:p>
        </p:txBody>
      </p:sp>
      <p:sp>
        <p:nvSpPr>
          <p:cNvPr id="4" name="Footer Placeholder 10">
            <a:extLst>
              <a:ext uri="{FF2B5EF4-FFF2-40B4-BE49-F238E27FC236}">
                <a16:creationId xmlns:a16="http://schemas.microsoft.com/office/drawing/2014/main" id="{9E141180-7BEE-FBE5-10C0-72DA5FCEA5EB}"/>
              </a:ext>
            </a:extLst>
          </p:cNvPr>
          <p:cNvSpPr txBox="1">
            <a:spLocks/>
          </p:cNvSpPr>
          <p:nvPr/>
        </p:nvSpPr>
        <p:spPr>
          <a:xfrm>
            <a:off x="579438" y="6421083"/>
            <a:ext cx="4151312" cy="197976"/>
          </a:xfrm>
          <a:prstGeom prst="rect">
            <a:avLst/>
          </a:prstGeom>
        </p:spPr>
        <p:txBody>
          <a:bodyPr vert="horz" lIns="0" tIns="0" rIns="0" bIns="0" rtlCol="0" anchor="ctr"/>
          <a:lstStyle>
            <a:defPPr>
              <a:defRPr lang="en-US"/>
            </a:defPPr>
            <a:lvl1pPr marL="0" algn="l" defTabSz="914400" rtl="0" eaLnBrk="1" latinLnBrk="0" hangingPunct="1">
              <a:defRPr lang="en-US" sz="1000" kern="1200" dirty="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lang="en-US" sz="750" kern="100" cap="all" spc="0" baseline="0" dirty="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67">
              <a:defRPr/>
            </a:pPr>
            <a:r>
              <a:rPr lang="en-US">
                <a:solidFill>
                  <a:srgbClr val="000000"/>
                </a:solidFill>
              </a:rPr>
              <a:t>© Copyright Microsoft Corporation. All rights reserved.</a:t>
            </a:r>
          </a:p>
        </p:txBody>
      </p:sp>
      <p:sp>
        <p:nvSpPr>
          <p:cNvPr id="6" name="TextBox 5">
            <a:extLst>
              <a:ext uri="{FF2B5EF4-FFF2-40B4-BE49-F238E27FC236}">
                <a16:creationId xmlns:a16="http://schemas.microsoft.com/office/drawing/2014/main" id="{920CBED3-52C0-9B80-22DF-C7162F3210ED}"/>
              </a:ext>
            </a:extLst>
          </p:cNvPr>
          <p:cNvSpPr txBox="1"/>
          <p:nvPr/>
        </p:nvSpPr>
        <p:spPr>
          <a:xfrm>
            <a:off x="10938072" y="447532"/>
            <a:ext cx="872836" cy="369332"/>
          </a:xfrm>
          <a:prstGeom prst="rect">
            <a:avLst/>
          </a:prstGeom>
          <a:noFill/>
        </p:spPr>
        <p:txBody>
          <a:bodyPr wrap="square" rtlCol="0">
            <a:spAutoFit/>
          </a:bodyPr>
          <a:lstStyle/>
          <a:p>
            <a:r>
              <a:rPr lang="en-US" dirty="0"/>
              <a:t>3 of 4</a:t>
            </a:r>
          </a:p>
        </p:txBody>
      </p:sp>
    </p:spTree>
    <p:extLst>
      <p:ext uri="{BB962C8B-B14F-4D97-AF65-F5344CB8AC3E}">
        <p14:creationId xmlns:p14="http://schemas.microsoft.com/office/powerpoint/2010/main" val="3356608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FD8364-8EAB-C493-4F06-1232764321E0}"/>
            </a:ext>
          </a:extLst>
        </p:cNvPr>
        <p:cNvGrpSpPr/>
        <p:nvPr/>
      </p:nvGrpSpPr>
      <p:grpSpPr>
        <a:xfrm>
          <a:off x="0" y="0"/>
          <a:ext cx="0" cy="0"/>
          <a:chOff x="0" y="0"/>
          <a:chExt cx="0" cy="0"/>
        </a:xfrm>
      </p:grpSpPr>
      <p:sp>
        <p:nvSpPr>
          <p:cNvPr id="17" name="Title 16">
            <a:extLst>
              <a:ext uri="{FF2B5EF4-FFF2-40B4-BE49-F238E27FC236}">
                <a16:creationId xmlns:a16="http://schemas.microsoft.com/office/drawing/2014/main" id="{3C157120-3B62-596B-6141-C8D77C19F92A}"/>
              </a:ext>
            </a:extLst>
          </p:cNvPr>
          <p:cNvSpPr>
            <a:spLocks noGrp="1"/>
          </p:cNvSpPr>
          <p:nvPr>
            <p:ph type="title"/>
          </p:nvPr>
        </p:nvSpPr>
        <p:spPr>
          <a:xfrm>
            <a:off x="381092" y="662976"/>
            <a:ext cx="10686957" cy="307777"/>
          </a:xfrm>
        </p:spPr>
        <p:txBody>
          <a:bodyPr vert="horz" wrap="square" lIns="0" tIns="0" rIns="0" bIns="0" rtlCol="0" anchor="t">
            <a:noAutofit/>
          </a:bodyPr>
          <a:lstStyle/>
          <a:p>
            <a:r>
              <a:rPr lang="en-US" sz="3200" dirty="0">
                <a:latin typeface="Quattrocento Sans" panose="020B0502050000020003" pitchFamily="34" charset="0"/>
              </a:rPr>
              <a:t>Knowledge Check: Manage sensitive data and security policies within GitHub </a:t>
            </a:r>
          </a:p>
        </p:txBody>
      </p:sp>
      <p:sp>
        <p:nvSpPr>
          <p:cNvPr id="39" name="Text Placeholder 2">
            <a:extLst>
              <a:ext uri="{FF2B5EF4-FFF2-40B4-BE49-F238E27FC236}">
                <a16:creationId xmlns:a16="http://schemas.microsoft.com/office/drawing/2014/main" id="{BAFC6655-6140-469E-FCCB-8DB3816C4398}"/>
              </a:ext>
            </a:extLst>
          </p:cNvPr>
          <p:cNvSpPr txBox="1">
            <a:spLocks/>
          </p:cNvSpPr>
          <p:nvPr/>
        </p:nvSpPr>
        <p:spPr>
          <a:xfrm>
            <a:off x="381092" y="1830494"/>
            <a:ext cx="10296433" cy="726353"/>
          </a:xfrm>
          <a:prstGeom prst="rect">
            <a:avLst/>
          </a:prstGeom>
        </p:spPr>
        <p:txBody>
          <a:bodyPr vert="horz" wrap="square" lIns="0" tIns="0" rIns="0" bIns="0" rtlCol="0">
            <a:no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90000"/>
              </a:lnSpc>
              <a:buNone/>
            </a:pPr>
            <a:r>
              <a:rPr lang="en-US" sz="2000" dirty="0">
                <a:latin typeface="Quattrocento Sans" panose="020B0502050000020003" pitchFamily="34" charset="0"/>
              </a:rPr>
              <a:t>Which two pieces of information are included in your organization's log?</a:t>
            </a:r>
          </a:p>
        </p:txBody>
      </p:sp>
      <p:sp>
        <p:nvSpPr>
          <p:cNvPr id="3" name="TextBox 2">
            <a:extLst>
              <a:ext uri="{FF2B5EF4-FFF2-40B4-BE49-F238E27FC236}">
                <a16:creationId xmlns:a16="http://schemas.microsoft.com/office/drawing/2014/main" id="{40151F81-C575-5308-8B99-1E7BA806D325}"/>
              </a:ext>
            </a:extLst>
          </p:cNvPr>
          <p:cNvSpPr txBox="1"/>
          <p:nvPr/>
        </p:nvSpPr>
        <p:spPr>
          <a:xfrm>
            <a:off x="381092" y="2352059"/>
            <a:ext cx="8943975" cy="2031325"/>
          </a:xfrm>
          <a:prstGeom prst="rect">
            <a:avLst/>
          </a:prstGeom>
          <a:noFill/>
        </p:spPr>
        <p:txBody>
          <a:bodyPr wrap="square" rtlCol="0">
            <a:spAutoFit/>
          </a:bodyPr>
          <a:lstStyle/>
          <a:p>
            <a:pPr marL="342900" indent="-342900">
              <a:buFont typeface="+mj-lt"/>
              <a:buAutoNum type="alphaLcParenR"/>
            </a:pPr>
            <a:r>
              <a:rPr lang="en-US" dirty="0">
                <a:latin typeface="Quattrocento Sans" panose="020B0502050000020003" pitchFamily="34" charset="0"/>
              </a:rPr>
              <a:t>The user that performed the action and the date and time of the action.</a:t>
            </a:r>
          </a:p>
          <a:p>
            <a:pPr marL="342900" indent="-342900">
              <a:buFont typeface="+mj-lt"/>
              <a:buAutoNum type="alphaLcParenR"/>
            </a:pPr>
            <a:endParaRPr lang="en-US" dirty="0">
              <a:latin typeface="Quattrocento Sans" panose="020B0502050000020003" pitchFamily="34" charset="0"/>
            </a:endParaRPr>
          </a:p>
          <a:p>
            <a:pPr marL="342900" indent="-342900">
              <a:buFont typeface="+mj-lt"/>
              <a:buAutoNum type="alphaLcParenR"/>
            </a:pPr>
            <a:r>
              <a:rPr lang="en-US" dirty="0">
                <a:latin typeface="Quattrocento Sans" panose="020B0502050000020003" pitchFamily="34" charset="0"/>
              </a:rPr>
              <a:t>The date and time of the action and changes in permissions.</a:t>
            </a:r>
          </a:p>
          <a:p>
            <a:pPr marL="342900" indent="-342900">
              <a:buFont typeface="+mj-lt"/>
              <a:buAutoNum type="alphaLcParenR"/>
            </a:pPr>
            <a:endParaRPr lang="en-US" dirty="0">
              <a:latin typeface="Quattrocento Sans" panose="020B0502050000020003" pitchFamily="34" charset="0"/>
            </a:endParaRPr>
          </a:p>
          <a:p>
            <a:pPr marL="342900" indent="-342900">
              <a:buFont typeface="+mj-lt"/>
              <a:buAutoNum type="alphaLcParenR"/>
            </a:pPr>
            <a:r>
              <a:rPr lang="en-US" dirty="0">
                <a:latin typeface="Quattrocento Sans" panose="020B0502050000020003" pitchFamily="34" charset="0"/>
              </a:rPr>
              <a:t>Changes in permissions and users being promoted to administrators.</a:t>
            </a:r>
          </a:p>
          <a:p>
            <a:pPr marL="342900" indent="-342900">
              <a:buFont typeface="+mj-lt"/>
              <a:buAutoNum type="alphaLcParenR"/>
            </a:pPr>
            <a:endParaRPr lang="en-US" dirty="0">
              <a:latin typeface="Quattrocento Sans" panose="020B0502050000020003" pitchFamily="34" charset="0"/>
            </a:endParaRPr>
          </a:p>
          <a:p>
            <a:pPr marL="342900" indent="-342900">
              <a:buFont typeface="+mj-lt"/>
              <a:buAutoNum type="alphaLcParenR"/>
            </a:pPr>
            <a:r>
              <a:rPr lang="en-US" dirty="0">
                <a:latin typeface="Quattrocento Sans" panose="020B0502050000020003" pitchFamily="34" charset="0"/>
              </a:rPr>
              <a:t>Users being promoted to administrators and the user that performed the action.</a:t>
            </a:r>
            <a:endParaRPr lang="en-US" dirty="0">
              <a:highlight>
                <a:srgbClr val="C0C0C0"/>
              </a:highlight>
              <a:latin typeface="Roboto Mono" pitchFamily="49" charset="0"/>
              <a:ea typeface="Roboto Mono" pitchFamily="49" charset="0"/>
            </a:endParaRPr>
          </a:p>
        </p:txBody>
      </p:sp>
      <p:sp>
        <p:nvSpPr>
          <p:cNvPr id="4" name="Footer Placeholder 10">
            <a:extLst>
              <a:ext uri="{FF2B5EF4-FFF2-40B4-BE49-F238E27FC236}">
                <a16:creationId xmlns:a16="http://schemas.microsoft.com/office/drawing/2014/main" id="{9E141180-7BEE-FBE5-10C0-72DA5FCEA5EB}"/>
              </a:ext>
            </a:extLst>
          </p:cNvPr>
          <p:cNvSpPr txBox="1">
            <a:spLocks/>
          </p:cNvSpPr>
          <p:nvPr/>
        </p:nvSpPr>
        <p:spPr>
          <a:xfrm>
            <a:off x="579438" y="6421083"/>
            <a:ext cx="4151312" cy="197976"/>
          </a:xfrm>
          <a:prstGeom prst="rect">
            <a:avLst/>
          </a:prstGeom>
        </p:spPr>
        <p:txBody>
          <a:bodyPr vert="horz" lIns="0" tIns="0" rIns="0" bIns="0" rtlCol="0" anchor="ctr"/>
          <a:lstStyle>
            <a:defPPr>
              <a:defRPr lang="en-US"/>
            </a:defPPr>
            <a:lvl1pPr marL="0" algn="l" defTabSz="914400" rtl="0" eaLnBrk="1" latinLnBrk="0" hangingPunct="1">
              <a:defRPr lang="en-US" sz="1000" kern="1200" dirty="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lang="en-US" sz="750" kern="100" cap="all" spc="0" baseline="0" dirty="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67">
              <a:defRPr/>
            </a:pPr>
            <a:r>
              <a:rPr lang="en-US">
                <a:solidFill>
                  <a:srgbClr val="000000"/>
                </a:solidFill>
              </a:rPr>
              <a:t>© Copyright Microsoft Corporation. All rights reserved.</a:t>
            </a:r>
          </a:p>
        </p:txBody>
      </p:sp>
      <p:sp>
        <p:nvSpPr>
          <p:cNvPr id="6" name="TextBox 5">
            <a:extLst>
              <a:ext uri="{FF2B5EF4-FFF2-40B4-BE49-F238E27FC236}">
                <a16:creationId xmlns:a16="http://schemas.microsoft.com/office/drawing/2014/main" id="{920CBED3-52C0-9B80-22DF-C7162F3210ED}"/>
              </a:ext>
            </a:extLst>
          </p:cNvPr>
          <p:cNvSpPr txBox="1"/>
          <p:nvPr/>
        </p:nvSpPr>
        <p:spPr>
          <a:xfrm>
            <a:off x="10938072" y="447532"/>
            <a:ext cx="872836" cy="369332"/>
          </a:xfrm>
          <a:prstGeom prst="rect">
            <a:avLst/>
          </a:prstGeom>
          <a:noFill/>
        </p:spPr>
        <p:txBody>
          <a:bodyPr wrap="square" rtlCol="0">
            <a:spAutoFit/>
          </a:bodyPr>
          <a:lstStyle/>
          <a:p>
            <a:r>
              <a:rPr lang="en-US" dirty="0"/>
              <a:t>4 of 4</a:t>
            </a:r>
          </a:p>
        </p:txBody>
      </p:sp>
    </p:spTree>
    <p:extLst>
      <p:ext uri="{BB962C8B-B14F-4D97-AF65-F5344CB8AC3E}">
        <p14:creationId xmlns:p14="http://schemas.microsoft.com/office/powerpoint/2010/main" val="1441007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DBC09F-F1BC-B030-ABA5-CCC4CB439AB9}"/>
            </a:ext>
          </a:extLst>
        </p:cNvPr>
        <p:cNvGrpSpPr/>
        <p:nvPr/>
      </p:nvGrpSpPr>
      <p:grpSpPr>
        <a:xfrm>
          <a:off x="0" y="0"/>
          <a:ext cx="0" cy="0"/>
          <a:chOff x="0" y="0"/>
          <a:chExt cx="0" cy="0"/>
        </a:xfrm>
      </p:grpSpPr>
      <p:sp>
        <p:nvSpPr>
          <p:cNvPr id="17" name="Title 16">
            <a:extLst>
              <a:ext uri="{FF2B5EF4-FFF2-40B4-BE49-F238E27FC236}">
                <a16:creationId xmlns:a16="http://schemas.microsoft.com/office/drawing/2014/main" id="{3D65ACD8-A3C0-1947-EE3F-EB8082717C0F}"/>
              </a:ext>
            </a:extLst>
          </p:cNvPr>
          <p:cNvSpPr>
            <a:spLocks noGrp="1"/>
          </p:cNvSpPr>
          <p:nvPr>
            <p:ph type="title"/>
          </p:nvPr>
        </p:nvSpPr>
        <p:spPr>
          <a:xfrm>
            <a:off x="588262" y="389165"/>
            <a:ext cx="8193024" cy="492443"/>
          </a:xfrm>
        </p:spPr>
        <p:txBody>
          <a:bodyPr>
            <a:normAutofit fontScale="90000"/>
          </a:bodyPr>
          <a:lstStyle/>
          <a:p>
            <a:r>
              <a:rPr lang="en-US" sz="3200" dirty="0">
                <a:latin typeface="Quattrocento Sans" panose="020B0502050000020003" pitchFamily="34" charset="0"/>
              </a:rPr>
              <a:t>Summary</a:t>
            </a:r>
          </a:p>
        </p:txBody>
      </p:sp>
      <p:sp>
        <p:nvSpPr>
          <p:cNvPr id="4" name="TextBox 3">
            <a:extLst>
              <a:ext uri="{FF2B5EF4-FFF2-40B4-BE49-F238E27FC236}">
                <a16:creationId xmlns:a16="http://schemas.microsoft.com/office/drawing/2014/main" id="{BB00F4D9-3179-D4C3-EA1A-93759907D20F}"/>
              </a:ext>
            </a:extLst>
          </p:cNvPr>
          <p:cNvSpPr txBox="1"/>
          <p:nvPr/>
        </p:nvSpPr>
        <p:spPr>
          <a:xfrm>
            <a:off x="6156449" y="819651"/>
            <a:ext cx="5447289" cy="1323439"/>
          </a:xfrm>
          <a:prstGeom prst="rect">
            <a:avLst/>
          </a:prstGeom>
          <a:noFill/>
        </p:spPr>
        <p:txBody>
          <a:bodyPr wrap="square">
            <a:spAutoFit/>
          </a:bodyPr>
          <a:lstStyle/>
          <a:p>
            <a:pPr algn="l"/>
            <a:r>
              <a:rPr lang="en-US" sz="2000" b="1" i="0" dirty="0">
                <a:solidFill>
                  <a:srgbClr val="161616"/>
                </a:solidFill>
                <a:effectLst/>
                <a:latin typeface="Quattrocento Sans" panose="020B0502050000020003" pitchFamily="34" charset="0"/>
              </a:rPr>
              <a:t>Learn more</a:t>
            </a:r>
          </a:p>
          <a:p>
            <a:pPr algn="l"/>
            <a:r>
              <a:rPr lang="en-US" sz="2000" b="0" i="0" dirty="0">
                <a:solidFill>
                  <a:srgbClr val="161616"/>
                </a:solidFill>
                <a:effectLst/>
                <a:latin typeface="Quattrocento Sans" panose="020B0502050000020003" pitchFamily="34" charset="0"/>
              </a:rPr>
              <a:t>Here are some links to more information on the topics we discussed in this module.</a:t>
            </a:r>
          </a:p>
          <a:p>
            <a:pPr algn="l"/>
            <a:endParaRPr lang="en-US" sz="2000" b="0" i="0" dirty="0">
              <a:solidFill>
                <a:srgbClr val="161616"/>
              </a:solidFill>
              <a:effectLst/>
              <a:latin typeface="Quattrocento Sans" panose="020B0502050000020003" pitchFamily="34" charset="0"/>
            </a:endParaRPr>
          </a:p>
        </p:txBody>
      </p:sp>
      <p:sp>
        <p:nvSpPr>
          <p:cNvPr id="3" name="TextBox 2">
            <a:extLst>
              <a:ext uri="{FF2B5EF4-FFF2-40B4-BE49-F238E27FC236}">
                <a16:creationId xmlns:a16="http://schemas.microsoft.com/office/drawing/2014/main" id="{0E530E54-35F6-015B-2DB1-C388AC6F72E2}"/>
              </a:ext>
            </a:extLst>
          </p:cNvPr>
          <p:cNvSpPr txBox="1"/>
          <p:nvPr/>
        </p:nvSpPr>
        <p:spPr>
          <a:xfrm>
            <a:off x="588262" y="845358"/>
            <a:ext cx="5050538" cy="4708981"/>
          </a:xfrm>
          <a:prstGeom prst="rect">
            <a:avLst/>
          </a:prstGeom>
          <a:noFill/>
        </p:spPr>
        <p:txBody>
          <a:bodyPr wrap="square">
            <a:spAutoFit/>
          </a:bodyPr>
          <a:lstStyle/>
          <a:p>
            <a:pPr algn="l"/>
            <a:r>
              <a:rPr lang="en-US" sz="2000" b="0" i="0" dirty="0">
                <a:solidFill>
                  <a:srgbClr val="161616"/>
                </a:solidFill>
                <a:effectLst/>
                <a:latin typeface="Quattrocento Sans" panose="020B0502050000020003" pitchFamily="34" charset="0"/>
              </a:rPr>
              <a:t>In this module, you learned how to protect your GitHub organization from security risks and what to do if there's a sensitive data exposure.</a:t>
            </a:r>
          </a:p>
          <a:p>
            <a:pPr algn="l"/>
            <a:endParaRPr lang="en-US" sz="2000" b="0" i="0" dirty="0">
              <a:solidFill>
                <a:srgbClr val="161616"/>
              </a:solidFill>
              <a:effectLst/>
              <a:latin typeface="Quattrocento Sans" panose="020B0502050000020003" pitchFamily="34" charset="0"/>
            </a:endParaRPr>
          </a:p>
          <a:p>
            <a:pPr algn="l"/>
            <a:r>
              <a:rPr lang="en-US" sz="2000" b="0" i="0" dirty="0">
                <a:solidFill>
                  <a:srgbClr val="161616"/>
                </a:solidFill>
                <a:effectLst/>
                <a:latin typeface="Quattrocento Sans" panose="020B0502050000020003" pitchFamily="34" charset="0"/>
              </a:rPr>
              <a:t>You learned how to:</a:t>
            </a:r>
          </a:p>
          <a:p>
            <a:pPr marL="342900" indent="-342900" algn="l">
              <a:buFont typeface="Arial" panose="020B0604020202020204" pitchFamily="34" charset="0"/>
              <a:buChar char="•"/>
            </a:pPr>
            <a:r>
              <a:rPr lang="en-US" sz="2000" b="0" i="0" dirty="0">
                <a:solidFill>
                  <a:srgbClr val="161616"/>
                </a:solidFill>
                <a:effectLst/>
                <a:latin typeface="Quattrocento Sans" panose="020B0502050000020003" pitchFamily="34" charset="0"/>
              </a:rPr>
              <a:t>Create documentation to outline security guidelines and provide useful information for collaborators.</a:t>
            </a:r>
          </a:p>
          <a:p>
            <a:pPr marL="342900" indent="-342900" algn="l">
              <a:buFont typeface="Arial" panose="020B0604020202020204" pitchFamily="34" charset="0"/>
              <a:buChar char="•"/>
            </a:pPr>
            <a:r>
              <a:rPr lang="en-US" sz="2000" b="0" i="0" dirty="0">
                <a:solidFill>
                  <a:srgbClr val="161616"/>
                </a:solidFill>
                <a:effectLst/>
                <a:latin typeface="Quattrocento Sans" panose="020B0502050000020003" pitchFamily="34" charset="0"/>
              </a:rPr>
              <a:t>Set permissions and rules.</a:t>
            </a:r>
          </a:p>
          <a:p>
            <a:pPr marL="342900" indent="-342900" algn="l">
              <a:buFont typeface="Arial" panose="020B0604020202020204" pitchFamily="34" charset="0"/>
              <a:buChar char="•"/>
            </a:pPr>
            <a:r>
              <a:rPr lang="en-US" sz="2000" b="0" i="0" dirty="0">
                <a:solidFill>
                  <a:srgbClr val="161616"/>
                </a:solidFill>
                <a:effectLst/>
                <a:latin typeface="Quattrocento Sans" panose="020B0502050000020003" pitchFamily="34" charset="0"/>
              </a:rPr>
              <a:t>Manage repository rulesets.</a:t>
            </a:r>
          </a:p>
          <a:p>
            <a:pPr marL="342900" indent="-342900" algn="l">
              <a:buFont typeface="Arial" panose="020B0604020202020204" pitchFamily="34" charset="0"/>
              <a:buChar char="•"/>
            </a:pPr>
            <a:r>
              <a:rPr lang="en-US" sz="2000" b="0" i="0" dirty="0">
                <a:solidFill>
                  <a:srgbClr val="161616"/>
                </a:solidFill>
                <a:effectLst/>
                <a:latin typeface="Quattrocento Sans" panose="020B0502050000020003" pitchFamily="34" charset="0"/>
              </a:rPr>
              <a:t>Automate processes that prevent security risks.</a:t>
            </a:r>
          </a:p>
          <a:p>
            <a:pPr marL="342900" indent="-342900" algn="l">
              <a:buFont typeface="Arial" panose="020B0604020202020204" pitchFamily="34" charset="0"/>
              <a:buChar char="•"/>
            </a:pPr>
            <a:r>
              <a:rPr lang="en-US" sz="2000" b="0" i="0" dirty="0">
                <a:solidFill>
                  <a:srgbClr val="161616"/>
                </a:solidFill>
                <a:effectLst/>
                <a:latin typeface="Quattrocento Sans" panose="020B0502050000020003" pitchFamily="34" charset="0"/>
              </a:rPr>
              <a:t>Respond to sensitive data exposure.</a:t>
            </a:r>
          </a:p>
          <a:p>
            <a:pPr marL="342900" indent="-342900" algn="l">
              <a:buFont typeface="Arial" panose="020B0604020202020204" pitchFamily="34" charset="0"/>
              <a:buChar char="•"/>
            </a:pPr>
            <a:r>
              <a:rPr lang="en-US" sz="2000" b="0" i="0" dirty="0">
                <a:solidFill>
                  <a:srgbClr val="161616"/>
                </a:solidFill>
                <a:effectLst/>
                <a:latin typeface="Quattrocento Sans" panose="020B0502050000020003" pitchFamily="34" charset="0"/>
              </a:rPr>
              <a:t>Export audit log records and git events.</a:t>
            </a:r>
          </a:p>
        </p:txBody>
      </p:sp>
      <p:sp>
        <p:nvSpPr>
          <p:cNvPr id="2" name="Footer Placeholder 1">
            <a:extLst>
              <a:ext uri="{FF2B5EF4-FFF2-40B4-BE49-F238E27FC236}">
                <a16:creationId xmlns:a16="http://schemas.microsoft.com/office/drawing/2014/main" id="{96990959-42CE-847B-5D1A-63970468F3A6}"/>
              </a:ext>
            </a:extLst>
          </p:cNvPr>
          <p:cNvSpPr>
            <a:spLocks noGrp="1"/>
          </p:cNvSpPr>
          <p:nvPr>
            <p:ph type="ftr" sz="quarter" idx="3"/>
          </p:nvPr>
        </p:nvSpPr>
        <p:spPr/>
        <p:txBody>
          <a:bodyPr/>
          <a:lstStyle/>
          <a:p>
            <a:pPr defTabSz="914367">
              <a:defRPr/>
            </a:pPr>
            <a:r>
              <a:rPr lang="en-US">
                <a:solidFill>
                  <a:srgbClr val="000000"/>
                </a:solidFill>
              </a:rPr>
              <a:t>© Copyright Microsoft Corporation. All rights reserved.</a:t>
            </a:r>
            <a:endParaRPr lang="en-US" dirty="0">
              <a:solidFill>
                <a:srgbClr val="000000"/>
              </a:solidFill>
            </a:endParaRPr>
          </a:p>
        </p:txBody>
      </p:sp>
      <p:sp>
        <p:nvSpPr>
          <p:cNvPr id="6" name="TextBox 5">
            <a:extLst>
              <a:ext uri="{FF2B5EF4-FFF2-40B4-BE49-F238E27FC236}">
                <a16:creationId xmlns:a16="http://schemas.microsoft.com/office/drawing/2014/main" id="{E0DDAD99-D410-E60A-F032-7E6066BE26E8}"/>
              </a:ext>
            </a:extLst>
          </p:cNvPr>
          <p:cNvSpPr txBox="1"/>
          <p:nvPr/>
        </p:nvSpPr>
        <p:spPr>
          <a:xfrm>
            <a:off x="5920922" y="1895640"/>
            <a:ext cx="5456113" cy="5314404"/>
          </a:xfrm>
          <a:prstGeom prst="rect">
            <a:avLst/>
          </a:prstGeom>
          <a:noFill/>
        </p:spPr>
        <p:txBody>
          <a:bodyPr wrap="square" numCol="2">
            <a:spAutoFit/>
          </a:bodyPr>
          <a:lstStyle/>
          <a:p>
            <a:pPr marL="285750" indent="-285750" algn="l">
              <a:spcAft>
                <a:spcPts val="1200"/>
              </a:spcAft>
              <a:buFont typeface="Arial" panose="020B0604020202020204" pitchFamily="34" charset="0"/>
              <a:buChar char="•"/>
            </a:pPr>
            <a:r>
              <a:rPr lang="en-US" sz="1400" b="0" i="0" u="none" strike="noStrike" dirty="0">
                <a:solidFill>
                  <a:srgbClr val="00B0F0"/>
                </a:solidFill>
                <a:effectLst/>
                <a:latin typeface="Quattrocento Sans" panose="020B0502050000020003" pitchFamily="34" charset="0"/>
                <a:hlinkClick r:id="rId3">
                  <a:extLst>
                    <a:ext uri="{A12FA001-AC4F-418D-AE19-62706E023703}">
                      <ahyp:hlinkClr xmlns:ahyp="http://schemas.microsoft.com/office/drawing/2018/hyperlinkcolor" val="tx"/>
                    </a:ext>
                  </a:extLst>
                </a:hlinkClick>
              </a:rPr>
              <a:t>Adding a security policy to your repository.</a:t>
            </a:r>
            <a:endParaRPr lang="en-US" sz="1400" b="0" i="0" dirty="0">
              <a:solidFill>
                <a:srgbClr val="00B0F0"/>
              </a:solidFill>
              <a:effectLst/>
              <a:latin typeface="Quattrocento Sans" panose="020B0502050000020003" pitchFamily="34" charset="0"/>
            </a:endParaRPr>
          </a:p>
          <a:p>
            <a:pPr marL="285750" indent="-285750" algn="l">
              <a:spcAft>
                <a:spcPts val="1200"/>
              </a:spcAft>
              <a:buFont typeface="Arial" panose="020B0604020202020204" pitchFamily="34" charset="0"/>
              <a:buChar char="•"/>
            </a:pPr>
            <a:r>
              <a:rPr lang="en-US" sz="1400" b="0" i="0" u="sng" dirty="0">
                <a:solidFill>
                  <a:srgbClr val="00B0F0"/>
                </a:solidFill>
                <a:effectLst/>
                <a:latin typeface="Quattrocento Sans" panose="020B0502050000020003" pitchFamily="34" charset="0"/>
                <a:hlinkClick r:id="rId4">
                  <a:extLst>
                    <a:ext uri="{A12FA001-AC4F-418D-AE19-62706E023703}">
                      <ahyp:hlinkClr xmlns:ahyp="http://schemas.microsoft.com/office/drawing/2018/hyperlinkcolor" val="tx"/>
                    </a:ext>
                  </a:extLst>
                </a:hlinkClick>
              </a:rPr>
              <a:t>Creating a default community health file</a:t>
            </a:r>
            <a:endParaRPr lang="en-US" sz="1400" b="0" i="0" dirty="0">
              <a:solidFill>
                <a:srgbClr val="00B0F0"/>
              </a:solidFill>
              <a:effectLst/>
              <a:latin typeface="Quattrocento Sans" panose="020B0502050000020003" pitchFamily="34" charset="0"/>
            </a:endParaRPr>
          </a:p>
          <a:p>
            <a:pPr marL="285750" indent="-285750" algn="l">
              <a:spcAft>
                <a:spcPts val="1200"/>
              </a:spcAft>
              <a:buFont typeface="Arial" panose="020B0604020202020204" pitchFamily="34" charset="0"/>
              <a:buChar char="•"/>
            </a:pPr>
            <a:r>
              <a:rPr lang="en-US" sz="1400" b="0" i="0" u="none" strike="noStrike" dirty="0">
                <a:solidFill>
                  <a:srgbClr val="00B0F0"/>
                </a:solidFill>
                <a:effectLst/>
                <a:latin typeface="Quattrocento Sans" panose="020B0502050000020003" pitchFamily="34" charset="0"/>
                <a:hlinkClick r:id="rId5">
                  <a:extLst>
                    <a:ext uri="{A12FA001-AC4F-418D-AE19-62706E023703}">
                      <ahyp:hlinkClr xmlns:ahyp="http://schemas.microsoft.com/office/drawing/2018/hyperlinkcolor" val="tx"/>
                    </a:ext>
                  </a:extLst>
                </a:hlinkClick>
              </a:rPr>
              <a:t>About repository security advisories</a:t>
            </a:r>
            <a:endParaRPr lang="en-US" sz="1400" b="0" i="0" dirty="0">
              <a:solidFill>
                <a:srgbClr val="00B0F0"/>
              </a:solidFill>
              <a:effectLst/>
              <a:latin typeface="Quattrocento Sans" panose="020B0502050000020003" pitchFamily="34" charset="0"/>
            </a:endParaRPr>
          </a:p>
          <a:p>
            <a:pPr marL="285750" indent="-285750" algn="l">
              <a:spcAft>
                <a:spcPts val="1200"/>
              </a:spcAft>
              <a:buFont typeface="Arial" panose="020B0604020202020204" pitchFamily="34" charset="0"/>
              <a:buChar char="•"/>
            </a:pPr>
            <a:r>
              <a:rPr lang="en-US" sz="1400" b="0" i="0" u="none" strike="noStrike" dirty="0">
                <a:solidFill>
                  <a:srgbClr val="00B0F0"/>
                </a:solidFill>
                <a:effectLst/>
                <a:latin typeface="Quattrocento Sans" panose="020B0502050000020003" pitchFamily="34" charset="0"/>
                <a:hlinkClick r:id="rId6">
                  <a:extLst>
                    <a:ext uri="{A12FA001-AC4F-418D-AE19-62706E023703}">
                      <ahyp:hlinkClr xmlns:ahyp="http://schemas.microsoft.com/office/drawing/2018/hyperlinkcolor" val="tx"/>
                    </a:ext>
                  </a:extLst>
                </a:hlinkClick>
              </a:rPr>
              <a:t>Creating a security advisory</a:t>
            </a:r>
            <a:endParaRPr lang="en-US" sz="1400" b="0" i="0" dirty="0">
              <a:solidFill>
                <a:srgbClr val="00B0F0"/>
              </a:solidFill>
              <a:effectLst/>
              <a:latin typeface="Quattrocento Sans" panose="020B0502050000020003" pitchFamily="34" charset="0"/>
            </a:endParaRPr>
          </a:p>
          <a:p>
            <a:pPr marL="285750" indent="-285750" algn="l">
              <a:spcAft>
                <a:spcPts val="1200"/>
              </a:spcAft>
              <a:buFont typeface="Arial" panose="020B0604020202020204" pitchFamily="34" charset="0"/>
              <a:buChar char="•"/>
            </a:pPr>
            <a:r>
              <a:rPr lang="en-US" sz="1400" b="0" i="0" u="none" strike="noStrike" dirty="0">
                <a:solidFill>
                  <a:srgbClr val="00B0F0"/>
                </a:solidFill>
                <a:effectLst/>
                <a:latin typeface="Quattrocento Sans" panose="020B0502050000020003" pitchFamily="34" charset="0"/>
                <a:hlinkClick r:id="rId7">
                  <a:extLst>
                    <a:ext uri="{A12FA001-AC4F-418D-AE19-62706E023703}">
                      <ahyp:hlinkClr xmlns:ahyp="http://schemas.microsoft.com/office/drawing/2018/hyperlinkcolor" val="tx"/>
                    </a:ext>
                  </a:extLst>
                </a:hlinkClick>
              </a:rPr>
              <a:t>GitHub security features</a:t>
            </a:r>
            <a:endParaRPr lang="en-US" sz="1400" b="0" i="0" dirty="0">
              <a:solidFill>
                <a:srgbClr val="00B0F0"/>
              </a:solidFill>
              <a:effectLst/>
              <a:latin typeface="Quattrocento Sans" panose="020B0502050000020003" pitchFamily="34" charset="0"/>
            </a:endParaRPr>
          </a:p>
          <a:p>
            <a:pPr marL="285750" indent="-285750" algn="l">
              <a:spcAft>
                <a:spcPts val="1200"/>
              </a:spcAft>
              <a:buFont typeface="Arial" panose="020B0604020202020204" pitchFamily="34" charset="0"/>
              <a:buChar char="•"/>
            </a:pPr>
            <a:r>
              <a:rPr lang="en-US" sz="1400" b="0" i="0" u="none" strike="noStrike" dirty="0">
                <a:solidFill>
                  <a:srgbClr val="00B0F0"/>
                </a:solidFill>
                <a:effectLst/>
                <a:latin typeface="Quattrocento Sans" panose="020B0502050000020003" pitchFamily="34" charset="0"/>
                <a:hlinkClick r:id="rId8">
                  <a:extLst>
                    <a:ext uri="{A12FA001-AC4F-418D-AE19-62706E023703}">
                      <ahyp:hlinkClr xmlns:ahyp="http://schemas.microsoft.com/office/drawing/2018/hyperlinkcolor" val="tx"/>
                    </a:ext>
                  </a:extLst>
                </a:hlinkClick>
              </a:rPr>
              <a:t>Quickstart for securing your repository</a:t>
            </a:r>
            <a:endParaRPr lang="en-US" sz="1400" b="0" i="0" dirty="0">
              <a:solidFill>
                <a:srgbClr val="00B0F0"/>
              </a:solidFill>
              <a:effectLst/>
              <a:latin typeface="Quattrocento Sans" panose="020B0502050000020003" pitchFamily="34" charset="0"/>
            </a:endParaRPr>
          </a:p>
          <a:p>
            <a:pPr marL="285750" indent="-285750" algn="l">
              <a:spcAft>
                <a:spcPts val="1200"/>
              </a:spcAft>
              <a:buFont typeface="Arial" panose="020B0604020202020204" pitchFamily="34" charset="0"/>
              <a:buChar char="•"/>
            </a:pPr>
            <a:r>
              <a:rPr lang="en-US" sz="1400" b="0" i="0" u="none" strike="noStrike" dirty="0">
                <a:solidFill>
                  <a:srgbClr val="00B0F0"/>
                </a:solidFill>
                <a:effectLst/>
                <a:latin typeface="Quattrocento Sans" panose="020B0502050000020003" pitchFamily="34" charset="0"/>
                <a:hlinkClick r:id="rId9">
                  <a:extLst>
                    <a:ext uri="{A12FA001-AC4F-418D-AE19-62706E023703}">
                      <ahyp:hlinkClr xmlns:ahyp="http://schemas.microsoft.com/office/drawing/2018/hyperlinkcolor" val="tx"/>
                    </a:ext>
                  </a:extLst>
                </a:hlinkClick>
              </a:rPr>
              <a:t>Quickstart for securing your organization</a:t>
            </a:r>
            <a:endParaRPr lang="en-US" sz="1400" b="0" i="0" dirty="0">
              <a:solidFill>
                <a:srgbClr val="00B0F0"/>
              </a:solidFill>
              <a:effectLst/>
              <a:latin typeface="Quattrocento Sans" panose="020B0502050000020003" pitchFamily="34" charset="0"/>
            </a:endParaRPr>
          </a:p>
          <a:p>
            <a:pPr marL="285750" indent="-285750" algn="l">
              <a:spcAft>
                <a:spcPts val="1200"/>
              </a:spcAft>
              <a:buFont typeface="Arial" panose="020B0604020202020204" pitchFamily="34" charset="0"/>
              <a:buChar char="•"/>
            </a:pPr>
            <a:r>
              <a:rPr lang="en-US" sz="1400" b="0" i="0" u="none" strike="noStrike" dirty="0">
                <a:solidFill>
                  <a:srgbClr val="00B0F0"/>
                </a:solidFill>
                <a:effectLst/>
                <a:latin typeface="Quattrocento Sans" panose="020B0502050000020003" pitchFamily="34" charset="0"/>
                <a:hlinkClick r:id="rId10">
                  <a:extLst>
                    <a:ext uri="{A12FA001-AC4F-418D-AE19-62706E023703}">
                      <ahyp:hlinkClr xmlns:ahyp="http://schemas.microsoft.com/office/drawing/2018/hyperlinkcolor" val="tx"/>
                    </a:ext>
                  </a:extLst>
                </a:hlinkClick>
              </a:rPr>
              <a:t>Managing rulesets for a repository</a:t>
            </a:r>
            <a:endParaRPr lang="en-US" sz="1400" b="0" i="0" dirty="0">
              <a:solidFill>
                <a:srgbClr val="00B0F0"/>
              </a:solidFill>
              <a:effectLst/>
              <a:latin typeface="Quattrocento Sans" panose="020B0502050000020003" pitchFamily="34" charset="0"/>
            </a:endParaRPr>
          </a:p>
          <a:p>
            <a:pPr marL="285750" indent="-285750" algn="l">
              <a:spcAft>
                <a:spcPts val="1200"/>
              </a:spcAft>
              <a:buFont typeface="Arial" panose="020B0604020202020204" pitchFamily="34" charset="0"/>
              <a:buChar char="•"/>
            </a:pPr>
            <a:endParaRPr lang="en-US" sz="1400" b="0" i="0" u="none" strike="noStrike" dirty="0">
              <a:solidFill>
                <a:srgbClr val="00B0F0"/>
              </a:solidFill>
              <a:effectLst/>
              <a:latin typeface="Quattrocento Sans" panose="020B0502050000020003" pitchFamily="34" charset="0"/>
              <a:hlinkClick r:id="rId11">
                <a:extLst>
                  <a:ext uri="{A12FA001-AC4F-418D-AE19-62706E023703}">
                    <ahyp:hlinkClr xmlns:ahyp="http://schemas.microsoft.com/office/drawing/2018/hyperlinkcolor" val="tx"/>
                  </a:ext>
                </a:extLst>
              </a:hlinkClick>
            </a:endParaRPr>
          </a:p>
          <a:p>
            <a:pPr marL="285750" indent="-285750" algn="l">
              <a:spcAft>
                <a:spcPts val="1200"/>
              </a:spcAft>
              <a:buFont typeface="Arial" panose="020B0604020202020204" pitchFamily="34" charset="0"/>
              <a:buChar char="•"/>
            </a:pPr>
            <a:endParaRPr lang="en-US" sz="1400" dirty="0">
              <a:solidFill>
                <a:srgbClr val="00B0F0"/>
              </a:solidFill>
              <a:latin typeface="Quattrocento Sans" panose="020B0502050000020003" pitchFamily="34" charset="0"/>
              <a:hlinkClick r:id="rId11">
                <a:extLst>
                  <a:ext uri="{A12FA001-AC4F-418D-AE19-62706E023703}">
                    <ahyp:hlinkClr xmlns:ahyp="http://schemas.microsoft.com/office/drawing/2018/hyperlinkcolor" val="tx"/>
                  </a:ext>
                </a:extLst>
              </a:hlinkClick>
            </a:endParaRPr>
          </a:p>
          <a:p>
            <a:pPr marL="285750" indent="-285750" algn="l">
              <a:spcAft>
                <a:spcPts val="1200"/>
              </a:spcAft>
              <a:buFont typeface="Arial" panose="020B0604020202020204" pitchFamily="34" charset="0"/>
              <a:buChar char="•"/>
            </a:pPr>
            <a:endParaRPr lang="en-US" sz="1400" b="0" i="0" u="none" strike="noStrike" dirty="0">
              <a:solidFill>
                <a:srgbClr val="00B0F0"/>
              </a:solidFill>
              <a:effectLst/>
              <a:latin typeface="Quattrocento Sans" panose="020B0502050000020003" pitchFamily="34" charset="0"/>
              <a:hlinkClick r:id="rId11">
                <a:extLst>
                  <a:ext uri="{A12FA001-AC4F-418D-AE19-62706E023703}">
                    <ahyp:hlinkClr xmlns:ahyp="http://schemas.microsoft.com/office/drawing/2018/hyperlinkcolor" val="tx"/>
                  </a:ext>
                </a:extLst>
              </a:hlinkClick>
            </a:endParaRPr>
          </a:p>
          <a:p>
            <a:pPr marL="285750" indent="-285750" algn="l">
              <a:spcAft>
                <a:spcPts val="1200"/>
              </a:spcAft>
              <a:buFont typeface="Arial" panose="020B0604020202020204" pitchFamily="34" charset="0"/>
              <a:buChar char="•"/>
            </a:pPr>
            <a:r>
              <a:rPr lang="en-US" sz="1400" b="0" i="0" u="none" strike="noStrike" dirty="0">
                <a:solidFill>
                  <a:srgbClr val="00B0F0"/>
                </a:solidFill>
                <a:effectLst/>
                <a:latin typeface="Quattrocento Sans" panose="020B0502050000020003" pitchFamily="34" charset="0"/>
                <a:hlinkClick r:id="rId11">
                  <a:extLst>
                    <a:ext uri="{A12FA001-AC4F-418D-AE19-62706E023703}">
                      <ahyp:hlinkClr xmlns:ahyp="http://schemas.microsoft.com/office/drawing/2018/hyperlinkcolor" val="tx"/>
                    </a:ext>
                  </a:extLst>
                </a:hlinkClick>
              </a:rPr>
              <a:t>Ignoring files</a:t>
            </a:r>
            <a:endParaRPr lang="en-US" sz="1400" b="0" i="0" dirty="0">
              <a:solidFill>
                <a:srgbClr val="00B0F0"/>
              </a:solidFill>
              <a:effectLst/>
              <a:latin typeface="Quattrocento Sans" panose="020B0502050000020003" pitchFamily="34" charset="0"/>
            </a:endParaRPr>
          </a:p>
          <a:p>
            <a:pPr marL="285750" indent="-285750" algn="l">
              <a:spcAft>
                <a:spcPts val="1200"/>
              </a:spcAft>
              <a:buFont typeface="Arial" panose="020B0604020202020204" pitchFamily="34" charset="0"/>
              <a:buChar char="•"/>
            </a:pPr>
            <a:r>
              <a:rPr lang="en-US" sz="1400" b="0" i="0" u="none" strike="noStrike" dirty="0">
                <a:solidFill>
                  <a:srgbClr val="00B0F0"/>
                </a:solidFill>
                <a:effectLst/>
                <a:latin typeface="Quattrocento Sans" panose="020B0502050000020003" pitchFamily="34" charset="0"/>
                <a:hlinkClick r:id="rId12">
                  <a:extLst>
                    <a:ext uri="{A12FA001-AC4F-418D-AE19-62706E023703}">
                      <ahyp:hlinkClr xmlns:ahyp="http://schemas.microsoft.com/office/drawing/2018/hyperlinkcolor" val="tx"/>
                    </a:ext>
                  </a:extLst>
                </a:hlinkClick>
              </a:rPr>
              <a:t>Best practices for preventing data leaks in your organization</a:t>
            </a:r>
            <a:endParaRPr lang="en-US" sz="1400" b="0" i="0" dirty="0">
              <a:solidFill>
                <a:srgbClr val="00B0F0"/>
              </a:solidFill>
              <a:effectLst/>
              <a:latin typeface="Quattrocento Sans" panose="020B0502050000020003" pitchFamily="34" charset="0"/>
            </a:endParaRPr>
          </a:p>
          <a:p>
            <a:pPr marL="285750" indent="-285750" algn="l">
              <a:spcAft>
                <a:spcPts val="1200"/>
              </a:spcAft>
              <a:buFont typeface="Arial" panose="020B0604020202020204" pitchFamily="34" charset="0"/>
              <a:buChar char="•"/>
            </a:pPr>
            <a:r>
              <a:rPr lang="en-US" sz="1400" b="0" i="0" u="none" strike="noStrike" dirty="0">
                <a:solidFill>
                  <a:srgbClr val="00B0F0"/>
                </a:solidFill>
                <a:effectLst/>
                <a:latin typeface="Quattrocento Sans" panose="020B0502050000020003" pitchFamily="34" charset="0"/>
                <a:hlinkClick r:id="rId13">
                  <a:extLst>
                    <a:ext uri="{A12FA001-AC4F-418D-AE19-62706E023703}">
                      <ahyp:hlinkClr xmlns:ahyp="http://schemas.microsoft.com/office/drawing/2018/hyperlinkcolor" val="tx"/>
                    </a:ext>
                  </a:extLst>
                </a:hlinkClick>
              </a:rPr>
              <a:t>Reviewing the audit log for your organization</a:t>
            </a:r>
            <a:endParaRPr lang="en-US" sz="1400" b="0" i="0" dirty="0">
              <a:solidFill>
                <a:srgbClr val="00B0F0"/>
              </a:solidFill>
              <a:effectLst/>
              <a:latin typeface="Quattrocento Sans" panose="020B0502050000020003" pitchFamily="34" charset="0"/>
            </a:endParaRPr>
          </a:p>
          <a:p>
            <a:pPr marL="285750" indent="-285750" algn="l">
              <a:spcAft>
                <a:spcPts val="1200"/>
              </a:spcAft>
              <a:buFont typeface="Arial" panose="020B0604020202020204" pitchFamily="34" charset="0"/>
              <a:buChar char="•"/>
            </a:pPr>
            <a:r>
              <a:rPr lang="en-US" sz="1400" b="0" i="0" u="none" strike="noStrike" dirty="0">
                <a:solidFill>
                  <a:srgbClr val="00B0F0"/>
                </a:solidFill>
                <a:effectLst/>
                <a:latin typeface="Quattrocento Sans" panose="020B0502050000020003" pitchFamily="34" charset="0"/>
                <a:hlinkClick r:id="rId14">
                  <a:extLst>
                    <a:ext uri="{A12FA001-AC4F-418D-AE19-62706E023703}">
                      <ahyp:hlinkClr xmlns:ahyp="http://schemas.microsoft.com/office/drawing/2018/hyperlinkcolor" val="tx"/>
                    </a:ext>
                  </a:extLst>
                </a:hlinkClick>
              </a:rPr>
              <a:t>Audit log events for your organization</a:t>
            </a:r>
            <a:endParaRPr lang="en-US" sz="1400" b="0" i="0" dirty="0">
              <a:solidFill>
                <a:srgbClr val="00B0F0"/>
              </a:solidFill>
              <a:effectLst/>
              <a:latin typeface="Quattrocento Sans" panose="020B0502050000020003" pitchFamily="34" charset="0"/>
            </a:endParaRPr>
          </a:p>
          <a:p>
            <a:pPr marL="285750" indent="-285750" algn="l">
              <a:spcAft>
                <a:spcPts val="1200"/>
              </a:spcAft>
              <a:buFont typeface="Arial" panose="020B0604020202020204" pitchFamily="34" charset="0"/>
              <a:buChar char="•"/>
            </a:pPr>
            <a:r>
              <a:rPr lang="en-US" sz="1400" b="0" i="0" u="none" strike="noStrike" dirty="0">
                <a:solidFill>
                  <a:srgbClr val="00B0F0"/>
                </a:solidFill>
                <a:effectLst/>
                <a:latin typeface="Quattrocento Sans" panose="020B0502050000020003" pitchFamily="34" charset="0"/>
                <a:hlinkClick r:id="rId15">
                  <a:extLst>
                    <a:ext uri="{A12FA001-AC4F-418D-AE19-62706E023703}">
                      <ahyp:hlinkClr xmlns:ahyp="http://schemas.microsoft.com/office/drawing/2018/hyperlinkcolor" val="tx"/>
                    </a:ext>
                  </a:extLst>
                </a:hlinkClick>
              </a:rPr>
              <a:t>Reference for working with an audit log using the GraphQL API</a:t>
            </a:r>
            <a:endParaRPr lang="en-US" sz="1400" b="0" i="0" dirty="0">
              <a:solidFill>
                <a:srgbClr val="00B0F0"/>
              </a:solidFill>
              <a:effectLst/>
              <a:latin typeface="Quattrocento Sans" panose="020B0502050000020003" pitchFamily="34" charset="0"/>
            </a:endParaRPr>
          </a:p>
          <a:p>
            <a:pPr marL="285750" indent="-285750" algn="l">
              <a:spcAft>
                <a:spcPts val="1200"/>
              </a:spcAft>
              <a:buFont typeface="Arial" panose="020B0604020202020204" pitchFamily="34" charset="0"/>
              <a:buChar char="•"/>
            </a:pPr>
            <a:r>
              <a:rPr lang="en-US" sz="1400" b="0" i="0" u="none" strike="noStrike" dirty="0">
                <a:solidFill>
                  <a:srgbClr val="00B0F0"/>
                </a:solidFill>
                <a:effectLst/>
                <a:latin typeface="Quattrocento Sans" panose="020B0502050000020003" pitchFamily="34" charset="0"/>
                <a:hlinkClick r:id="rId16">
                  <a:extLst>
                    <a:ext uri="{A12FA001-AC4F-418D-AE19-62706E023703}">
                      <ahyp:hlinkClr xmlns:ahyp="http://schemas.microsoft.com/office/drawing/2018/hyperlinkcolor" val="tx"/>
                    </a:ext>
                  </a:extLst>
                </a:hlinkClick>
              </a:rPr>
              <a:t>Reference for working with an audit log using a Rest API</a:t>
            </a:r>
            <a:endParaRPr lang="en-US" sz="1400" b="0" i="0" dirty="0">
              <a:solidFill>
                <a:srgbClr val="00B0F0"/>
              </a:solidFill>
              <a:effectLst/>
              <a:latin typeface="Quattrocento Sans" panose="020B0502050000020003" pitchFamily="34" charset="0"/>
            </a:endParaRPr>
          </a:p>
          <a:p>
            <a:pPr marL="285750" indent="-285750" algn="l">
              <a:spcAft>
                <a:spcPts val="1200"/>
              </a:spcAft>
              <a:buFont typeface="Arial" panose="020B0604020202020204" pitchFamily="34" charset="0"/>
              <a:buChar char="•"/>
            </a:pPr>
            <a:r>
              <a:rPr lang="en-US" sz="1400" b="0" i="0" u="none" strike="noStrike" dirty="0">
                <a:solidFill>
                  <a:srgbClr val="00B0F0"/>
                </a:solidFill>
                <a:effectLst/>
                <a:latin typeface="Quattrocento Sans" panose="020B0502050000020003" pitchFamily="34" charset="0"/>
                <a:hlinkClick r:id="rId17">
                  <a:extLst>
                    <a:ext uri="{A12FA001-AC4F-418D-AE19-62706E023703}">
                      <ahyp:hlinkClr xmlns:ahyp="http://schemas.microsoft.com/office/drawing/2018/hyperlinkcolor" val="tx"/>
                    </a:ext>
                  </a:extLst>
                </a:hlinkClick>
              </a:rPr>
              <a:t>git-filter-repo Manual Page</a:t>
            </a:r>
            <a:endParaRPr lang="en-US" sz="1400" b="0" i="0" dirty="0">
              <a:solidFill>
                <a:srgbClr val="00B0F0"/>
              </a:solidFill>
              <a:effectLst/>
              <a:latin typeface="Quattrocento Sans" panose="020B0502050000020003" pitchFamily="34" charset="0"/>
            </a:endParaRPr>
          </a:p>
          <a:p>
            <a:pPr marL="285750" indent="-285750" algn="l">
              <a:buFont typeface="Arial" panose="020B0604020202020204" pitchFamily="34" charset="0"/>
              <a:buChar char="•"/>
            </a:pPr>
            <a:endParaRPr lang="en-US" sz="1600" b="0" i="0" dirty="0">
              <a:solidFill>
                <a:srgbClr val="00B0F0"/>
              </a:solidFill>
              <a:effectLst/>
              <a:latin typeface="Quattrocento Sans" panose="020B0502050000020003" pitchFamily="34" charset="0"/>
            </a:endParaRPr>
          </a:p>
        </p:txBody>
      </p:sp>
    </p:spTree>
    <p:extLst>
      <p:ext uri="{BB962C8B-B14F-4D97-AF65-F5344CB8AC3E}">
        <p14:creationId xmlns:p14="http://schemas.microsoft.com/office/powerpoint/2010/main" val="809434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DBC09F-F1BC-B030-ABA5-CCC4CB439AB9}"/>
            </a:ext>
          </a:extLst>
        </p:cNvPr>
        <p:cNvGrpSpPr/>
        <p:nvPr/>
      </p:nvGrpSpPr>
      <p:grpSpPr>
        <a:xfrm>
          <a:off x="0" y="0"/>
          <a:ext cx="0" cy="0"/>
          <a:chOff x="0" y="0"/>
          <a:chExt cx="0" cy="0"/>
        </a:xfrm>
      </p:grpSpPr>
      <p:sp>
        <p:nvSpPr>
          <p:cNvPr id="17" name="Title 16">
            <a:extLst>
              <a:ext uri="{FF2B5EF4-FFF2-40B4-BE49-F238E27FC236}">
                <a16:creationId xmlns:a16="http://schemas.microsoft.com/office/drawing/2014/main" id="{3D65ACD8-A3C0-1947-EE3F-EB8082717C0F}"/>
              </a:ext>
            </a:extLst>
          </p:cNvPr>
          <p:cNvSpPr>
            <a:spLocks noGrp="1"/>
          </p:cNvSpPr>
          <p:nvPr>
            <p:ph type="title"/>
          </p:nvPr>
        </p:nvSpPr>
        <p:spPr>
          <a:xfrm>
            <a:off x="588262" y="389165"/>
            <a:ext cx="8193024" cy="492443"/>
          </a:xfrm>
        </p:spPr>
        <p:txBody>
          <a:bodyPr>
            <a:normAutofit fontScale="90000"/>
          </a:bodyPr>
          <a:lstStyle/>
          <a:p>
            <a:r>
              <a:rPr lang="en-US" sz="3200" dirty="0">
                <a:latin typeface="Quattrocento Sans" panose="020B0502050000020003" pitchFamily="34" charset="0"/>
              </a:rPr>
              <a:t>Resource Links</a:t>
            </a:r>
          </a:p>
        </p:txBody>
      </p:sp>
      <p:sp>
        <p:nvSpPr>
          <p:cNvPr id="2" name="Footer Placeholder 1">
            <a:extLst>
              <a:ext uri="{FF2B5EF4-FFF2-40B4-BE49-F238E27FC236}">
                <a16:creationId xmlns:a16="http://schemas.microsoft.com/office/drawing/2014/main" id="{96990959-42CE-847B-5D1A-63970468F3A6}"/>
              </a:ext>
            </a:extLst>
          </p:cNvPr>
          <p:cNvSpPr>
            <a:spLocks noGrp="1"/>
          </p:cNvSpPr>
          <p:nvPr>
            <p:ph type="ftr" sz="quarter" idx="3"/>
          </p:nvPr>
        </p:nvSpPr>
        <p:spPr/>
        <p:txBody>
          <a:bodyPr/>
          <a:lstStyle/>
          <a:p>
            <a:pPr defTabSz="914367">
              <a:defRPr/>
            </a:pPr>
            <a:r>
              <a:rPr lang="en-US">
                <a:solidFill>
                  <a:srgbClr val="000000"/>
                </a:solidFill>
              </a:rPr>
              <a:t>© Copyright Microsoft Corporation. All rights reserved.</a:t>
            </a:r>
            <a:endParaRPr lang="en-US" dirty="0">
              <a:solidFill>
                <a:srgbClr val="000000"/>
              </a:solidFill>
            </a:endParaRPr>
          </a:p>
        </p:txBody>
      </p:sp>
      <p:sp>
        <p:nvSpPr>
          <p:cNvPr id="6" name="TextBox 5">
            <a:extLst>
              <a:ext uri="{FF2B5EF4-FFF2-40B4-BE49-F238E27FC236}">
                <a16:creationId xmlns:a16="http://schemas.microsoft.com/office/drawing/2014/main" id="{E0DDAD99-D410-E60A-F032-7E6066BE26E8}"/>
              </a:ext>
            </a:extLst>
          </p:cNvPr>
          <p:cNvSpPr txBox="1"/>
          <p:nvPr/>
        </p:nvSpPr>
        <p:spPr>
          <a:xfrm>
            <a:off x="588262" y="1078222"/>
            <a:ext cx="5456113" cy="3354765"/>
          </a:xfrm>
          <a:prstGeom prst="rect">
            <a:avLst/>
          </a:prstGeom>
          <a:noFill/>
        </p:spPr>
        <p:txBody>
          <a:bodyPr wrap="square" numCol="1">
            <a:spAutoFit/>
          </a:bodyPr>
          <a:lstStyle/>
          <a:p>
            <a:pPr marL="285750" indent="-285750" algn="l">
              <a:spcAft>
                <a:spcPts val="1200"/>
              </a:spcAft>
              <a:buFont typeface="Arial" panose="020B0604020202020204" pitchFamily="34" charset="0"/>
              <a:buChar char="•"/>
            </a:pPr>
            <a:r>
              <a:rPr lang="en-US" b="0" i="0" u="sng" dirty="0">
                <a:solidFill>
                  <a:srgbClr val="00B0F0"/>
                </a:solidFill>
                <a:effectLst/>
                <a:latin typeface="Quattrocento Sans" panose="020B0502050000020003" pitchFamily="34" charset="0"/>
                <a:hlinkClick r:id="rId3">
                  <a:extLst>
                    <a:ext uri="{A12FA001-AC4F-418D-AE19-62706E023703}">
                      <ahyp:hlinkClr xmlns:ahyp="http://schemas.microsoft.com/office/drawing/2018/hyperlinkcolor" val="tx"/>
                    </a:ext>
                  </a:extLst>
                </a:hlinkClick>
              </a:rPr>
              <a:t>Removing sensitive data from a repository</a:t>
            </a:r>
            <a:endParaRPr lang="en-US" b="0" i="0" dirty="0">
              <a:solidFill>
                <a:srgbClr val="00B0F0"/>
              </a:solidFill>
              <a:effectLst/>
              <a:latin typeface="Quattrocento Sans" panose="020B0502050000020003" pitchFamily="34" charset="0"/>
            </a:endParaRPr>
          </a:p>
          <a:p>
            <a:pPr marL="285750" indent="-285750" algn="l">
              <a:spcAft>
                <a:spcPts val="1200"/>
              </a:spcAft>
              <a:buFont typeface="Arial" panose="020B0604020202020204" pitchFamily="34" charset="0"/>
              <a:buChar char="•"/>
            </a:pPr>
            <a:r>
              <a:rPr lang="en-US" b="0" i="0" u="none" strike="noStrike" dirty="0">
                <a:solidFill>
                  <a:srgbClr val="00B0F0"/>
                </a:solidFill>
                <a:effectLst/>
                <a:latin typeface="Quattrocento Sans" panose="020B0502050000020003" pitchFamily="34" charset="0"/>
                <a:hlinkClick r:id="rId4">
                  <a:extLst>
                    <a:ext uri="{A12FA001-AC4F-418D-AE19-62706E023703}">
                      <ahyp:hlinkClr xmlns:ahyp="http://schemas.microsoft.com/office/drawing/2018/hyperlinkcolor" val="tx"/>
                    </a:ext>
                  </a:extLst>
                </a:hlinkClick>
              </a:rPr>
              <a:t>BFG Repo-Cleaner</a:t>
            </a:r>
            <a:endParaRPr lang="en-US" b="0" i="0" dirty="0">
              <a:solidFill>
                <a:srgbClr val="00B0F0"/>
              </a:solidFill>
              <a:effectLst/>
              <a:latin typeface="Quattrocento Sans" panose="020B0502050000020003" pitchFamily="34" charset="0"/>
            </a:endParaRPr>
          </a:p>
          <a:p>
            <a:pPr marL="285750" indent="-285750" algn="l">
              <a:spcAft>
                <a:spcPts val="1200"/>
              </a:spcAft>
              <a:buFont typeface="Arial" panose="020B0604020202020204" pitchFamily="34" charset="0"/>
              <a:buChar char="•"/>
            </a:pPr>
            <a:r>
              <a:rPr lang="en-US" b="0" i="0" u="none" strike="noStrike" dirty="0">
                <a:solidFill>
                  <a:srgbClr val="00B0F0"/>
                </a:solidFill>
                <a:effectLst/>
                <a:latin typeface="Quattrocento Sans" panose="020B0502050000020003" pitchFamily="34" charset="0"/>
                <a:hlinkClick r:id="rId5">
                  <a:extLst>
                    <a:ext uri="{A12FA001-AC4F-418D-AE19-62706E023703}">
                      <ahyp:hlinkClr xmlns:ahyp="http://schemas.microsoft.com/office/drawing/2018/hyperlinkcolor" val="tx"/>
                    </a:ext>
                  </a:extLst>
                </a:hlinkClick>
              </a:rPr>
              <a:t>git filter-repo</a:t>
            </a:r>
            <a:endParaRPr lang="en-US" b="0" i="0" dirty="0">
              <a:solidFill>
                <a:srgbClr val="00B0F0"/>
              </a:solidFill>
              <a:effectLst/>
              <a:latin typeface="Quattrocento Sans" panose="020B0502050000020003" pitchFamily="34" charset="0"/>
            </a:endParaRPr>
          </a:p>
          <a:p>
            <a:pPr marL="285750" indent="-285750" algn="l">
              <a:spcAft>
                <a:spcPts val="1200"/>
              </a:spcAft>
              <a:buFont typeface="Arial" panose="020B0604020202020204" pitchFamily="34" charset="0"/>
              <a:buChar char="•"/>
            </a:pPr>
            <a:r>
              <a:rPr lang="en-US" b="0" i="0" u="none" strike="noStrike" dirty="0">
                <a:solidFill>
                  <a:srgbClr val="00B0F0"/>
                </a:solidFill>
                <a:effectLst/>
                <a:latin typeface="Quattrocento Sans" panose="020B0502050000020003" pitchFamily="34" charset="0"/>
                <a:hlinkClick r:id="rId6">
                  <a:extLst>
                    <a:ext uri="{A12FA001-AC4F-418D-AE19-62706E023703}">
                      <ahyp:hlinkClr xmlns:ahyp="http://schemas.microsoft.com/office/drawing/2018/hyperlinkcolor" val="tx"/>
                    </a:ext>
                  </a:extLst>
                </a:hlinkClick>
              </a:rPr>
              <a:t>git filter-repo INSTALL.md</a:t>
            </a:r>
            <a:endParaRPr lang="en-US" b="0" i="0" dirty="0">
              <a:solidFill>
                <a:srgbClr val="00B0F0"/>
              </a:solidFill>
              <a:effectLst/>
              <a:latin typeface="Quattrocento Sans" panose="020B0502050000020003" pitchFamily="34" charset="0"/>
            </a:endParaRPr>
          </a:p>
          <a:p>
            <a:pPr marL="285750" indent="-285750" algn="l">
              <a:spcAft>
                <a:spcPts val="1200"/>
              </a:spcAft>
              <a:buFont typeface="Arial" panose="020B0604020202020204" pitchFamily="34" charset="0"/>
              <a:buChar char="•"/>
            </a:pPr>
            <a:r>
              <a:rPr lang="en-US" b="0" i="0" u="none" strike="noStrike" dirty="0">
                <a:solidFill>
                  <a:srgbClr val="00B0F0"/>
                </a:solidFill>
                <a:effectLst/>
                <a:latin typeface="Quattrocento Sans" panose="020B0502050000020003" pitchFamily="34" charset="0"/>
                <a:hlinkClick r:id="rId7">
                  <a:extLst>
                    <a:ext uri="{A12FA001-AC4F-418D-AE19-62706E023703}">
                      <ahyp:hlinkClr xmlns:ahyp="http://schemas.microsoft.com/office/drawing/2018/hyperlinkcolor" val="tx"/>
                    </a:ext>
                  </a:extLst>
                </a:hlinkClick>
              </a:rPr>
              <a:t>Cloning a repository</a:t>
            </a:r>
            <a:endParaRPr lang="en-US" b="0" i="0" dirty="0">
              <a:solidFill>
                <a:srgbClr val="00B0F0"/>
              </a:solidFill>
              <a:effectLst/>
              <a:latin typeface="Quattrocento Sans" panose="020B0502050000020003" pitchFamily="34" charset="0"/>
            </a:endParaRPr>
          </a:p>
          <a:p>
            <a:pPr marL="285750" indent="-285750" algn="l">
              <a:spcAft>
                <a:spcPts val="1200"/>
              </a:spcAft>
              <a:buFont typeface="Arial" panose="020B0604020202020204" pitchFamily="34" charset="0"/>
              <a:buChar char="•"/>
            </a:pPr>
            <a:r>
              <a:rPr lang="en-US" b="0" i="0" u="none" strike="noStrike" dirty="0">
                <a:solidFill>
                  <a:srgbClr val="00B0F0"/>
                </a:solidFill>
                <a:effectLst/>
                <a:latin typeface="Quattrocento Sans" panose="020B0502050000020003" pitchFamily="34" charset="0"/>
                <a:hlinkClick r:id="rId8">
                  <a:extLst>
                    <a:ext uri="{A12FA001-AC4F-418D-AE19-62706E023703}">
                      <ahyp:hlinkClr xmlns:ahyp="http://schemas.microsoft.com/office/drawing/2018/hyperlinkcolor" val="tx"/>
                    </a:ext>
                  </a:extLst>
                </a:hlinkClick>
              </a:rPr>
              <a:t>About Releases</a:t>
            </a:r>
            <a:endParaRPr lang="en-US" b="0" i="0" dirty="0">
              <a:solidFill>
                <a:srgbClr val="00B0F0"/>
              </a:solidFill>
              <a:effectLst/>
              <a:latin typeface="Quattrocento Sans" panose="020B0502050000020003" pitchFamily="34" charset="0"/>
            </a:endParaRPr>
          </a:p>
          <a:p>
            <a:pPr marL="285750" indent="-285750" algn="l">
              <a:spcAft>
                <a:spcPts val="1200"/>
              </a:spcAft>
              <a:buFont typeface="Arial" panose="020B0604020202020204" pitchFamily="34" charset="0"/>
              <a:buChar char="•"/>
            </a:pPr>
            <a:r>
              <a:rPr lang="en-US" b="0" i="0" u="none" strike="noStrike" dirty="0">
                <a:solidFill>
                  <a:srgbClr val="00B0F0"/>
                </a:solidFill>
                <a:effectLst/>
                <a:latin typeface="Quattrocento Sans" panose="020B0502050000020003" pitchFamily="34" charset="0"/>
                <a:hlinkClick r:id="rId9">
                  <a:extLst>
                    <a:ext uri="{A12FA001-AC4F-418D-AE19-62706E023703}">
                      <ahyp:hlinkClr xmlns:ahyp="http://schemas.microsoft.com/office/drawing/2018/hyperlinkcolor" val="tx"/>
                    </a:ext>
                  </a:extLst>
                </a:hlinkClick>
              </a:rPr>
              <a:t>GitHub Community Guidelines</a:t>
            </a:r>
            <a:endParaRPr lang="en-US" b="0" i="0" dirty="0">
              <a:solidFill>
                <a:srgbClr val="00B0F0"/>
              </a:solidFill>
              <a:effectLst/>
              <a:latin typeface="Quattrocento Sans" panose="020B0502050000020003" pitchFamily="34" charset="0"/>
            </a:endParaRPr>
          </a:p>
          <a:p>
            <a:pPr marL="285750" indent="-285750" algn="l">
              <a:buFont typeface="Arial" panose="020B0604020202020204" pitchFamily="34" charset="0"/>
              <a:buChar char="•"/>
            </a:pPr>
            <a:endParaRPr lang="en-US" sz="1600" b="0" i="0" dirty="0">
              <a:solidFill>
                <a:srgbClr val="00B0F0"/>
              </a:solidFill>
              <a:effectLst/>
              <a:latin typeface="Quattrocento Sans" panose="020B0502050000020003" pitchFamily="34" charset="0"/>
            </a:endParaRPr>
          </a:p>
        </p:txBody>
      </p:sp>
    </p:spTree>
    <p:extLst>
      <p:ext uri="{BB962C8B-B14F-4D97-AF65-F5344CB8AC3E}">
        <p14:creationId xmlns:p14="http://schemas.microsoft.com/office/powerpoint/2010/main" val="4180043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410F1B-D5C6-486B-3CB9-B2DF03CEBD5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47B49B-0FCF-A745-9D78-4EED8A4CB9DD}"/>
              </a:ext>
            </a:extLst>
          </p:cNvPr>
          <p:cNvSpPr>
            <a:spLocks noGrp="1"/>
          </p:cNvSpPr>
          <p:nvPr>
            <p:ph type="title"/>
          </p:nvPr>
        </p:nvSpPr>
        <p:spPr>
          <a:xfrm>
            <a:off x="481122" y="591772"/>
            <a:ext cx="8193024" cy="307777"/>
          </a:xfrm>
        </p:spPr>
        <p:txBody>
          <a:bodyPr>
            <a:normAutofit fontScale="90000"/>
          </a:bodyPr>
          <a:lstStyle/>
          <a:p>
            <a:r>
              <a:rPr lang="en-US" sz="3200" dirty="0">
                <a:latin typeface="Quattrocento Sans" panose="020B0502050000020003" pitchFamily="34" charset="0"/>
              </a:rPr>
              <a:t>Why security policies matter</a:t>
            </a:r>
          </a:p>
        </p:txBody>
      </p:sp>
      <p:sp>
        <p:nvSpPr>
          <p:cNvPr id="19" name="TextBox 18">
            <a:extLst>
              <a:ext uri="{FF2B5EF4-FFF2-40B4-BE49-F238E27FC236}">
                <a16:creationId xmlns:a16="http://schemas.microsoft.com/office/drawing/2014/main" id="{2E4A5E93-AC7A-9C24-8959-C13F3C1F0CF8}"/>
              </a:ext>
            </a:extLst>
          </p:cNvPr>
          <p:cNvSpPr txBox="1"/>
          <p:nvPr/>
        </p:nvSpPr>
        <p:spPr>
          <a:xfrm>
            <a:off x="481122" y="1117213"/>
            <a:ext cx="6503878" cy="646331"/>
          </a:xfrm>
          <a:prstGeom prst="rect">
            <a:avLst/>
          </a:prstGeom>
          <a:noFill/>
        </p:spPr>
        <p:txBody>
          <a:bodyPr wrap="square">
            <a:spAutoFit/>
          </a:bodyPr>
          <a:lstStyle/>
          <a:p>
            <a:r>
              <a:rPr lang="en-US" dirty="0">
                <a:latin typeface="Quattrocento Sans" panose="020B0502050000020003" pitchFamily="34" charset="0"/>
              </a:rPr>
              <a:t>Security policies maintain your GitHub ecosystem’s integrity by:</a:t>
            </a:r>
          </a:p>
          <a:p>
            <a:endParaRPr lang="en-US" dirty="0">
              <a:latin typeface="Quattrocento Sans" panose="020B0502050000020003" pitchFamily="34" charset="0"/>
            </a:endParaRPr>
          </a:p>
        </p:txBody>
      </p:sp>
      <p:sp>
        <p:nvSpPr>
          <p:cNvPr id="9" name="Rectangle 8">
            <a:extLst>
              <a:ext uri="{FF2B5EF4-FFF2-40B4-BE49-F238E27FC236}">
                <a16:creationId xmlns:a16="http://schemas.microsoft.com/office/drawing/2014/main" id="{413D2103-2C97-2DBC-43AA-3494CD1262C7}"/>
              </a:ext>
            </a:extLst>
          </p:cNvPr>
          <p:cNvSpPr/>
          <p:nvPr/>
        </p:nvSpPr>
        <p:spPr>
          <a:xfrm>
            <a:off x="2071768" y="1866584"/>
            <a:ext cx="880014" cy="64922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Quattrocento Sans" panose="020B0502050000020003" pitchFamily="34" charset="0"/>
            </a:endParaRPr>
          </a:p>
        </p:txBody>
      </p:sp>
      <p:sp>
        <p:nvSpPr>
          <p:cNvPr id="12" name="Rectangle 11">
            <a:extLst>
              <a:ext uri="{FF2B5EF4-FFF2-40B4-BE49-F238E27FC236}">
                <a16:creationId xmlns:a16="http://schemas.microsoft.com/office/drawing/2014/main" id="{F434E8D8-402B-9864-D58F-DA18251DF25E}"/>
              </a:ext>
            </a:extLst>
          </p:cNvPr>
          <p:cNvSpPr>
            <a:spLocks/>
          </p:cNvSpPr>
          <p:nvPr/>
        </p:nvSpPr>
        <p:spPr>
          <a:xfrm>
            <a:off x="973279" y="2657639"/>
            <a:ext cx="3076996" cy="1330161"/>
          </a:xfrm>
          <a:prstGeom prst="rect">
            <a:avLst/>
          </a:prstGeom>
          <a:solidFill>
            <a:srgbClr val="F4F4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Quattrocento Sans" panose="020B0502050000020003" pitchFamily="34" charset="0"/>
            </a:endParaRPr>
          </a:p>
        </p:txBody>
      </p:sp>
      <p:sp>
        <p:nvSpPr>
          <p:cNvPr id="13" name="TextBox 12">
            <a:extLst>
              <a:ext uri="{FF2B5EF4-FFF2-40B4-BE49-F238E27FC236}">
                <a16:creationId xmlns:a16="http://schemas.microsoft.com/office/drawing/2014/main" id="{1851AE00-0FF8-8A51-3EB7-117E591F2211}"/>
              </a:ext>
            </a:extLst>
          </p:cNvPr>
          <p:cNvSpPr txBox="1"/>
          <p:nvPr/>
        </p:nvSpPr>
        <p:spPr>
          <a:xfrm>
            <a:off x="1194175" y="2871141"/>
            <a:ext cx="2635203" cy="369332"/>
          </a:xfrm>
          <a:prstGeom prst="rect">
            <a:avLst/>
          </a:prstGeom>
          <a:noFill/>
        </p:spPr>
        <p:txBody>
          <a:bodyPr wrap="square" rtlCol="0">
            <a:spAutoFit/>
          </a:bodyPr>
          <a:lstStyle/>
          <a:p>
            <a:r>
              <a:rPr lang="en-US" b="1" dirty="0">
                <a:latin typeface="Quattrocento Sans" panose="020B0502050000020003" pitchFamily="34" charset="0"/>
                <a:cs typeface="Segoe UI"/>
              </a:rPr>
              <a:t>Guiding workflows:</a:t>
            </a:r>
            <a:endParaRPr lang="en-US" dirty="0">
              <a:latin typeface="Quattrocento Sans" panose="020B0502050000020003" pitchFamily="34" charset="0"/>
              <a:cs typeface="Segoe UI"/>
            </a:endParaRPr>
          </a:p>
        </p:txBody>
      </p:sp>
      <p:sp>
        <p:nvSpPr>
          <p:cNvPr id="14" name="TextBox 13">
            <a:extLst>
              <a:ext uri="{FF2B5EF4-FFF2-40B4-BE49-F238E27FC236}">
                <a16:creationId xmlns:a16="http://schemas.microsoft.com/office/drawing/2014/main" id="{94A3FA1B-DC1D-01E2-4230-241F0A63EE5D}"/>
              </a:ext>
            </a:extLst>
          </p:cNvPr>
          <p:cNvSpPr txBox="1"/>
          <p:nvPr/>
        </p:nvSpPr>
        <p:spPr>
          <a:xfrm>
            <a:off x="1194174" y="3301915"/>
            <a:ext cx="2746890" cy="307777"/>
          </a:xfrm>
          <a:prstGeom prst="rect">
            <a:avLst/>
          </a:prstGeom>
          <a:noFill/>
        </p:spPr>
        <p:txBody>
          <a:bodyPr wrap="square" rtlCol="0">
            <a:spAutoFit/>
          </a:bodyPr>
          <a:lstStyle/>
          <a:p>
            <a:r>
              <a:rPr lang="en-US" sz="1400" i="0" dirty="0">
                <a:effectLst/>
                <a:latin typeface="Quattrocento Sans" panose="020B0502050000020003" pitchFamily="34" charset="0"/>
              </a:rPr>
              <a:t>Secure, standardized processes</a:t>
            </a:r>
          </a:p>
        </p:txBody>
      </p:sp>
      <p:sp>
        <p:nvSpPr>
          <p:cNvPr id="18" name="Rectangle 17">
            <a:extLst>
              <a:ext uri="{FF2B5EF4-FFF2-40B4-BE49-F238E27FC236}">
                <a16:creationId xmlns:a16="http://schemas.microsoft.com/office/drawing/2014/main" id="{D112965E-9E60-4F9C-A92E-602A93804B31}"/>
              </a:ext>
            </a:extLst>
          </p:cNvPr>
          <p:cNvSpPr>
            <a:spLocks/>
          </p:cNvSpPr>
          <p:nvPr/>
        </p:nvSpPr>
        <p:spPr>
          <a:xfrm>
            <a:off x="4582751" y="2657639"/>
            <a:ext cx="3076996" cy="1330161"/>
          </a:xfrm>
          <a:prstGeom prst="rect">
            <a:avLst/>
          </a:prstGeom>
          <a:solidFill>
            <a:srgbClr val="F4F4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Quattrocento Sans" panose="020B0502050000020003" pitchFamily="34" charset="0"/>
            </a:endParaRPr>
          </a:p>
        </p:txBody>
      </p:sp>
      <p:sp>
        <p:nvSpPr>
          <p:cNvPr id="20" name="TextBox 19">
            <a:extLst>
              <a:ext uri="{FF2B5EF4-FFF2-40B4-BE49-F238E27FC236}">
                <a16:creationId xmlns:a16="http://schemas.microsoft.com/office/drawing/2014/main" id="{93D75FCB-5BFF-66AC-DF4C-23F5FB7F322D}"/>
              </a:ext>
            </a:extLst>
          </p:cNvPr>
          <p:cNvSpPr txBox="1"/>
          <p:nvPr/>
        </p:nvSpPr>
        <p:spPr>
          <a:xfrm>
            <a:off x="4803647" y="2871141"/>
            <a:ext cx="2635203" cy="369332"/>
          </a:xfrm>
          <a:prstGeom prst="rect">
            <a:avLst/>
          </a:prstGeom>
          <a:noFill/>
        </p:spPr>
        <p:txBody>
          <a:bodyPr wrap="square" rtlCol="0">
            <a:spAutoFit/>
          </a:bodyPr>
          <a:lstStyle/>
          <a:p>
            <a:r>
              <a:rPr lang="en-US" b="1" dirty="0">
                <a:latin typeface="Quattrocento Sans" panose="020B0502050000020003" pitchFamily="34" charset="0"/>
                <a:cs typeface="Segoe UI"/>
              </a:rPr>
              <a:t>Reporting clarity:</a:t>
            </a:r>
            <a:endParaRPr lang="en-US" dirty="0">
              <a:latin typeface="Quattrocento Sans" panose="020B0502050000020003" pitchFamily="34" charset="0"/>
              <a:cs typeface="Segoe UI"/>
            </a:endParaRPr>
          </a:p>
        </p:txBody>
      </p:sp>
      <p:sp>
        <p:nvSpPr>
          <p:cNvPr id="21" name="TextBox 20">
            <a:extLst>
              <a:ext uri="{FF2B5EF4-FFF2-40B4-BE49-F238E27FC236}">
                <a16:creationId xmlns:a16="http://schemas.microsoft.com/office/drawing/2014/main" id="{2E6695B6-E71F-2F9A-582E-2F4B8865116E}"/>
              </a:ext>
            </a:extLst>
          </p:cNvPr>
          <p:cNvSpPr txBox="1"/>
          <p:nvPr/>
        </p:nvSpPr>
        <p:spPr>
          <a:xfrm>
            <a:off x="4787425" y="3301915"/>
            <a:ext cx="2790227" cy="523220"/>
          </a:xfrm>
          <a:prstGeom prst="rect">
            <a:avLst/>
          </a:prstGeom>
          <a:noFill/>
        </p:spPr>
        <p:txBody>
          <a:bodyPr wrap="square" rtlCol="0">
            <a:spAutoFit/>
          </a:bodyPr>
          <a:lstStyle/>
          <a:p>
            <a:pPr algn="l"/>
            <a:r>
              <a:rPr lang="en-US" sz="1400" b="0" i="0" dirty="0">
                <a:effectLst/>
                <a:latin typeface="Quattrocento Sans" panose="020B0502050000020003" pitchFamily="34" charset="0"/>
              </a:rPr>
              <a:t>Clear steps for vulnerability disclosure</a:t>
            </a:r>
          </a:p>
        </p:txBody>
      </p:sp>
      <p:sp>
        <p:nvSpPr>
          <p:cNvPr id="22" name="Rectangle 21">
            <a:extLst>
              <a:ext uri="{FF2B5EF4-FFF2-40B4-BE49-F238E27FC236}">
                <a16:creationId xmlns:a16="http://schemas.microsoft.com/office/drawing/2014/main" id="{5635AB01-1EA6-59E6-2D8F-EC1B1BE15C5D}"/>
              </a:ext>
            </a:extLst>
          </p:cNvPr>
          <p:cNvSpPr>
            <a:spLocks/>
          </p:cNvSpPr>
          <p:nvPr/>
        </p:nvSpPr>
        <p:spPr>
          <a:xfrm>
            <a:off x="8189534" y="2657639"/>
            <a:ext cx="3076996" cy="1330161"/>
          </a:xfrm>
          <a:prstGeom prst="rect">
            <a:avLst/>
          </a:prstGeom>
          <a:solidFill>
            <a:srgbClr val="F4F4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Quattrocento Sans" panose="020B0502050000020003" pitchFamily="34" charset="0"/>
            </a:endParaRPr>
          </a:p>
        </p:txBody>
      </p:sp>
      <p:sp>
        <p:nvSpPr>
          <p:cNvPr id="23" name="TextBox 22">
            <a:extLst>
              <a:ext uri="{FF2B5EF4-FFF2-40B4-BE49-F238E27FC236}">
                <a16:creationId xmlns:a16="http://schemas.microsoft.com/office/drawing/2014/main" id="{0955F2A6-C187-ABE9-EA58-81D63AE7FD82}"/>
              </a:ext>
            </a:extLst>
          </p:cNvPr>
          <p:cNvSpPr txBox="1"/>
          <p:nvPr/>
        </p:nvSpPr>
        <p:spPr>
          <a:xfrm>
            <a:off x="8410430" y="2871141"/>
            <a:ext cx="3076995" cy="369332"/>
          </a:xfrm>
          <a:prstGeom prst="rect">
            <a:avLst/>
          </a:prstGeom>
          <a:noFill/>
        </p:spPr>
        <p:txBody>
          <a:bodyPr wrap="square" rtlCol="0">
            <a:spAutoFit/>
          </a:bodyPr>
          <a:lstStyle/>
          <a:p>
            <a:r>
              <a:rPr lang="en-US" b="1" dirty="0">
                <a:latin typeface="Quattrocento Sans" panose="020B0502050000020003" pitchFamily="34" charset="0"/>
                <a:cs typeface="Segoe UI"/>
              </a:rPr>
              <a:t>Access control:</a:t>
            </a:r>
            <a:endParaRPr lang="en-US" sz="1600" dirty="0">
              <a:latin typeface="Quattrocento Sans" panose="020B0502050000020003" pitchFamily="34" charset="0"/>
              <a:cs typeface="Segoe UI"/>
            </a:endParaRPr>
          </a:p>
        </p:txBody>
      </p:sp>
      <p:sp>
        <p:nvSpPr>
          <p:cNvPr id="24" name="TextBox 23">
            <a:extLst>
              <a:ext uri="{FF2B5EF4-FFF2-40B4-BE49-F238E27FC236}">
                <a16:creationId xmlns:a16="http://schemas.microsoft.com/office/drawing/2014/main" id="{951D0793-2928-1CED-F1CE-4F18A3B552CA}"/>
              </a:ext>
            </a:extLst>
          </p:cNvPr>
          <p:cNvSpPr txBox="1"/>
          <p:nvPr/>
        </p:nvSpPr>
        <p:spPr>
          <a:xfrm>
            <a:off x="8410429" y="3301915"/>
            <a:ext cx="2635203" cy="523220"/>
          </a:xfrm>
          <a:prstGeom prst="rect">
            <a:avLst/>
          </a:prstGeom>
          <a:noFill/>
        </p:spPr>
        <p:txBody>
          <a:bodyPr wrap="square" rtlCol="0">
            <a:spAutoFit/>
          </a:bodyPr>
          <a:lstStyle/>
          <a:p>
            <a:pPr>
              <a:spcAft>
                <a:spcPts val="1200"/>
              </a:spcAft>
            </a:pPr>
            <a:r>
              <a:rPr lang="en-US" sz="1400" b="0" i="0" dirty="0">
                <a:effectLst/>
                <a:latin typeface="Quattrocento Sans" panose="020B0502050000020003" pitchFamily="34" charset="0"/>
              </a:rPr>
              <a:t>Least-privilege permissions to limit risk</a:t>
            </a:r>
          </a:p>
        </p:txBody>
      </p:sp>
      <p:sp>
        <p:nvSpPr>
          <p:cNvPr id="7" name="Rectangle 6">
            <a:extLst>
              <a:ext uri="{FF2B5EF4-FFF2-40B4-BE49-F238E27FC236}">
                <a16:creationId xmlns:a16="http://schemas.microsoft.com/office/drawing/2014/main" id="{16FBC55A-B94F-DD46-C213-E904FB0D3CD8}"/>
              </a:ext>
            </a:extLst>
          </p:cNvPr>
          <p:cNvSpPr/>
          <p:nvPr/>
        </p:nvSpPr>
        <p:spPr>
          <a:xfrm>
            <a:off x="5655993" y="1838367"/>
            <a:ext cx="880014" cy="64922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Quattrocento Sans" panose="020B0502050000020003" pitchFamily="34" charset="0"/>
            </a:endParaRPr>
          </a:p>
        </p:txBody>
      </p:sp>
      <p:sp>
        <p:nvSpPr>
          <p:cNvPr id="15" name="Rectangle 14">
            <a:extLst>
              <a:ext uri="{FF2B5EF4-FFF2-40B4-BE49-F238E27FC236}">
                <a16:creationId xmlns:a16="http://schemas.microsoft.com/office/drawing/2014/main" id="{CA13B9B3-69E9-C79C-3826-D54C6576D731}"/>
              </a:ext>
            </a:extLst>
          </p:cNvPr>
          <p:cNvSpPr/>
          <p:nvPr/>
        </p:nvSpPr>
        <p:spPr>
          <a:xfrm>
            <a:off x="9292553" y="1838367"/>
            <a:ext cx="880014" cy="64922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Quattrocento Sans" panose="020B0502050000020003" pitchFamily="34" charset="0"/>
            </a:endParaRPr>
          </a:p>
        </p:txBody>
      </p:sp>
      <p:pic>
        <p:nvPicPr>
          <p:cNvPr id="17" name="Graphic 16" descr="Branching diagram outline">
            <a:extLst>
              <a:ext uri="{FF2B5EF4-FFF2-40B4-BE49-F238E27FC236}">
                <a16:creationId xmlns:a16="http://schemas.microsoft.com/office/drawing/2014/main" id="{FFD0426F-8CA7-6ABF-E213-BAC288F9A4C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19433" y="1656513"/>
            <a:ext cx="770286" cy="770286"/>
          </a:xfrm>
          <a:prstGeom prst="rect">
            <a:avLst/>
          </a:prstGeom>
        </p:spPr>
      </p:pic>
      <p:pic>
        <p:nvPicPr>
          <p:cNvPr id="26" name="Graphic 25" descr="Checklist outline">
            <a:extLst>
              <a:ext uri="{FF2B5EF4-FFF2-40B4-BE49-F238E27FC236}">
                <a16:creationId xmlns:a16="http://schemas.microsoft.com/office/drawing/2014/main" id="{44072A7F-98BA-E1B7-3757-B535325F768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730612" y="1656513"/>
            <a:ext cx="770287" cy="770287"/>
          </a:xfrm>
          <a:prstGeom prst="rect">
            <a:avLst/>
          </a:prstGeom>
        </p:spPr>
      </p:pic>
      <p:sp>
        <p:nvSpPr>
          <p:cNvPr id="3" name="Footer Placeholder 2">
            <a:extLst>
              <a:ext uri="{FF2B5EF4-FFF2-40B4-BE49-F238E27FC236}">
                <a16:creationId xmlns:a16="http://schemas.microsoft.com/office/drawing/2014/main" id="{5D4A9DCD-9EA0-53C3-F710-C906AED8E067}"/>
              </a:ext>
            </a:extLst>
          </p:cNvPr>
          <p:cNvSpPr>
            <a:spLocks noGrp="1"/>
          </p:cNvSpPr>
          <p:nvPr>
            <p:ph type="ftr" sz="quarter" idx="3"/>
          </p:nvPr>
        </p:nvSpPr>
        <p:spPr/>
        <p:txBody>
          <a:bodyPr/>
          <a:lstStyle/>
          <a:p>
            <a:pPr defTabSz="914367">
              <a:defRPr/>
            </a:pPr>
            <a:r>
              <a:rPr lang="en-US">
                <a:solidFill>
                  <a:srgbClr val="000000"/>
                </a:solidFill>
              </a:rPr>
              <a:t>© Copyright Microsoft Corporation. All rights reserved.</a:t>
            </a:r>
            <a:endParaRPr lang="en-US" dirty="0">
              <a:solidFill>
                <a:srgbClr val="000000"/>
              </a:solidFill>
            </a:endParaRPr>
          </a:p>
        </p:txBody>
      </p:sp>
      <p:pic>
        <p:nvPicPr>
          <p:cNvPr id="6" name="Graphic 5" descr="Lock outline">
            <a:extLst>
              <a:ext uri="{FF2B5EF4-FFF2-40B4-BE49-F238E27FC236}">
                <a16:creationId xmlns:a16="http://schemas.microsoft.com/office/drawing/2014/main" id="{BDAD09F5-D2F5-F06B-8689-B6226B2BB0C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270830" y="1512399"/>
            <a:ext cx="914400" cy="914400"/>
          </a:xfrm>
          <a:prstGeom prst="rect">
            <a:avLst/>
          </a:prstGeom>
        </p:spPr>
      </p:pic>
      <p:sp>
        <p:nvSpPr>
          <p:cNvPr id="8" name="TextBox 7">
            <a:extLst>
              <a:ext uri="{FF2B5EF4-FFF2-40B4-BE49-F238E27FC236}">
                <a16:creationId xmlns:a16="http://schemas.microsoft.com/office/drawing/2014/main" id="{E1D8E956-CAB9-A9CD-E4B3-FF62FEDAD2CC}"/>
              </a:ext>
            </a:extLst>
          </p:cNvPr>
          <p:cNvSpPr txBox="1"/>
          <p:nvPr/>
        </p:nvSpPr>
        <p:spPr>
          <a:xfrm>
            <a:off x="481122" y="4448126"/>
            <a:ext cx="10785408" cy="1200329"/>
          </a:xfrm>
          <a:prstGeom prst="rect">
            <a:avLst/>
          </a:prstGeom>
          <a:noFill/>
        </p:spPr>
        <p:txBody>
          <a:bodyPr wrap="square">
            <a:spAutoFit/>
          </a:bodyPr>
          <a:lstStyle/>
          <a:p>
            <a:pPr algn="just"/>
            <a:r>
              <a:rPr lang="en-US" dirty="0">
                <a:latin typeface="Quattrocento Sans" panose="020B0502050000020003" pitchFamily="34" charset="0"/>
              </a:rPr>
              <a:t>Apply policies at the repo, org, or enterprise level—enterprise-wide rules enforce uniformity, while org-level settings let you tailor per project.</a:t>
            </a:r>
          </a:p>
          <a:p>
            <a:endParaRPr lang="en-US" dirty="0">
              <a:latin typeface="Quattrocento Sans" panose="020B0502050000020003" pitchFamily="34" charset="0"/>
            </a:endParaRPr>
          </a:p>
          <a:p>
            <a:endParaRPr lang="en-US" dirty="0">
              <a:latin typeface="Quattrocento Sans" panose="020B0502050000020003" pitchFamily="34" charset="0"/>
            </a:endParaRPr>
          </a:p>
        </p:txBody>
      </p:sp>
    </p:spTree>
    <p:extLst>
      <p:ext uri="{BB962C8B-B14F-4D97-AF65-F5344CB8AC3E}">
        <p14:creationId xmlns:p14="http://schemas.microsoft.com/office/powerpoint/2010/main" val="2482877184"/>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410F1B-D5C6-486B-3CB9-B2DF03CEBD5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47B49B-0FCF-A745-9D78-4EED8A4CB9DD}"/>
              </a:ext>
            </a:extLst>
          </p:cNvPr>
          <p:cNvSpPr>
            <a:spLocks noGrp="1"/>
          </p:cNvSpPr>
          <p:nvPr>
            <p:ph type="title"/>
          </p:nvPr>
        </p:nvSpPr>
        <p:spPr>
          <a:xfrm>
            <a:off x="481122" y="591772"/>
            <a:ext cx="8193024" cy="307777"/>
          </a:xfrm>
        </p:spPr>
        <p:txBody>
          <a:bodyPr>
            <a:normAutofit fontScale="90000"/>
          </a:bodyPr>
          <a:lstStyle/>
          <a:p>
            <a:r>
              <a:rPr lang="en-US" sz="3200" dirty="0">
                <a:latin typeface="Quattrocento Sans" panose="020B0502050000020003" pitchFamily="34" charset="0"/>
              </a:rPr>
              <a:t>Documenting security</a:t>
            </a:r>
          </a:p>
        </p:txBody>
      </p:sp>
      <p:sp>
        <p:nvSpPr>
          <p:cNvPr id="19" name="TextBox 18">
            <a:extLst>
              <a:ext uri="{FF2B5EF4-FFF2-40B4-BE49-F238E27FC236}">
                <a16:creationId xmlns:a16="http://schemas.microsoft.com/office/drawing/2014/main" id="{2E4A5E93-AC7A-9C24-8959-C13F3C1F0CF8}"/>
              </a:ext>
            </a:extLst>
          </p:cNvPr>
          <p:cNvSpPr txBox="1"/>
          <p:nvPr/>
        </p:nvSpPr>
        <p:spPr>
          <a:xfrm>
            <a:off x="481122" y="1117213"/>
            <a:ext cx="6503878" cy="369332"/>
          </a:xfrm>
          <a:prstGeom prst="rect">
            <a:avLst/>
          </a:prstGeom>
          <a:noFill/>
        </p:spPr>
        <p:txBody>
          <a:bodyPr wrap="square">
            <a:spAutoFit/>
          </a:bodyPr>
          <a:lstStyle/>
          <a:p>
            <a:r>
              <a:rPr lang="en-US" dirty="0">
                <a:latin typeface="Quattrocento Sans" panose="020B0502050000020003" pitchFamily="34" charset="0"/>
              </a:rPr>
              <a:t>Clear docs are the first defense.</a:t>
            </a:r>
          </a:p>
        </p:txBody>
      </p:sp>
      <p:sp>
        <p:nvSpPr>
          <p:cNvPr id="3" name="Footer Placeholder 2">
            <a:extLst>
              <a:ext uri="{FF2B5EF4-FFF2-40B4-BE49-F238E27FC236}">
                <a16:creationId xmlns:a16="http://schemas.microsoft.com/office/drawing/2014/main" id="{5D4A9DCD-9EA0-53C3-F710-C906AED8E067}"/>
              </a:ext>
            </a:extLst>
          </p:cNvPr>
          <p:cNvSpPr>
            <a:spLocks noGrp="1"/>
          </p:cNvSpPr>
          <p:nvPr>
            <p:ph type="ftr" sz="quarter" idx="3"/>
          </p:nvPr>
        </p:nvSpPr>
        <p:spPr/>
        <p:txBody>
          <a:bodyPr/>
          <a:lstStyle/>
          <a:p>
            <a:pPr defTabSz="914367">
              <a:defRPr/>
            </a:pPr>
            <a:r>
              <a:rPr lang="en-US">
                <a:solidFill>
                  <a:srgbClr val="000000"/>
                </a:solidFill>
              </a:rPr>
              <a:t>© Copyright Microsoft Corporation. All rights reserved.</a:t>
            </a:r>
            <a:endParaRPr lang="en-US" dirty="0">
              <a:solidFill>
                <a:srgbClr val="000000"/>
              </a:solidFill>
            </a:endParaRPr>
          </a:p>
        </p:txBody>
      </p:sp>
      <p:sp>
        <p:nvSpPr>
          <p:cNvPr id="4" name="Title 1">
            <a:extLst>
              <a:ext uri="{FF2B5EF4-FFF2-40B4-BE49-F238E27FC236}">
                <a16:creationId xmlns:a16="http://schemas.microsoft.com/office/drawing/2014/main" id="{B2D7DCE3-6984-735C-E02E-D85922FDD685}"/>
              </a:ext>
            </a:extLst>
          </p:cNvPr>
          <p:cNvSpPr txBox="1">
            <a:spLocks/>
          </p:cNvSpPr>
          <p:nvPr/>
        </p:nvSpPr>
        <p:spPr>
          <a:xfrm>
            <a:off x="481122" y="2259173"/>
            <a:ext cx="8193024" cy="30777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000" b="0" i="0" kern="1200">
                <a:solidFill>
                  <a:schemeClr val="tx1"/>
                </a:solidFill>
                <a:latin typeface="+mj-lt"/>
                <a:ea typeface="+mj-ea"/>
                <a:cs typeface="Segoe UI Semibold" panose="020B0502040204020203" pitchFamily="34" charset="0"/>
              </a:defRPr>
            </a:lvl1pPr>
          </a:lstStyle>
          <a:p>
            <a:r>
              <a:rPr lang="en-US" sz="2400" dirty="0" err="1">
                <a:latin typeface="Quattrocento Sans" panose="020B0502050000020003" pitchFamily="34" charset="0"/>
              </a:rPr>
              <a:t>SECURITY.md</a:t>
            </a:r>
            <a:endParaRPr lang="en-US" sz="2400" dirty="0">
              <a:latin typeface="Quattrocento Sans" panose="020B0502050000020003" pitchFamily="34" charset="0"/>
            </a:endParaRPr>
          </a:p>
        </p:txBody>
      </p:sp>
      <p:sp>
        <p:nvSpPr>
          <p:cNvPr id="5" name="TextBox 4">
            <a:extLst>
              <a:ext uri="{FF2B5EF4-FFF2-40B4-BE49-F238E27FC236}">
                <a16:creationId xmlns:a16="http://schemas.microsoft.com/office/drawing/2014/main" id="{804438AA-B293-937E-151B-700219BC6006}"/>
              </a:ext>
            </a:extLst>
          </p:cNvPr>
          <p:cNvSpPr txBox="1"/>
          <p:nvPr/>
        </p:nvSpPr>
        <p:spPr>
          <a:xfrm>
            <a:off x="481122" y="2784614"/>
            <a:ext cx="4446478" cy="1200329"/>
          </a:xfrm>
          <a:prstGeom prst="rect">
            <a:avLst/>
          </a:prstGeom>
          <a:noFill/>
        </p:spPr>
        <p:txBody>
          <a:bodyPr wrap="square">
            <a:spAutoFit/>
          </a:bodyPr>
          <a:lstStyle/>
          <a:p>
            <a:pPr algn="just"/>
            <a:r>
              <a:rPr lang="en-US" dirty="0">
                <a:latin typeface="Quattrocento Sans" panose="020B0502050000020003" pitchFamily="34" charset="0"/>
              </a:rPr>
              <a:t>The </a:t>
            </a:r>
            <a:r>
              <a:rPr lang="en-US" sz="1600" dirty="0" err="1">
                <a:highlight>
                  <a:srgbClr val="C0C0C0"/>
                </a:highlight>
                <a:latin typeface="Roboto Mono" pitchFamily="49" charset="0"/>
                <a:ea typeface="Roboto Mono" pitchFamily="49" charset="0"/>
              </a:rPr>
              <a:t>SECURITY.md</a:t>
            </a:r>
            <a:r>
              <a:rPr lang="en-US" sz="1600" dirty="0">
                <a:latin typeface="Roboto Mono" pitchFamily="49" charset="0"/>
                <a:ea typeface="Roboto Mono" pitchFamily="49" charset="0"/>
              </a:rPr>
              <a:t> </a:t>
            </a:r>
            <a:r>
              <a:rPr lang="en-US" dirty="0">
                <a:latin typeface="Quattrocento Sans" panose="020B0502050000020003" pitchFamily="34" charset="0"/>
              </a:rPr>
              <a:t>file tells users which versions you support, how to report issues, and any legal disclaimers or known risks.</a:t>
            </a:r>
          </a:p>
          <a:p>
            <a:endParaRPr lang="en-US" dirty="0">
              <a:latin typeface="Quattrocento Sans" panose="020B0502050000020003" pitchFamily="34" charset="0"/>
            </a:endParaRPr>
          </a:p>
        </p:txBody>
      </p:sp>
      <p:pic>
        <p:nvPicPr>
          <p:cNvPr id="2050" name="Picture 2" descr="Cropped screenshot of SECURITY.md from the git repository.">
            <a:extLst>
              <a:ext uri="{FF2B5EF4-FFF2-40B4-BE49-F238E27FC236}">
                <a16:creationId xmlns:a16="http://schemas.microsoft.com/office/drawing/2014/main" id="{1A607E35-062C-73D7-C023-B02B7B1919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07000" y="2259173"/>
            <a:ext cx="6503878" cy="39307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766175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a:xfrm>
            <a:off x="546427" y="367781"/>
            <a:ext cx="8193024" cy="492443"/>
          </a:xfrm>
        </p:spPr>
        <p:txBody>
          <a:bodyPr>
            <a:normAutofit fontScale="90000"/>
          </a:bodyPr>
          <a:lstStyle/>
          <a:p>
            <a:r>
              <a:rPr lang="en-US" sz="3200" dirty="0">
                <a:latin typeface="Quattrocento Sans" panose="020B0502050000020003" pitchFamily="34" charset="0"/>
              </a:rPr>
              <a:t>Other community health files</a:t>
            </a:r>
          </a:p>
        </p:txBody>
      </p:sp>
      <p:sp>
        <p:nvSpPr>
          <p:cNvPr id="39" name="Text Placeholder 2">
            <a:extLst>
              <a:ext uri="{FF2B5EF4-FFF2-40B4-BE49-F238E27FC236}">
                <a16:creationId xmlns:a16="http://schemas.microsoft.com/office/drawing/2014/main" id="{4E70BA97-F389-31EB-D663-D113F6902DBC}"/>
              </a:ext>
            </a:extLst>
          </p:cNvPr>
          <p:cNvSpPr txBox="1">
            <a:spLocks/>
          </p:cNvSpPr>
          <p:nvPr/>
        </p:nvSpPr>
        <p:spPr>
          <a:xfrm>
            <a:off x="693738" y="1814711"/>
            <a:ext cx="3548062" cy="492442"/>
          </a:xfrm>
          <a:prstGeom prst="rect">
            <a:avLst/>
          </a:prstGeom>
        </p:spPr>
        <p:txBody>
          <a:bodyPr lIns="0" tIns="0" rIns="0" bIns="0" anchor="ctr">
            <a:no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dirty="0">
                <a:latin typeface="Quattrocento Sans" panose="020B0502050000020003" pitchFamily="34" charset="0"/>
              </a:rPr>
              <a:t>GitHub recognizes key community files that improve project transparency:</a:t>
            </a:r>
          </a:p>
          <a:p>
            <a:pPr marL="0" indent="0">
              <a:buNone/>
            </a:pPr>
            <a:endParaRPr lang="en-US" sz="2400" dirty="0">
              <a:latin typeface="Quattrocento Sans" panose="020B0502050000020003" pitchFamily="34" charset="0"/>
            </a:endParaRPr>
          </a:p>
        </p:txBody>
      </p:sp>
      <p:sp>
        <p:nvSpPr>
          <p:cNvPr id="2" name="Footer Placeholder 1">
            <a:extLst>
              <a:ext uri="{FF2B5EF4-FFF2-40B4-BE49-F238E27FC236}">
                <a16:creationId xmlns:a16="http://schemas.microsoft.com/office/drawing/2014/main" id="{71335FDC-13B9-9A8F-7385-7C64917E6D31}"/>
              </a:ext>
            </a:extLst>
          </p:cNvPr>
          <p:cNvSpPr>
            <a:spLocks noGrp="1"/>
          </p:cNvSpPr>
          <p:nvPr>
            <p:ph type="ftr" sz="quarter" idx="3"/>
          </p:nvPr>
        </p:nvSpPr>
        <p:spPr/>
        <p:txBody>
          <a:bodyPr/>
          <a:lstStyle/>
          <a:p>
            <a:pPr defTabSz="914367">
              <a:defRPr/>
            </a:pPr>
            <a:r>
              <a:rPr lang="en-US">
                <a:solidFill>
                  <a:srgbClr val="000000"/>
                </a:solidFill>
              </a:rPr>
              <a:t>© Copyright Microsoft Corporation. All rights reserved.</a:t>
            </a:r>
            <a:endParaRPr lang="en-US" dirty="0">
              <a:solidFill>
                <a:srgbClr val="000000"/>
              </a:solidFill>
            </a:endParaRPr>
          </a:p>
        </p:txBody>
      </p:sp>
      <p:pic>
        <p:nvPicPr>
          <p:cNvPr id="4" name="Picture 3" descr="A screenshot of a white sheet&#10;&#10;Description automatically generated">
            <a:extLst>
              <a:ext uri="{FF2B5EF4-FFF2-40B4-BE49-F238E27FC236}">
                <a16:creationId xmlns:a16="http://schemas.microsoft.com/office/drawing/2014/main" id="{E9570F92-04DC-AEED-B39C-E7F7A39D1820}"/>
              </a:ext>
            </a:extLst>
          </p:cNvPr>
          <p:cNvPicPr>
            <a:picLocks noChangeAspect="1"/>
          </p:cNvPicPr>
          <p:nvPr/>
        </p:nvPicPr>
        <p:blipFill>
          <a:blip r:embed="rId3"/>
          <a:stretch>
            <a:fillRect/>
          </a:stretch>
        </p:blipFill>
        <p:spPr>
          <a:xfrm>
            <a:off x="4445000" y="1200975"/>
            <a:ext cx="6800850" cy="3773179"/>
          </a:xfrm>
          <a:prstGeom prst="rect">
            <a:avLst/>
          </a:prstGeom>
        </p:spPr>
      </p:pic>
    </p:spTree>
    <p:extLst>
      <p:ext uri="{BB962C8B-B14F-4D97-AF65-F5344CB8AC3E}">
        <p14:creationId xmlns:p14="http://schemas.microsoft.com/office/powerpoint/2010/main" val="31876229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410F1B-D5C6-486B-3CB9-B2DF03CEBD5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47B49B-0FCF-A745-9D78-4EED8A4CB9DD}"/>
              </a:ext>
            </a:extLst>
          </p:cNvPr>
          <p:cNvSpPr>
            <a:spLocks noGrp="1"/>
          </p:cNvSpPr>
          <p:nvPr>
            <p:ph type="title"/>
          </p:nvPr>
        </p:nvSpPr>
        <p:spPr>
          <a:xfrm>
            <a:off x="481122" y="591772"/>
            <a:ext cx="8193024" cy="307777"/>
          </a:xfrm>
        </p:spPr>
        <p:txBody>
          <a:bodyPr>
            <a:normAutofit fontScale="90000"/>
          </a:bodyPr>
          <a:lstStyle/>
          <a:p>
            <a:r>
              <a:rPr lang="en-US" sz="3200" dirty="0">
                <a:latin typeface="Quattrocento Sans" panose="020B0502050000020003" pitchFamily="34" charset="0"/>
              </a:rPr>
              <a:t>Security settings &amp; enforcement</a:t>
            </a:r>
          </a:p>
        </p:txBody>
      </p:sp>
      <p:sp>
        <p:nvSpPr>
          <p:cNvPr id="19" name="TextBox 18">
            <a:extLst>
              <a:ext uri="{FF2B5EF4-FFF2-40B4-BE49-F238E27FC236}">
                <a16:creationId xmlns:a16="http://schemas.microsoft.com/office/drawing/2014/main" id="{2E4A5E93-AC7A-9C24-8959-C13F3C1F0CF8}"/>
              </a:ext>
            </a:extLst>
          </p:cNvPr>
          <p:cNvSpPr txBox="1"/>
          <p:nvPr/>
        </p:nvSpPr>
        <p:spPr>
          <a:xfrm>
            <a:off x="481122" y="1117213"/>
            <a:ext cx="11229756" cy="923330"/>
          </a:xfrm>
          <a:prstGeom prst="rect">
            <a:avLst/>
          </a:prstGeom>
          <a:noFill/>
        </p:spPr>
        <p:txBody>
          <a:bodyPr wrap="square">
            <a:spAutoFit/>
          </a:bodyPr>
          <a:lstStyle/>
          <a:p>
            <a:pPr algn="just"/>
            <a:r>
              <a:rPr lang="en-US" dirty="0">
                <a:latin typeface="Quattrocento Sans" panose="020B0502050000020003" pitchFamily="34" charset="0"/>
              </a:rPr>
              <a:t>Choose trust vs. control based on team size: small teams might use broad permissions; large teams need stricter policies.</a:t>
            </a:r>
          </a:p>
          <a:p>
            <a:endParaRPr lang="en-US" dirty="0">
              <a:latin typeface="Quattrocento Sans" panose="020B0502050000020003" pitchFamily="34" charset="0"/>
            </a:endParaRPr>
          </a:p>
        </p:txBody>
      </p:sp>
      <p:sp>
        <p:nvSpPr>
          <p:cNvPr id="3" name="Footer Placeholder 2">
            <a:extLst>
              <a:ext uri="{FF2B5EF4-FFF2-40B4-BE49-F238E27FC236}">
                <a16:creationId xmlns:a16="http://schemas.microsoft.com/office/drawing/2014/main" id="{5D4A9DCD-9EA0-53C3-F710-C906AED8E067}"/>
              </a:ext>
            </a:extLst>
          </p:cNvPr>
          <p:cNvSpPr>
            <a:spLocks noGrp="1"/>
          </p:cNvSpPr>
          <p:nvPr>
            <p:ph type="ftr" sz="quarter" idx="3"/>
          </p:nvPr>
        </p:nvSpPr>
        <p:spPr/>
        <p:txBody>
          <a:bodyPr/>
          <a:lstStyle/>
          <a:p>
            <a:pPr defTabSz="914367">
              <a:defRPr/>
            </a:pPr>
            <a:r>
              <a:rPr lang="en-US">
                <a:solidFill>
                  <a:srgbClr val="000000"/>
                </a:solidFill>
              </a:rPr>
              <a:t>© Copyright Microsoft Corporation. All rights reserved.</a:t>
            </a:r>
            <a:endParaRPr lang="en-US" dirty="0">
              <a:solidFill>
                <a:srgbClr val="000000"/>
              </a:solidFill>
            </a:endParaRPr>
          </a:p>
        </p:txBody>
      </p:sp>
      <p:sp>
        <p:nvSpPr>
          <p:cNvPr id="4" name="Title 1">
            <a:extLst>
              <a:ext uri="{FF2B5EF4-FFF2-40B4-BE49-F238E27FC236}">
                <a16:creationId xmlns:a16="http://schemas.microsoft.com/office/drawing/2014/main" id="{B2D7DCE3-6984-735C-E02E-D85922FDD685}"/>
              </a:ext>
            </a:extLst>
          </p:cNvPr>
          <p:cNvSpPr txBox="1">
            <a:spLocks/>
          </p:cNvSpPr>
          <p:nvPr/>
        </p:nvSpPr>
        <p:spPr>
          <a:xfrm>
            <a:off x="481122" y="2259173"/>
            <a:ext cx="8193024" cy="30777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000" b="0" i="0" kern="1200">
                <a:solidFill>
                  <a:schemeClr val="tx1"/>
                </a:solidFill>
                <a:latin typeface="+mj-lt"/>
                <a:ea typeface="+mj-ea"/>
                <a:cs typeface="Segoe UI Semibold" panose="020B0502040204020203" pitchFamily="34" charset="0"/>
              </a:defRPr>
            </a:lvl1pPr>
          </a:lstStyle>
          <a:p>
            <a:r>
              <a:rPr lang="en-US" sz="2400" dirty="0">
                <a:latin typeface="Quattrocento Sans" panose="020B0502050000020003" pitchFamily="34" charset="0"/>
              </a:rPr>
              <a:t>Configuration levels</a:t>
            </a:r>
          </a:p>
        </p:txBody>
      </p:sp>
      <p:sp>
        <p:nvSpPr>
          <p:cNvPr id="5" name="TextBox 4">
            <a:extLst>
              <a:ext uri="{FF2B5EF4-FFF2-40B4-BE49-F238E27FC236}">
                <a16:creationId xmlns:a16="http://schemas.microsoft.com/office/drawing/2014/main" id="{804438AA-B293-937E-151B-700219BC6006}"/>
              </a:ext>
            </a:extLst>
          </p:cNvPr>
          <p:cNvSpPr txBox="1"/>
          <p:nvPr/>
        </p:nvSpPr>
        <p:spPr>
          <a:xfrm>
            <a:off x="481121" y="2659835"/>
            <a:ext cx="7392872" cy="4078039"/>
          </a:xfrm>
          <a:prstGeom prst="rect">
            <a:avLst/>
          </a:prstGeom>
          <a:noFill/>
        </p:spPr>
        <p:txBody>
          <a:bodyPr wrap="square">
            <a:spAutoFit/>
          </a:bodyPr>
          <a:lstStyle/>
          <a:p>
            <a:pPr marL="285750" indent="-285750" algn="just">
              <a:spcAft>
                <a:spcPts val="600"/>
              </a:spcAft>
              <a:buFont typeface="Arial" panose="020B0604020202020204" pitchFamily="34" charset="0"/>
              <a:buChar char="•"/>
            </a:pPr>
            <a:r>
              <a:rPr lang="en-US" b="1" dirty="0">
                <a:latin typeface="Quattrocento Sans" panose="020B0502050000020003" pitchFamily="34" charset="0"/>
              </a:rPr>
              <a:t>Org-level</a:t>
            </a:r>
            <a:r>
              <a:rPr lang="en-US" dirty="0">
                <a:latin typeface="Quattrocento Sans" panose="020B0502050000020003" pitchFamily="34" charset="0"/>
              </a:rPr>
              <a:t>: Settings &gt; Member privileges</a:t>
            </a:r>
          </a:p>
          <a:p>
            <a:pPr marL="285750" indent="-285750" algn="just">
              <a:spcAft>
                <a:spcPts val="600"/>
              </a:spcAft>
              <a:buFont typeface="Arial" panose="020B0604020202020204" pitchFamily="34" charset="0"/>
              <a:buChar char="•"/>
            </a:pPr>
            <a:r>
              <a:rPr lang="en-US" b="1" dirty="0">
                <a:latin typeface="Quattrocento Sans" panose="020B0502050000020003" pitchFamily="34" charset="0"/>
              </a:rPr>
              <a:t>Enterprise-level</a:t>
            </a:r>
            <a:r>
              <a:rPr lang="en-US" dirty="0">
                <a:latin typeface="Quattrocento Sans" panose="020B0502050000020003" pitchFamily="34" charset="0"/>
              </a:rPr>
              <a:t>: Your enterprises &gt; Policies &gt; Repository policies</a:t>
            </a:r>
          </a:p>
          <a:p>
            <a:pPr marL="742950" lvl="1" indent="-285750" algn="just">
              <a:spcAft>
                <a:spcPts val="1800"/>
              </a:spcAft>
              <a:buFont typeface="Arial" panose="020B0604020202020204" pitchFamily="34" charset="0"/>
              <a:buChar char="•"/>
            </a:pPr>
            <a:r>
              <a:rPr lang="en-US" dirty="0">
                <a:latin typeface="Quattrocento Sans" panose="020B0502050000020003" pitchFamily="34" charset="0"/>
              </a:rPr>
              <a:t>Enterprise rules override org rules; org owners can’t change locked settings.</a:t>
            </a:r>
          </a:p>
          <a:p>
            <a:pPr algn="just">
              <a:spcAft>
                <a:spcPts val="1800"/>
              </a:spcAft>
            </a:pPr>
            <a:r>
              <a:rPr lang="en-US" b="1" dirty="0">
                <a:latin typeface="Quattrocento Sans" panose="020B0502050000020003" pitchFamily="34" charset="0"/>
              </a:rPr>
              <a:t>Note: </a:t>
            </a:r>
            <a:r>
              <a:rPr lang="en-US" b="0" i="0" dirty="0">
                <a:solidFill>
                  <a:srgbClr val="161616"/>
                </a:solidFill>
                <a:effectLst/>
                <a:latin typeface="Quattrocento Sans" panose="020B0502050000020003" pitchFamily="34" charset="0"/>
              </a:rPr>
              <a:t>Features and required interactions vary by repo type and license.</a:t>
            </a:r>
          </a:p>
          <a:p>
            <a:pPr algn="just">
              <a:spcAft>
                <a:spcPts val="600"/>
              </a:spcAft>
            </a:pPr>
            <a:r>
              <a:rPr lang="en-US" sz="2400" dirty="0">
                <a:solidFill>
                  <a:srgbClr val="161616"/>
                </a:solidFill>
                <a:latin typeface="Quattrocento Sans" panose="020B0502050000020003" pitchFamily="34" charset="0"/>
              </a:rPr>
              <a:t>Available security tools</a:t>
            </a:r>
          </a:p>
          <a:p>
            <a:pPr marL="285750" indent="-285750" algn="just">
              <a:spcAft>
                <a:spcPts val="600"/>
              </a:spcAft>
              <a:buFont typeface="Arial" panose="020B0604020202020204" pitchFamily="34" charset="0"/>
              <a:buChar char="•"/>
            </a:pPr>
            <a:r>
              <a:rPr lang="en-US" dirty="0">
                <a:solidFill>
                  <a:srgbClr val="161616"/>
                </a:solidFill>
                <a:latin typeface="Quattrocento Sans" panose="020B0502050000020003" pitchFamily="34" charset="0"/>
              </a:rPr>
              <a:t>All repos: Access controls, </a:t>
            </a:r>
            <a:r>
              <a:rPr lang="en-US" dirty="0" err="1">
                <a:solidFill>
                  <a:srgbClr val="161616"/>
                </a:solidFill>
                <a:latin typeface="Quattrocento Sans" panose="020B0502050000020003" pitchFamily="34" charset="0"/>
              </a:rPr>
              <a:t>SECURITY.md</a:t>
            </a:r>
            <a:r>
              <a:rPr lang="en-US" dirty="0">
                <a:solidFill>
                  <a:srgbClr val="161616"/>
                </a:solidFill>
                <a:latin typeface="Quattrocento Sans" panose="020B0502050000020003" pitchFamily="34" charset="0"/>
              </a:rPr>
              <a:t>, </a:t>
            </a:r>
            <a:r>
              <a:rPr lang="en-US" dirty="0" err="1">
                <a:solidFill>
                  <a:srgbClr val="161616"/>
                </a:solidFill>
                <a:latin typeface="Quattrocento Sans" panose="020B0502050000020003" pitchFamily="34" charset="0"/>
              </a:rPr>
              <a:t>Dependabot</a:t>
            </a:r>
            <a:r>
              <a:rPr lang="en-US" dirty="0">
                <a:solidFill>
                  <a:srgbClr val="161616"/>
                </a:solidFill>
                <a:latin typeface="Quattrocento Sans" panose="020B0502050000020003" pitchFamily="34" charset="0"/>
              </a:rPr>
              <a:t> alerts/updates, advisories</a:t>
            </a:r>
          </a:p>
          <a:p>
            <a:pPr marL="285750" indent="-285750" algn="just">
              <a:spcAft>
                <a:spcPts val="600"/>
              </a:spcAft>
              <a:buFont typeface="Arial" panose="020B0604020202020204" pitchFamily="34" charset="0"/>
              <a:buChar char="•"/>
            </a:pPr>
            <a:r>
              <a:rPr lang="en-US" dirty="0">
                <a:solidFill>
                  <a:srgbClr val="161616"/>
                </a:solidFill>
                <a:latin typeface="Quattrocento Sans" panose="020B0502050000020003" pitchFamily="34" charset="0"/>
              </a:rPr>
              <a:t>With Advanced Security: Code scanning, secret scanning, dependency review</a:t>
            </a:r>
          </a:p>
          <a:p>
            <a:pPr algn="just">
              <a:spcAft>
                <a:spcPts val="600"/>
              </a:spcAft>
            </a:pPr>
            <a:endParaRPr lang="en-US" dirty="0">
              <a:latin typeface="Quattrocento Sans" panose="020B0502050000020003" pitchFamily="34" charset="0"/>
            </a:endParaRPr>
          </a:p>
        </p:txBody>
      </p:sp>
      <p:pic>
        <p:nvPicPr>
          <p:cNvPr id="5122" name="Picture 2" descr="Diagram of a four-quadrant graph, divided by x and y axes, which categorizes security settings by availability to users (x axis) and required level of interaction (y axis).">
            <a:extLst>
              <a:ext uri="{FF2B5EF4-FFF2-40B4-BE49-F238E27FC236}">
                <a16:creationId xmlns:a16="http://schemas.microsoft.com/office/drawing/2014/main" id="{FA8A6437-6BDC-E4E1-BC33-A0077D5FCE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74000" y="2785580"/>
            <a:ext cx="3836878" cy="3069502"/>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Connector 5">
            <a:extLst>
              <a:ext uri="{FF2B5EF4-FFF2-40B4-BE49-F238E27FC236}">
                <a16:creationId xmlns:a16="http://schemas.microsoft.com/office/drawing/2014/main" id="{F518FB40-9E44-A737-B02A-E71BCE2DD264}"/>
              </a:ext>
            </a:extLst>
          </p:cNvPr>
          <p:cNvCxnSpPr>
            <a:cxnSpLocks/>
          </p:cNvCxnSpPr>
          <p:nvPr/>
        </p:nvCxnSpPr>
        <p:spPr>
          <a:xfrm>
            <a:off x="492342" y="4165600"/>
            <a:ext cx="0" cy="348336"/>
          </a:xfrm>
          <a:prstGeom prst="line">
            <a:avLst/>
          </a:prstGeom>
          <a:ln w="38100">
            <a:solidFill>
              <a:schemeClr val="tx1">
                <a:lumMod val="75000"/>
                <a:lumOff val="25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69907487"/>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842F16-A786-0F3A-1DA1-91463B38267A}"/>
            </a:ext>
          </a:extLst>
        </p:cNvPr>
        <p:cNvGrpSpPr/>
        <p:nvPr/>
      </p:nvGrpSpPr>
      <p:grpSpPr>
        <a:xfrm>
          <a:off x="0" y="0"/>
          <a:ext cx="0" cy="0"/>
          <a:chOff x="0" y="0"/>
          <a:chExt cx="0" cy="0"/>
        </a:xfrm>
      </p:grpSpPr>
      <p:sp>
        <p:nvSpPr>
          <p:cNvPr id="17" name="Rectangle 16">
            <a:extLst>
              <a:ext uri="{FF2B5EF4-FFF2-40B4-BE49-F238E27FC236}">
                <a16:creationId xmlns:a16="http://schemas.microsoft.com/office/drawing/2014/main" id="{04E15C8F-398A-EEE1-1F79-C8FC5EBE3335}"/>
              </a:ext>
            </a:extLst>
          </p:cNvPr>
          <p:cNvSpPr>
            <a:spLocks/>
          </p:cNvSpPr>
          <p:nvPr/>
        </p:nvSpPr>
        <p:spPr>
          <a:xfrm>
            <a:off x="594898" y="2572923"/>
            <a:ext cx="5175952" cy="2899471"/>
          </a:xfrm>
          <a:prstGeom prst="rect">
            <a:avLst/>
          </a:prstGeom>
          <a:solidFill>
            <a:srgbClr val="F4F4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Quattrocento Sans" panose="020B0502050000020003" pitchFamily="34" charset="0"/>
            </a:endParaRPr>
          </a:p>
        </p:txBody>
      </p:sp>
      <p:sp>
        <p:nvSpPr>
          <p:cNvPr id="22" name="TextBox 21">
            <a:extLst>
              <a:ext uri="{FF2B5EF4-FFF2-40B4-BE49-F238E27FC236}">
                <a16:creationId xmlns:a16="http://schemas.microsoft.com/office/drawing/2014/main" id="{3CBF1FDF-30E7-EC50-1156-01421A91ED18}"/>
              </a:ext>
            </a:extLst>
          </p:cNvPr>
          <p:cNvSpPr txBox="1"/>
          <p:nvPr/>
        </p:nvSpPr>
        <p:spPr>
          <a:xfrm>
            <a:off x="773104" y="2747296"/>
            <a:ext cx="4819539" cy="2431435"/>
          </a:xfrm>
          <a:prstGeom prst="rect">
            <a:avLst/>
          </a:prstGeom>
          <a:noFill/>
        </p:spPr>
        <p:txBody>
          <a:bodyPr wrap="square" rtlCol="0">
            <a:spAutoFit/>
          </a:bodyPr>
          <a:lstStyle/>
          <a:p>
            <a:pPr>
              <a:spcAft>
                <a:spcPts val="1200"/>
              </a:spcAft>
            </a:pPr>
            <a:r>
              <a:rPr lang="en-US" sz="1600" b="1" dirty="0">
                <a:latin typeface="Quattrocento Sans" panose="020B0502050000020003" pitchFamily="34" charset="0"/>
              </a:rPr>
              <a:t>Security Features:</a:t>
            </a:r>
          </a:p>
          <a:p>
            <a:pPr marL="285750" indent="-285750">
              <a:buFont typeface="Arial" panose="020B0604020202020204" pitchFamily="34" charset="0"/>
              <a:buChar char="•"/>
            </a:pPr>
            <a:r>
              <a:rPr lang="en-US" sz="1400" b="1" dirty="0">
                <a:latin typeface="Quattrocento Sans" panose="020B0502050000020003" pitchFamily="34" charset="0"/>
              </a:rPr>
              <a:t>GitHub Advanced Security (GHAS):</a:t>
            </a:r>
          </a:p>
          <a:p>
            <a:pPr lvl="1"/>
            <a:r>
              <a:rPr lang="en-US" sz="1400" dirty="0">
                <a:latin typeface="Quattrocento Sans" panose="020B0502050000020003" pitchFamily="34" charset="0"/>
              </a:rPr>
              <a:t>Provides advanced capabilities such as code scanning, secret scanning, and dependency reviews to identify vulnerabilities and protect code integrity.</a:t>
            </a:r>
          </a:p>
          <a:p>
            <a:pPr lvl="1"/>
            <a:endParaRPr lang="en-US" sz="1400" dirty="0">
              <a:latin typeface="Quattrocento Sans" panose="020B0502050000020003" pitchFamily="34" charset="0"/>
            </a:endParaRPr>
          </a:p>
          <a:p>
            <a:pPr marL="285750" indent="-285750">
              <a:buFont typeface="Arial" panose="020B0604020202020204" pitchFamily="34" charset="0"/>
              <a:buChar char="•"/>
            </a:pPr>
            <a:r>
              <a:rPr lang="en-US" sz="1400" b="1" dirty="0">
                <a:latin typeface="Quattrocento Sans" panose="020B0502050000020003" pitchFamily="34" charset="0"/>
              </a:rPr>
              <a:t>Security Configurations:</a:t>
            </a:r>
          </a:p>
          <a:p>
            <a:pPr lvl="1"/>
            <a:r>
              <a:rPr lang="en-US" sz="1400" dirty="0">
                <a:latin typeface="Quattrocento Sans" panose="020B0502050000020003" pitchFamily="34" charset="0"/>
              </a:rPr>
              <a:t>Allows enterprises to enforce consistent security settings across all repositories, ensuring uniform protection and compliance.</a:t>
            </a:r>
          </a:p>
        </p:txBody>
      </p:sp>
      <p:sp>
        <p:nvSpPr>
          <p:cNvPr id="18" name="Rectangle 17">
            <a:extLst>
              <a:ext uri="{FF2B5EF4-FFF2-40B4-BE49-F238E27FC236}">
                <a16:creationId xmlns:a16="http://schemas.microsoft.com/office/drawing/2014/main" id="{1E71B13A-6BC8-61F3-AAB7-8CF28B8644F0}"/>
              </a:ext>
            </a:extLst>
          </p:cNvPr>
          <p:cNvSpPr>
            <a:spLocks/>
          </p:cNvSpPr>
          <p:nvPr/>
        </p:nvSpPr>
        <p:spPr>
          <a:xfrm>
            <a:off x="6421152" y="2569802"/>
            <a:ext cx="5175952" cy="2688625"/>
          </a:xfrm>
          <a:prstGeom prst="rect">
            <a:avLst/>
          </a:prstGeom>
          <a:solidFill>
            <a:srgbClr val="F4F4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Quattrocento Sans" panose="020B0502050000020003" pitchFamily="34" charset="0"/>
            </a:endParaRPr>
          </a:p>
        </p:txBody>
      </p:sp>
      <p:sp>
        <p:nvSpPr>
          <p:cNvPr id="21" name="TextBox 20">
            <a:extLst>
              <a:ext uri="{FF2B5EF4-FFF2-40B4-BE49-F238E27FC236}">
                <a16:creationId xmlns:a16="http://schemas.microsoft.com/office/drawing/2014/main" id="{492899C9-D7F7-039E-75BB-BDAB01DB403D}"/>
              </a:ext>
            </a:extLst>
          </p:cNvPr>
          <p:cNvSpPr txBox="1"/>
          <p:nvPr/>
        </p:nvSpPr>
        <p:spPr>
          <a:xfrm>
            <a:off x="6604678" y="2747296"/>
            <a:ext cx="4992423" cy="1785104"/>
          </a:xfrm>
          <a:prstGeom prst="rect">
            <a:avLst/>
          </a:prstGeom>
          <a:noFill/>
        </p:spPr>
        <p:txBody>
          <a:bodyPr wrap="square" rtlCol="0">
            <a:spAutoFit/>
          </a:bodyPr>
          <a:lstStyle/>
          <a:p>
            <a:pPr>
              <a:spcAft>
                <a:spcPts val="1200"/>
              </a:spcAft>
            </a:pPr>
            <a:r>
              <a:rPr lang="en-US" sz="1600" b="1" dirty="0">
                <a:latin typeface="Quattrocento Sans" panose="020B0502050000020003" pitchFamily="34" charset="0"/>
              </a:rPr>
              <a:t>Compliance Support:</a:t>
            </a:r>
          </a:p>
          <a:p>
            <a:pPr marL="285750" indent="-285750">
              <a:buFont typeface="Arial" panose="020B0604020202020204" pitchFamily="34" charset="0"/>
              <a:buChar char="•"/>
            </a:pPr>
            <a:r>
              <a:rPr lang="en-US" sz="1400" b="1" dirty="0">
                <a:latin typeface="Quattrocento Sans" panose="020B0502050000020003" pitchFamily="34" charset="0"/>
              </a:rPr>
              <a:t>Access to Compliance Reports:</a:t>
            </a:r>
          </a:p>
          <a:p>
            <a:pPr lvl="1"/>
            <a:r>
              <a:rPr lang="en-US" sz="1400" dirty="0">
                <a:latin typeface="Quattrocento Sans" panose="020B0502050000020003" pitchFamily="34" charset="0"/>
              </a:rPr>
              <a:t>Enterprises can access GitHub's compliance reports, including SOC 1 Type 2, SOC 2 Type 2, and ISO/IEC 27001:2013 certifications, to meet regulatory requirements and demonstrate adherence to industry standards.</a:t>
            </a:r>
          </a:p>
        </p:txBody>
      </p:sp>
      <p:sp>
        <p:nvSpPr>
          <p:cNvPr id="3" name="Footer Placeholder 2">
            <a:extLst>
              <a:ext uri="{FF2B5EF4-FFF2-40B4-BE49-F238E27FC236}">
                <a16:creationId xmlns:a16="http://schemas.microsoft.com/office/drawing/2014/main" id="{C63446A7-D5C3-16DE-3DC9-985479A29CBC}"/>
              </a:ext>
            </a:extLst>
          </p:cNvPr>
          <p:cNvSpPr>
            <a:spLocks noGrp="1"/>
          </p:cNvSpPr>
          <p:nvPr>
            <p:ph type="ftr" sz="quarter" idx="3"/>
          </p:nvPr>
        </p:nvSpPr>
        <p:spPr/>
        <p:txBody>
          <a:bodyPr/>
          <a:lstStyle/>
          <a:p>
            <a:pPr defTabSz="914367">
              <a:defRPr/>
            </a:pPr>
            <a:r>
              <a:rPr lang="en-US" dirty="0">
                <a:solidFill>
                  <a:srgbClr val="000000"/>
                </a:solidFill>
              </a:rPr>
              <a:t>© Copyright Microsoft Corporation. All rights reserved.</a:t>
            </a:r>
          </a:p>
        </p:txBody>
      </p:sp>
      <p:sp>
        <p:nvSpPr>
          <p:cNvPr id="5" name="Rectangle 4">
            <a:extLst>
              <a:ext uri="{FF2B5EF4-FFF2-40B4-BE49-F238E27FC236}">
                <a16:creationId xmlns:a16="http://schemas.microsoft.com/office/drawing/2014/main" id="{4C4A998E-817A-89D2-4528-034C78B0A879}"/>
              </a:ext>
            </a:extLst>
          </p:cNvPr>
          <p:cNvSpPr/>
          <p:nvPr/>
        </p:nvSpPr>
        <p:spPr>
          <a:xfrm>
            <a:off x="2394799" y="1773774"/>
            <a:ext cx="1392622" cy="72641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itle 1">
            <a:extLst>
              <a:ext uri="{FF2B5EF4-FFF2-40B4-BE49-F238E27FC236}">
                <a16:creationId xmlns:a16="http://schemas.microsoft.com/office/drawing/2014/main" id="{96280905-8AFA-444A-F6F4-F957FADE2157}"/>
              </a:ext>
            </a:extLst>
          </p:cNvPr>
          <p:cNvSpPr txBox="1">
            <a:spLocks/>
          </p:cNvSpPr>
          <p:nvPr/>
        </p:nvSpPr>
        <p:spPr>
          <a:xfrm>
            <a:off x="594899" y="700255"/>
            <a:ext cx="11213595" cy="31125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900" dirty="0">
                <a:latin typeface="Quattrocento Sans" panose="020B0502050000020003" pitchFamily="34" charset="0"/>
              </a:rPr>
              <a:t>Enhancing Enterprise Security with GitHub</a:t>
            </a:r>
          </a:p>
        </p:txBody>
      </p:sp>
      <p:sp>
        <p:nvSpPr>
          <p:cNvPr id="23" name="Text Placeholder 2">
            <a:extLst>
              <a:ext uri="{FF2B5EF4-FFF2-40B4-BE49-F238E27FC236}">
                <a16:creationId xmlns:a16="http://schemas.microsoft.com/office/drawing/2014/main" id="{4185DA03-3C09-A867-FE6A-7CC503EA47C6}"/>
              </a:ext>
            </a:extLst>
          </p:cNvPr>
          <p:cNvSpPr txBox="1">
            <a:spLocks/>
          </p:cNvSpPr>
          <p:nvPr/>
        </p:nvSpPr>
        <p:spPr>
          <a:xfrm>
            <a:off x="699830" y="1146421"/>
            <a:ext cx="10647724" cy="492442"/>
          </a:xfrm>
          <a:prstGeom prst="rect">
            <a:avLst/>
          </a:prstGeom>
        </p:spPr>
        <p:txBody>
          <a:bodyPr lIns="0" tIns="0" rIns="0" bIns="0" anchor="ctr">
            <a:no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800" dirty="0">
                <a:latin typeface="Quattrocento Sans" panose="020B0502050000020003" pitchFamily="34" charset="0"/>
              </a:rPr>
              <a:t>GitHub offers a comprehensive suite of security features and compliance tools designed to enhance an enterprise's security posture and ensure adherence to industry standards.</a:t>
            </a:r>
          </a:p>
        </p:txBody>
      </p:sp>
      <p:sp>
        <p:nvSpPr>
          <p:cNvPr id="2" name="Rectangle 1">
            <a:extLst>
              <a:ext uri="{FF2B5EF4-FFF2-40B4-BE49-F238E27FC236}">
                <a16:creationId xmlns:a16="http://schemas.microsoft.com/office/drawing/2014/main" id="{130598A7-9933-815C-9B39-6146655131D8}"/>
              </a:ext>
            </a:extLst>
          </p:cNvPr>
          <p:cNvSpPr>
            <a:spLocks noGrp="1" noRot="1" noMove="1" noResize="1" noEditPoints="1" noAdjustHandles="1" noChangeArrowheads="1" noChangeShapeType="1"/>
          </p:cNvSpPr>
          <p:nvPr/>
        </p:nvSpPr>
        <p:spPr>
          <a:xfrm>
            <a:off x="8404579" y="1843386"/>
            <a:ext cx="1392622" cy="72641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Graphic 9" descr="Shield Tick outline">
            <a:extLst>
              <a:ext uri="{FF2B5EF4-FFF2-40B4-BE49-F238E27FC236}">
                <a16:creationId xmlns:a16="http://schemas.microsoft.com/office/drawing/2014/main" id="{F2B6CB9B-DA44-8066-BD3E-1F19778E18A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23969" y="1701041"/>
            <a:ext cx="734284" cy="734284"/>
          </a:xfrm>
          <a:prstGeom prst="rect">
            <a:avLst/>
          </a:prstGeom>
        </p:spPr>
      </p:pic>
      <p:pic>
        <p:nvPicPr>
          <p:cNvPr id="14" name="Graphic 13" descr="Clipboard Checked outline">
            <a:extLst>
              <a:ext uri="{FF2B5EF4-FFF2-40B4-BE49-F238E27FC236}">
                <a16:creationId xmlns:a16="http://schemas.microsoft.com/office/drawing/2014/main" id="{9FC9C5C7-55FD-E0F9-F37B-0A6A3269750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733748" y="1632817"/>
            <a:ext cx="734284" cy="734284"/>
          </a:xfrm>
          <a:prstGeom prst="rect">
            <a:avLst/>
          </a:prstGeom>
        </p:spPr>
      </p:pic>
    </p:spTree>
    <p:extLst>
      <p:ext uri="{BB962C8B-B14F-4D97-AF65-F5344CB8AC3E}">
        <p14:creationId xmlns:p14="http://schemas.microsoft.com/office/powerpoint/2010/main" val="787866690"/>
      </p:ext>
    </p:extLst>
  </p:cSld>
  <p:clrMapOvr>
    <a:masterClrMapping/>
  </p:clrMapOvr>
  <p:transition>
    <p:fad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Metadata/LabelInfo.xml><?xml version="1.0" encoding="utf-8"?>
<clbl:labelList xmlns:clbl="http://schemas.microsoft.com/office/2020/mipLabelMetadata">
  <clbl:label id="{f42aa342-8706-4288-bd11-ebb85995028c}" enabled="1" method="Privilege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otalTime>0</TotalTime>
  <Words>15472</Words>
  <Application>Microsoft Office PowerPoint</Application>
  <PresentationFormat>Widescreen</PresentationFormat>
  <Paragraphs>1232</Paragraphs>
  <Slides>49</Slides>
  <Notes>49</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49</vt:i4>
      </vt:variant>
    </vt:vector>
  </HeadingPairs>
  <TitlesOfParts>
    <vt:vector size="57" baseType="lpstr">
      <vt:lpstr>Aptos</vt:lpstr>
      <vt:lpstr>Aptos Display</vt:lpstr>
      <vt:lpstr>Arial</vt:lpstr>
      <vt:lpstr>Quattrocento Sans</vt:lpstr>
      <vt:lpstr>Roboto Mono</vt:lpstr>
      <vt:lpstr>Segoe UI</vt:lpstr>
      <vt:lpstr>Wingdings</vt:lpstr>
      <vt:lpstr>Office Theme</vt:lpstr>
      <vt:lpstr>GH-100: GitHub Fundamentals - Administration basics and product features Part 2</vt:lpstr>
      <vt:lpstr>Module 5: Manage sensitive data and security policies within GitHub</vt:lpstr>
      <vt:lpstr>Introduction</vt:lpstr>
      <vt:lpstr>Setting security policies</vt:lpstr>
      <vt:lpstr>Why security policies matter</vt:lpstr>
      <vt:lpstr>Documenting security</vt:lpstr>
      <vt:lpstr>Other community health files</vt:lpstr>
      <vt:lpstr>Security settings &amp; enforcement</vt:lpstr>
      <vt:lpstr>PowerPoint Presentation</vt:lpstr>
      <vt:lpstr>Scrubbing Sensitive Data from a Git Repository</vt:lpstr>
      <vt:lpstr>Scrubbing Sensitive Data from GitHub (Contacting Support)</vt:lpstr>
      <vt:lpstr>Preventative Measures</vt:lpstr>
      <vt:lpstr>Publishing security advisories</vt:lpstr>
      <vt:lpstr>Enabling secure software development and ensuring compliance</vt:lpstr>
      <vt:lpstr>Key Security &amp; Compliance Features in GitHub Enterprise</vt:lpstr>
      <vt:lpstr>When to Use Different Security &amp; Compliance Policies</vt:lpstr>
      <vt:lpstr>Defining Organization and Enterprise policies</vt:lpstr>
      <vt:lpstr>Create and manage repository rulesets</vt:lpstr>
      <vt:lpstr>What are repository Rulesets?</vt:lpstr>
      <vt:lpstr>Comparing Rulesets, branch protection, and protected tags</vt:lpstr>
      <vt:lpstr>Creating your first Ruleset</vt:lpstr>
      <vt:lpstr>Managing and editing Rulesets</vt:lpstr>
      <vt:lpstr>Available rules</vt:lpstr>
      <vt:lpstr>Layering Rulesets and protections</vt:lpstr>
      <vt:lpstr>Impacts of policy and Ruleset choices in GitHub Enterprise</vt:lpstr>
      <vt:lpstr>Impacts of policy and Ruleset choices in GitHub Enterprise (continued)</vt:lpstr>
      <vt:lpstr>Impacts of policy and Ruleset choices in GitHub Enterprise (continued)</vt:lpstr>
      <vt:lpstr>Impacts of policy and Ruleset choices in GitHub Enterprise (continued)</vt:lpstr>
      <vt:lpstr>GitHub audit log APIs for investigating missing assets</vt:lpstr>
      <vt:lpstr>Audit Log APIs (REST and GraphQL) to Investigate Missing Assets</vt:lpstr>
      <vt:lpstr>Reporting and logging</vt:lpstr>
      <vt:lpstr>What are Log Records?</vt:lpstr>
      <vt:lpstr>Viewing and exporting Audit Logs via the GitHub UI</vt:lpstr>
      <vt:lpstr>Accessing Audit Logs via API</vt:lpstr>
      <vt:lpstr>Investigating missing assets</vt:lpstr>
      <vt:lpstr>Use cases for Audit Logs</vt:lpstr>
      <vt:lpstr>Audit Logs</vt:lpstr>
      <vt:lpstr>Key security features of a GitHub Repository</vt:lpstr>
      <vt:lpstr>API access and integrations</vt:lpstr>
      <vt:lpstr>Token Rate Limits Using the API Insights Dashboard</vt:lpstr>
      <vt:lpstr>Exercise</vt:lpstr>
      <vt:lpstr>Exercise - (continued)</vt:lpstr>
      <vt:lpstr>Knowledge Checks</vt:lpstr>
      <vt:lpstr>Knowledge Check: Manage sensitive data and security policies within GitHub </vt:lpstr>
      <vt:lpstr>Knowledge Check: Manage sensitive data and security policies within GitHub </vt:lpstr>
      <vt:lpstr>Knowledge Check: Manage sensitive data and security policies within GitHub </vt:lpstr>
      <vt:lpstr>Knowledge Check: Manage sensitive data and security policies within GitHub </vt:lpstr>
      <vt:lpstr>Summary</vt:lpstr>
      <vt:lpstr>Resource Links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2025-05-13T15:07:55Z</dcterms:created>
  <dcterms:modified xsi:type="dcterms:W3CDTF">2025-05-13T15:08:02Z</dcterms:modified>
</cp:coreProperties>
</file>